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41" w:rightFromText="141" w:horzAnchor="margin" w:tblpXSpec="center" w:tblpY="-938"/>
        <w:tblW w:w="103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276"/>
        <w:gridCol w:w="4394"/>
        <w:gridCol w:w="2552"/>
      </w:tblGrid>
      <w:tr w:rsidR="00FA1C19" w:rsidRPr="004F6D4C" w14:paraId="62A2EB33" w14:textId="77777777" w:rsidTr="00FA1C19">
        <w:trPr>
          <w:trHeight w:val="699"/>
        </w:trPr>
        <w:tc>
          <w:tcPr>
            <w:tcW w:w="3403" w:type="dxa"/>
            <w:gridSpan w:val="2"/>
            <w:tcBorders>
              <w:bottom w:val="single" w:sz="4" w:space="0" w:color="auto"/>
            </w:tcBorders>
            <w:noWrap/>
            <w:vAlign w:val="center"/>
          </w:tcPr>
          <w:p w14:paraId="54EC509B" w14:textId="77777777" w:rsidR="00FA1C19" w:rsidRPr="004F6D4C" w:rsidRDefault="00FA1C19" w:rsidP="00FA1C19">
            <w:pPr>
              <w:spacing w:before="20" w:after="20"/>
              <w:ind w:left="-80"/>
              <w:jc w:val="center"/>
              <w:rPr>
                <w:rFonts w:cs="Calibri"/>
                <w:b/>
                <w:szCs w:val="20"/>
              </w:rPr>
            </w:pPr>
            <w:r>
              <w:rPr>
                <w:rFonts w:cs="Calibri"/>
                <w:b/>
                <w:noProof/>
                <w:szCs w:val="20"/>
                <w:lang w:eastAsia="fr-BE"/>
              </w:rPr>
              <w:drawing>
                <wp:inline distT="0" distB="0" distL="0" distR="0" wp14:anchorId="0D4A4572" wp14:editId="7556F0BD">
                  <wp:extent cx="1753870" cy="660400"/>
                  <wp:effectExtent l="0" t="0" r="0" b="6350"/>
                  <wp:docPr id="16" name="Imag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t luc.jp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753870" cy="660400"/>
                          </a:xfrm>
                          <a:prstGeom prst="rect">
                            <a:avLst/>
                          </a:prstGeom>
                        </pic:spPr>
                      </pic:pic>
                    </a:graphicData>
                  </a:graphic>
                </wp:inline>
              </w:drawing>
            </w:r>
          </w:p>
        </w:tc>
        <w:tc>
          <w:tcPr>
            <w:tcW w:w="4394" w:type="dxa"/>
            <w:vMerge w:val="restart"/>
            <w:vAlign w:val="center"/>
          </w:tcPr>
          <w:p w14:paraId="08DD3443" w14:textId="301E5E8A" w:rsidR="00FA1C19" w:rsidRPr="004F6D4C" w:rsidRDefault="00416315" w:rsidP="00A853A8">
            <w:pPr>
              <w:ind w:left="0"/>
              <w:jc w:val="center"/>
              <w:rPr>
                <w:szCs w:val="20"/>
              </w:rPr>
            </w:pPr>
            <w:sdt>
              <w:sdtPr>
                <w:alias w:val="Titre "/>
                <w:tag w:val=""/>
                <w:id w:val="1985434615"/>
                <w:placeholder>
                  <w:docPart w:val="88C0389D5B2B474DBA70633AA232E9B7"/>
                </w:placeholder>
                <w:dataBinding w:prefixMappings="xmlns:ns0='http://purl.org/dc/elements/1.1/' xmlns:ns1='http://schemas.openxmlformats.org/package/2006/metadata/core-properties' " w:xpath="/ns1:coreProperties[1]/ns0:title[1]" w:storeItemID="{6C3C8BC8-F283-45AE-878A-BAB7291924A1}"/>
                <w:text/>
              </w:sdtPr>
              <w:sdtEndPr/>
              <w:sdtContent>
                <w:r w:rsidR="00A853A8">
                  <w:t>Protocole</w:t>
                </w:r>
                <w:r w:rsidR="00FA1C19">
                  <w:t xml:space="preserve"> étude clinique non interventionnelle</w:t>
                </w:r>
                <w:r w:rsidR="00A853A8">
                  <w:t xml:space="preserve"> (Modèle)</w:t>
                </w:r>
              </w:sdtContent>
            </w:sdt>
          </w:p>
        </w:tc>
        <w:sdt>
          <w:sdtPr>
            <w:rPr>
              <w:rFonts w:cs="Calibri"/>
              <w:noProof/>
              <w:color w:val="000000"/>
              <w:szCs w:val="20"/>
              <w:lang w:eastAsia="fr-BE"/>
            </w:rPr>
            <w:alias w:val="Dept"/>
            <w:tag w:val="Dept"/>
            <w:id w:val="1921524309"/>
            <w:placeholder>
              <w:docPart w:val="530FCEC539174C99A8CD8BE69AB8F8B4"/>
            </w:placeholder>
            <w:dataBinding w:prefixMappings="xmlns:ns0='http://schemas.microsoft.com/office/2006/metadata/properties' xmlns:ns1='http://www.w3.org/2001/XMLSchema-instance' xmlns:ns2='http://schemas.microsoft.com/office/infopath/2007/PartnerControls' xmlns:ns3='e33cef0b-1299-449a-8c9b-9377b704d689' xmlns:ns4='80eed50f-45b9-4b44-a9f0-cf999f8ca4ad' xmlns:ns5='1513a309-1cca-4c63-bf5d-9114afb0e718' xmlns:ns6='de4ee292-a203-47ce-b1c7-763c471c966e' " w:xpath="/ns0:properties[1]/documentManagement[1]/ns6:Dept[1]" w:storeItemID="{3DFB5159-1033-4837-AFA3-C78928F0047A}"/>
            <w:text/>
          </w:sdtPr>
          <w:sdtEndPr/>
          <w:sdtContent>
            <w:tc>
              <w:tcPr>
                <w:tcW w:w="2552" w:type="dxa"/>
                <w:tcBorders>
                  <w:bottom w:val="single" w:sz="4" w:space="0" w:color="auto"/>
                </w:tcBorders>
                <w:vAlign w:val="center"/>
              </w:tcPr>
              <w:p w14:paraId="292A9BAC" w14:textId="77777777" w:rsidR="00FA1C19" w:rsidRPr="00CA3BE5" w:rsidRDefault="00FA1C19" w:rsidP="00FA1C19">
                <w:pPr>
                  <w:ind w:left="27"/>
                  <w:jc w:val="center"/>
                  <w:rPr>
                    <w:rFonts w:cs="Calibri"/>
                    <w:noProof/>
                    <w:color w:val="000000"/>
                    <w:szCs w:val="20"/>
                    <w:lang w:eastAsia="fr-BE"/>
                  </w:rPr>
                </w:pPr>
                <w:r>
                  <w:rPr>
                    <w:rFonts w:cs="Calibri"/>
                    <w:noProof/>
                    <w:color w:val="000000"/>
                    <w:szCs w:val="20"/>
                    <w:lang w:eastAsia="fr-BE"/>
                  </w:rPr>
                  <w:t>Clinical trial Center</w:t>
                </w:r>
              </w:p>
            </w:tc>
          </w:sdtContent>
        </w:sdt>
      </w:tr>
      <w:tr w:rsidR="00FA1C19" w:rsidRPr="004F6D4C" w14:paraId="38D98EDB" w14:textId="77777777" w:rsidTr="00FA1C19">
        <w:trPr>
          <w:trHeight w:val="484"/>
        </w:trPr>
        <w:tc>
          <w:tcPr>
            <w:tcW w:w="2127" w:type="dxa"/>
            <w:tcBorders>
              <w:right w:val="single" w:sz="4" w:space="0" w:color="auto"/>
            </w:tcBorders>
            <w:vAlign w:val="center"/>
          </w:tcPr>
          <w:p w14:paraId="1F25FBF0" w14:textId="77777777" w:rsidR="00FA1C19" w:rsidRPr="004F6D4C" w:rsidRDefault="00416315" w:rsidP="00FA1C19">
            <w:pPr>
              <w:ind w:left="-108"/>
              <w:jc w:val="center"/>
              <w:rPr>
                <w:szCs w:val="20"/>
              </w:rPr>
            </w:pPr>
            <w:sdt>
              <w:sdtPr>
                <w:alias w:val="N° de référence"/>
                <w:tag w:val="DocRef"/>
                <w:id w:val="-436905242"/>
                <w:placeholder>
                  <w:docPart w:val="92A63B29DE2A439B8D571C8F67EFD7B8"/>
                </w:placeholder>
                <w:dataBinding w:prefixMappings="xmlns:ns0='http://schemas.microsoft.com/office/2006/metadata/properties' xmlns:ns1='http://www.w3.org/2001/XMLSchema-instance' xmlns:ns2='http://schemas.microsoft.com/office/infopath/2007/PartnerControls' xmlns:ns3='913ae90a-235f-4f98-af62-f85eda0521a6' xmlns:ns4='7dcd4de4-299d-46a9-99db-fd99dbf60aee' xmlns:ns5='http://schemas.microsoft.com/sharepoint/v3' " w:xpath="/ns0:properties[1]/documentManagement[1]/ns3:DocRef[1]" w:storeItemID="{3DFB5159-1033-4837-AFA3-C78928F0047A}"/>
                <w:text/>
              </w:sdtPr>
              <w:sdtEndPr/>
              <w:sdtContent>
                <w:r w:rsidR="00FA1C19">
                  <w:t>AAHRPP-DSQ-038</w:t>
                </w:r>
              </w:sdtContent>
            </w:sdt>
          </w:p>
        </w:tc>
        <w:tc>
          <w:tcPr>
            <w:tcW w:w="1276" w:type="dxa"/>
            <w:tcBorders>
              <w:left w:val="single" w:sz="4" w:space="0" w:color="auto"/>
            </w:tcBorders>
            <w:vAlign w:val="center"/>
          </w:tcPr>
          <w:p w14:paraId="0F3EFC0F" w14:textId="6054C8B1" w:rsidR="00FA1C19" w:rsidRPr="004F6D4C" w:rsidRDefault="0082336E" w:rsidP="00FA1C19">
            <w:pPr>
              <w:ind w:left="0"/>
              <w:jc w:val="center"/>
              <w:rPr>
                <w:szCs w:val="20"/>
              </w:rPr>
            </w:pPr>
            <w:r>
              <w:t xml:space="preserve">Version </w:t>
            </w:r>
            <w:r w:rsidR="00E179C1">
              <w:t>6</w:t>
            </w:r>
            <w:r w:rsidR="00FA1C19">
              <w:t>.0</w:t>
            </w:r>
          </w:p>
        </w:tc>
        <w:tc>
          <w:tcPr>
            <w:tcW w:w="4394" w:type="dxa"/>
            <w:vMerge/>
            <w:vAlign w:val="center"/>
          </w:tcPr>
          <w:p w14:paraId="7E588511" w14:textId="77777777" w:rsidR="00FA1C19" w:rsidRPr="004F6D4C" w:rsidRDefault="00FA1C19" w:rsidP="00EC24E5">
            <w:pPr>
              <w:pStyle w:val="CorpsTableauSOP"/>
              <w:framePr w:hSpace="0" w:wrap="auto" w:hAnchor="text" w:xAlign="left" w:yAlign="inline"/>
            </w:pPr>
          </w:p>
        </w:tc>
        <w:tc>
          <w:tcPr>
            <w:tcW w:w="2552" w:type="dxa"/>
            <w:vAlign w:val="center"/>
          </w:tcPr>
          <w:p w14:paraId="24F5D12B" w14:textId="77777777" w:rsidR="00FA1C19" w:rsidRPr="00EC24E5" w:rsidRDefault="00FA1C19" w:rsidP="0078773D">
            <w:pPr>
              <w:pStyle w:val="CorpsTableauSOP"/>
              <w:framePr w:hSpace="0" w:wrap="auto" w:hAnchor="text" w:xAlign="left" w:yAlign="inline"/>
              <w:jc w:val="center"/>
            </w:pPr>
            <w:r w:rsidRPr="00EC24E5">
              <w:t>Date d’application :</w:t>
            </w:r>
          </w:p>
          <w:p w14:paraId="056618FE" w14:textId="24B70419" w:rsidR="00FA1C19" w:rsidRPr="004F6D4C" w:rsidRDefault="00E179C1" w:rsidP="0078773D">
            <w:pPr>
              <w:pStyle w:val="CorpsTableauSOP"/>
              <w:framePr w:hSpace="0" w:wrap="auto" w:hAnchor="text" w:xAlign="left" w:yAlign="inline"/>
              <w:jc w:val="center"/>
            </w:pPr>
            <w:r>
              <w:t>13/03/2026</w:t>
            </w:r>
          </w:p>
        </w:tc>
      </w:tr>
    </w:tbl>
    <w:p w14:paraId="1667355F" w14:textId="77777777" w:rsidR="00FA1C19" w:rsidRDefault="00FA1C19" w:rsidP="00FA1C19">
      <w:pPr>
        <w:autoSpaceDE w:val="0"/>
        <w:autoSpaceDN w:val="0"/>
        <w:adjustRightInd w:val="0"/>
        <w:spacing w:before="120"/>
        <w:ind w:left="426"/>
        <w:rPr>
          <w:rFonts w:eastAsia="Arial Unicode MS" w:cs="Times New Roman"/>
          <w:bCs/>
          <w:i/>
          <w:color w:val="FF0000"/>
          <w:sz w:val="28"/>
          <w:szCs w:val="28"/>
          <w:highlight w:val="yellow"/>
          <w:lang w:val="fr-FR" w:eastAsia="fr-FR"/>
        </w:rPr>
      </w:pPr>
    </w:p>
    <w:p w14:paraId="11949856" w14:textId="7FFC8AD6" w:rsidR="00FA1C19" w:rsidRPr="00EE3C27" w:rsidRDefault="00FA1C19" w:rsidP="00FA1C19">
      <w:pPr>
        <w:autoSpaceDE w:val="0"/>
        <w:autoSpaceDN w:val="0"/>
        <w:adjustRightInd w:val="0"/>
        <w:spacing w:before="120"/>
        <w:ind w:left="426"/>
        <w:rPr>
          <w:rFonts w:eastAsia="Arial Unicode MS" w:cs="Times New Roman"/>
          <w:bCs/>
          <w:i/>
          <w:color w:val="FF0000"/>
          <w:sz w:val="28"/>
          <w:szCs w:val="28"/>
          <w:lang w:val="fr-FR" w:eastAsia="fr-FR"/>
        </w:rPr>
      </w:pPr>
      <w:r w:rsidRPr="00EE3C27">
        <w:rPr>
          <w:rFonts w:eastAsia="Arial Unicode MS" w:cs="Times New Roman"/>
          <w:bCs/>
          <w:i/>
          <w:color w:val="FF0000"/>
          <w:sz w:val="28"/>
          <w:szCs w:val="28"/>
          <w:highlight w:val="yellow"/>
          <w:lang w:val="fr-FR" w:eastAsia="fr-FR"/>
        </w:rPr>
        <w:t>SUPPRIMEZ CETTE PAGE DANS LA VERSION FINALE DE VOTRE DOCUMENT</w:t>
      </w:r>
    </w:p>
    <w:p w14:paraId="0EC7CF88" w14:textId="77777777" w:rsidR="00FA1C19" w:rsidRDefault="00FA1C19" w:rsidP="00AA1388">
      <w:pPr>
        <w:autoSpaceDE w:val="0"/>
        <w:autoSpaceDN w:val="0"/>
        <w:adjustRightInd w:val="0"/>
        <w:spacing w:before="120"/>
        <w:ind w:left="426"/>
        <w:rPr>
          <w:rFonts w:eastAsia="Arial Unicode MS" w:cs="Times New Roman"/>
          <w:b/>
          <w:bCs/>
          <w:color w:val="FF0000"/>
          <w:sz w:val="28"/>
          <w:szCs w:val="28"/>
          <w:lang w:val="fr-FR" w:eastAsia="fr-FR"/>
        </w:rPr>
      </w:pPr>
    </w:p>
    <w:p w14:paraId="27B40669" w14:textId="36CDC33D" w:rsidR="00AA1388" w:rsidRPr="001E09F4" w:rsidRDefault="00AA1388" w:rsidP="00AA1388">
      <w:pPr>
        <w:autoSpaceDE w:val="0"/>
        <w:autoSpaceDN w:val="0"/>
        <w:adjustRightInd w:val="0"/>
        <w:spacing w:before="120"/>
        <w:ind w:left="426"/>
        <w:rPr>
          <w:rFonts w:eastAsia="Arial Unicode MS" w:cs="Times New Roman"/>
          <w:b/>
          <w:bCs/>
          <w:color w:val="FF0000"/>
          <w:sz w:val="28"/>
          <w:szCs w:val="28"/>
          <w:lang w:val="fr-FR" w:eastAsia="fr-FR"/>
        </w:rPr>
      </w:pPr>
      <w:r w:rsidRPr="001E09F4">
        <w:rPr>
          <w:rFonts w:eastAsia="Arial Unicode MS" w:cs="Times New Roman"/>
          <w:b/>
          <w:bCs/>
          <w:color w:val="FF0000"/>
          <w:sz w:val="28"/>
          <w:szCs w:val="28"/>
          <w:lang w:val="fr-FR" w:eastAsia="fr-FR"/>
        </w:rPr>
        <w:t>DEFINITION</w:t>
      </w:r>
    </w:p>
    <w:p w14:paraId="4066A4F7" w14:textId="77777777" w:rsidR="00AA1388" w:rsidRPr="00AA1388" w:rsidRDefault="00AA1388" w:rsidP="00AA1388">
      <w:pPr>
        <w:autoSpaceDE w:val="0"/>
        <w:autoSpaceDN w:val="0"/>
        <w:adjustRightInd w:val="0"/>
        <w:spacing w:before="120"/>
        <w:ind w:left="426"/>
        <w:rPr>
          <w:rFonts w:eastAsia="Arial Unicode MS" w:cs="Times New Roman"/>
          <w:bCs/>
          <w:color w:val="FF0000"/>
          <w:lang w:val="fr-FR" w:eastAsia="fr-FR"/>
        </w:rPr>
      </w:pPr>
      <w:r w:rsidRPr="00AA1388">
        <w:rPr>
          <w:rFonts w:eastAsia="Arial Unicode MS" w:cs="Times New Roman"/>
          <w:bCs/>
          <w:color w:val="FF0000"/>
          <w:lang w:val="fr-FR" w:eastAsia="fr-FR"/>
        </w:rPr>
        <w:t xml:space="preserve">Un protocole de recherche clinique est un document décrivant le(s) objectif(s), la conception, la méthodologie, les aspects statistiques et l’organisation d’une expérimentation. </w:t>
      </w:r>
      <w:r w:rsidR="005F0D45" w:rsidRPr="005F0D45">
        <w:rPr>
          <w:rFonts w:eastAsia="Arial Unicode MS" w:cs="Times New Roman"/>
          <w:bCs/>
          <w:color w:val="FF0000"/>
          <w:lang w:val="fr-FR" w:eastAsia="fr-FR"/>
        </w:rPr>
        <w:t>Le terme protocole recouvre le protocole original ainsi que ses versions successives et ses modifications</w:t>
      </w:r>
      <w:r w:rsidR="005F0D45" w:rsidRPr="00AA1388">
        <w:rPr>
          <w:rFonts w:eastAsia="Arial Unicode MS" w:cs="Times New Roman"/>
          <w:bCs/>
          <w:color w:val="FF0000"/>
          <w:lang w:val="fr-FR" w:eastAsia="fr-FR"/>
        </w:rPr>
        <w:t xml:space="preserve"> </w:t>
      </w:r>
      <w:r w:rsidRPr="00AA1388">
        <w:rPr>
          <w:rFonts w:eastAsia="Arial Unicode MS" w:cs="Times New Roman"/>
          <w:bCs/>
          <w:color w:val="FF0000"/>
          <w:lang w:val="fr-FR" w:eastAsia="fr-FR"/>
        </w:rPr>
        <w:t>(Art 2,22° Loi 7 Mai 2004</w:t>
      </w:r>
      <w:r w:rsidR="005F0D45">
        <w:rPr>
          <w:rStyle w:val="Appelnotedebasdep"/>
          <w:rFonts w:eastAsia="Arial Unicode MS" w:cs="Times New Roman"/>
          <w:bCs/>
          <w:color w:val="FF0000"/>
          <w:lang w:val="fr-FR" w:eastAsia="fr-FR"/>
        </w:rPr>
        <w:footnoteReference w:id="1"/>
      </w:r>
      <w:r w:rsidRPr="00AA1388">
        <w:rPr>
          <w:rFonts w:eastAsia="Arial Unicode MS" w:cs="Times New Roman"/>
          <w:bCs/>
          <w:color w:val="FF0000"/>
          <w:lang w:val="fr-FR" w:eastAsia="fr-FR"/>
        </w:rPr>
        <w:t>)</w:t>
      </w:r>
    </w:p>
    <w:p w14:paraId="3CD361C3" w14:textId="77777777" w:rsidR="00AA1388" w:rsidRPr="00AA1388" w:rsidRDefault="00AA1388" w:rsidP="00AA1388">
      <w:pPr>
        <w:autoSpaceDE w:val="0"/>
        <w:autoSpaceDN w:val="0"/>
        <w:adjustRightInd w:val="0"/>
        <w:spacing w:before="120"/>
        <w:ind w:left="426"/>
        <w:rPr>
          <w:rFonts w:eastAsia="Arial Unicode MS" w:cs="Times New Roman"/>
          <w:bCs/>
          <w:color w:val="FF0000"/>
          <w:lang w:val="fr-FR" w:eastAsia="fr-FR"/>
        </w:rPr>
      </w:pPr>
    </w:p>
    <w:p w14:paraId="145A3B00" w14:textId="77777777" w:rsidR="00AA1388" w:rsidRPr="001E09F4" w:rsidRDefault="00AA1388" w:rsidP="00AA1388">
      <w:pPr>
        <w:autoSpaceDE w:val="0"/>
        <w:autoSpaceDN w:val="0"/>
        <w:adjustRightInd w:val="0"/>
        <w:spacing w:before="120"/>
        <w:ind w:left="426"/>
        <w:rPr>
          <w:rFonts w:eastAsia="Arial Unicode MS" w:cs="Times New Roman"/>
          <w:b/>
          <w:bCs/>
          <w:color w:val="FF0000"/>
          <w:sz w:val="28"/>
          <w:szCs w:val="28"/>
          <w:lang w:val="fr-FR" w:eastAsia="fr-FR"/>
        </w:rPr>
      </w:pPr>
      <w:r w:rsidRPr="001E09F4">
        <w:rPr>
          <w:rFonts w:eastAsia="Arial Unicode MS" w:cs="Times New Roman"/>
          <w:b/>
          <w:bCs/>
          <w:color w:val="FF0000"/>
          <w:sz w:val="28"/>
          <w:szCs w:val="28"/>
          <w:lang w:val="fr-FR" w:eastAsia="fr-FR"/>
        </w:rPr>
        <w:t>INSTRUCTIONS D’UTILISATION</w:t>
      </w:r>
    </w:p>
    <w:p w14:paraId="64963B93" w14:textId="77777777" w:rsidR="00AA1388" w:rsidRPr="005F0D45"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 xml:space="preserve">Ce document est un modèle de protocole basé sur les directives </w:t>
      </w:r>
      <w:r w:rsidR="005F0D45">
        <w:rPr>
          <w:rFonts w:eastAsia="Arial Unicode MS" w:cs="Times New Roman"/>
          <w:bCs/>
          <w:color w:val="FF0000"/>
          <w:lang w:val="fr-FR" w:eastAsia="fr-FR"/>
        </w:rPr>
        <w:t>d</w:t>
      </w:r>
      <w:r w:rsidRPr="009C008B">
        <w:rPr>
          <w:rFonts w:eastAsia="Arial Unicode MS" w:cs="Times New Roman"/>
          <w:bCs/>
          <w:color w:val="FF0000"/>
          <w:lang w:val="fr-FR" w:eastAsia="fr-FR"/>
        </w:rPr>
        <w:t xml:space="preserve">es bonnes pratiques cliniques de recherche (ICH </w:t>
      </w:r>
      <w:r w:rsidRPr="009C008B">
        <w:rPr>
          <w:color w:val="FF0000"/>
        </w:rPr>
        <w:t>GCP</w:t>
      </w:r>
      <w:r w:rsidR="00EB270E">
        <w:rPr>
          <w:color w:val="FF0000"/>
        </w:rPr>
        <w:t xml:space="preserve"> E6 R2</w:t>
      </w:r>
      <w:r w:rsidRPr="009C008B">
        <w:rPr>
          <w:rStyle w:val="Appelnotedebasdep"/>
          <w:color w:val="FF0000"/>
        </w:rPr>
        <w:footnoteReference w:id="2"/>
      </w:r>
      <w:r w:rsidRPr="009C008B">
        <w:rPr>
          <w:color w:val="FF0000"/>
        </w:rPr>
        <w:t>).</w:t>
      </w:r>
    </w:p>
    <w:p w14:paraId="727868AA" w14:textId="77777777" w:rsidR="005F0D45" w:rsidRPr="009C008B" w:rsidRDefault="005F0D45"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color w:val="FF0000"/>
        </w:rPr>
        <w:t xml:space="preserve">Il doit être utilisé pour l’écriture du protocole dans le cas d’une expérimentation prospective </w:t>
      </w:r>
      <w:r w:rsidR="005B3BA4">
        <w:rPr>
          <w:color w:val="FF0000"/>
        </w:rPr>
        <w:t xml:space="preserve">non </w:t>
      </w:r>
      <w:r w:rsidR="00A03279">
        <w:rPr>
          <w:color w:val="FF0000"/>
        </w:rPr>
        <w:t>interventionnelle</w:t>
      </w:r>
      <w:r>
        <w:rPr>
          <w:color w:val="FF0000"/>
        </w:rPr>
        <w:t xml:space="preserve"> </w:t>
      </w:r>
      <w:r w:rsidR="005B3BA4">
        <w:rPr>
          <w:color w:val="FF0000"/>
        </w:rPr>
        <w:t>ou menée par un étudiant</w:t>
      </w:r>
      <w:r>
        <w:rPr>
          <w:color w:val="FF0000"/>
        </w:rPr>
        <w:t>.</w:t>
      </w:r>
    </w:p>
    <w:p w14:paraId="1054420A"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 xml:space="preserve">Les parties proposées dans ce modèle </w:t>
      </w:r>
      <w:r w:rsidR="006B1FAD">
        <w:rPr>
          <w:rFonts w:eastAsia="Arial Unicode MS" w:cs="Times New Roman"/>
          <w:bCs/>
          <w:color w:val="FF0000"/>
          <w:lang w:val="fr-FR" w:eastAsia="fr-FR"/>
        </w:rPr>
        <w:t>peuvent être adaptées en fonction de vos besoins</w:t>
      </w:r>
      <w:r w:rsidRPr="009C008B">
        <w:rPr>
          <w:rFonts w:eastAsia="Arial Unicode MS" w:cs="Times New Roman"/>
          <w:bCs/>
          <w:color w:val="FF0000"/>
          <w:lang w:val="fr-FR" w:eastAsia="fr-FR"/>
        </w:rPr>
        <w:t>.</w:t>
      </w:r>
    </w:p>
    <w:p w14:paraId="0B762BEA"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Certains renseignements peuvent également être fournis dans d'autres documents qui doivent être référencés dans le protocole en annexes (</w:t>
      </w:r>
      <w:r w:rsidR="005F0D45">
        <w:rPr>
          <w:rFonts w:eastAsia="Arial Unicode MS" w:cs="Times New Roman"/>
          <w:bCs/>
          <w:color w:val="FF0000"/>
          <w:lang w:val="fr-FR" w:eastAsia="fr-FR"/>
        </w:rPr>
        <w:t xml:space="preserve">par exemple, </w:t>
      </w:r>
      <w:r w:rsidRPr="009C008B">
        <w:rPr>
          <w:rFonts w:eastAsia="Arial Unicode MS" w:cs="Times New Roman"/>
          <w:bCs/>
          <w:color w:val="FF0000"/>
          <w:lang w:val="fr-FR" w:eastAsia="fr-FR"/>
        </w:rPr>
        <w:t xml:space="preserve">consentement éclairé). </w:t>
      </w:r>
    </w:p>
    <w:p w14:paraId="4F7F5EEA" w14:textId="77777777" w:rsidR="00AA1388"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Le texte en rouge qui correspond aux instructions d’utilisation doit être retiré, ainsi que cette première page.</w:t>
      </w:r>
    </w:p>
    <w:p w14:paraId="6469059B" w14:textId="61E20327" w:rsidR="00AA1388"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 xml:space="preserve">Le texte </w:t>
      </w:r>
      <w:r w:rsidRPr="00FA1C19">
        <w:rPr>
          <w:rFonts w:eastAsia="Arial Unicode MS" w:cs="Times New Roman"/>
          <w:bCs/>
          <w:lang w:val="fr-FR" w:eastAsia="fr-FR"/>
        </w:rPr>
        <w:t xml:space="preserve">en noir </w:t>
      </w:r>
      <w:r>
        <w:rPr>
          <w:rFonts w:eastAsia="Arial Unicode MS" w:cs="Times New Roman"/>
          <w:bCs/>
          <w:color w:val="FF0000"/>
          <w:lang w:val="fr-FR" w:eastAsia="fr-FR"/>
        </w:rPr>
        <w:t>doit être conservé.</w:t>
      </w:r>
    </w:p>
    <w:p w14:paraId="52F4A66D" w14:textId="77777777" w:rsidR="00FA1C19" w:rsidRDefault="00FA1C19" w:rsidP="00FA1C1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 xml:space="preserve">Le texte </w:t>
      </w:r>
      <w:r w:rsidRPr="005A4CF8">
        <w:rPr>
          <w:rFonts w:eastAsia="Arial Unicode MS" w:cs="Times New Roman"/>
          <w:bCs/>
          <w:color w:val="00B050"/>
          <w:lang w:val="fr-FR" w:eastAsia="fr-FR"/>
        </w:rPr>
        <w:t>en vert</w:t>
      </w:r>
      <w:r>
        <w:rPr>
          <w:rFonts w:eastAsia="Arial Unicode MS" w:cs="Times New Roman"/>
          <w:bCs/>
          <w:color w:val="FF0000"/>
          <w:lang w:val="fr-FR" w:eastAsia="fr-FR"/>
        </w:rPr>
        <w:t xml:space="preserve"> doit être adapté à votre étude.</w:t>
      </w:r>
    </w:p>
    <w:p w14:paraId="2C08F9E7"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Vous pouvez modifier les styles de titres et de mise en page. N’oubliez pas de mettre à jour la table des matières.</w:t>
      </w:r>
    </w:p>
    <w:p w14:paraId="6F67F0A7"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Chaque version de protocole doit être numérotée et datée en pied-de-page.</w:t>
      </w:r>
    </w:p>
    <w:p w14:paraId="0188196D" w14:textId="4C5B70A9" w:rsidR="00AA1388"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sidRPr="009C008B">
        <w:rPr>
          <w:rFonts w:eastAsia="Arial Unicode MS" w:cs="Times New Roman"/>
          <w:bCs/>
          <w:color w:val="FF0000"/>
          <w:lang w:val="fr-FR" w:eastAsia="fr-FR"/>
        </w:rPr>
        <w:t xml:space="preserve">Le protocole </w:t>
      </w:r>
      <w:r w:rsidR="006B2CF8">
        <w:rPr>
          <w:rFonts w:eastAsia="Arial Unicode MS" w:cs="Times New Roman"/>
          <w:bCs/>
          <w:color w:val="FF0000"/>
          <w:lang w:val="fr-FR" w:eastAsia="fr-FR"/>
        </w:rPr>
        <w:t xml:space="preserve">peut être écrit en français, sauf si </w:t>
      </w:r>
      <w:r w:rsidR="005B3BA4">
        <w:rPr>
          <w:rFonts w:eastAsia="Arial Unicode MS" w:cs="Times New Roman"/>
          <w:bCs/>
          <w:color w:val="FF0000"/>
          <w:lang w:val="fr-FR" w:eastAsia="fr-FR"/>
        </w:rPr>
        <w:t xml:space="preserve">vous souhaitez publier </w:t>
      </w:r>
      <w:r w:rsidR="006B2CF8">
        <w:rPr>
          <w:rFonts w:eastAsia="Arial Unicode MS" w:cs="Times New Roman"/>
          <w:bCs/>
          <w:color w:val="FF0000"/>
          <w:lang w:val="fr-FR" w:eastAsia="fr-FR"/>
        </w:rPr>
        <w:t xml:space="preserve">les résultats de </w:t>
      </w:r>
      <w:r w:rsidR="005B3BA4">
        <w:rPr>
          <w:rFonts w:eastAsia="Arial Unicode MS" w:cs="Times New Roman"/>
          <w:bCs/>
          <w:color w:val="FF0000"/>
          <w:lang w:val="fr-FR" w:eastAsia="fr-FR"/>
        </w:rPr>
        <w:t>votre étude</w:t>
      </w:r>
      <w:r w:rsidRPr="009C008B">
        <w:rPr>
          <w:rFonts w:eastAsia="Arial Unicode MS" w:cs="Times New Roman"/>
          <w:bCs/>
          <w:color w:val="FF0000"/>
          <w:lang w:val="fr-FR" w:eastAsia="fr-FR"/>
        </w:rPr>
        <w:t>.</w:t>
      </w:r>
      <w:r w:rsidR="005B3BA4">
        <w:rPr>
          <w:rFonts w:eastAsia="Arial Unicode MS" w:cs="Times New Roman"/>
          <w:bCs/>
          <w:color w:val="FF0000"/>
          <w:lang w:val="fr-FR" w:eastAsia="fr-FR"/>
        </w:rPr>
        <w:t xml:space="preserve"> Ce document </w:t>
      </w:r>
      <w:r w:rsidR="00FA1C19">
        <w:rPr>
          <w:rFonts w:eastAsia="Arial Unicode MS" w:cs="Times New Roman"/>
          <w:bCs/>
          <w:color w:val="FF0000"/>
          <w:lang w:val="fr-FR" w:eastAsia="fr-FR"/>
        </w:rPr>
        <w:t xml:space="preserve">est également disponible </w:t>
      </w:r>
      <w:r w:rsidR="006B2CF8">
        <w:rPr>
          <w:rFonts w:eastAsia="Arial Unicode MS" w:cs="Times New Roman"/>
          <w:bCs/>
          <w:color w:val="FF0000"/>
          <w:lang w:val="fr-FR" w:eastAsia="fr-FR"/>
        </w:rPr>
        <w:t>en anglais</w:t>
      </w:r>
      <w:r w:rsidR="005B3BA4">
        <w:rPr>
          <w:rFonts w:eastAsia="Arial Unicode MS" w:cs="Times New Roman"/>
          <w:bCs/>
          <w:color w:val="FF0000"/>
          <w:lang w:val="fr-FR" w:eastAsia="fr-FR"/>
        </w:rPr>
        <w:t xml:space="preserve">, à </w:t>
      </w:r>
      <w:r w:rsidR="006B2CF8">
        <w:rPr>
          <w:rFonts w:eastAsia="Arial Unicode MS" w:cs="Times New Roman"/>
          <w:bCs/>
          <w:color w:val="FF0000"/>
          <w:lang w:val="fr-FR" w:eastAsia="fr-FR"/>
        </w:rPr>
        <w:t>utilis</w:t>
      </w:r>
      <w:r w:rsidR="005B3BA4">
        <w:rPr>
          <w:rFonts w:eastAsia="Arial Unicode MS" w:cs="Times New Roman"/>
          <w:bCs/>
          <w:color w:val="FF0000"/>
          <w:lang w:val="fr-FR" w:eastAsia="fr-FR"/>
        </w:rPr>
        <w:t>er selon votre choix.</w:t>
      </w:r>
    </w:p>
    <w:p w14:paraId="5D442DA8" w14:textId="77777777" w:rsidR="00AA1388" w:rsidRPr="009C008B" w:rsidRDefault="00AA1388" w:rsidP="007C73B9">
      <w:pPr>
        <w:pStyle w:val="Paragraphedeliste"/>
        <w:numPr>
          <w:ilvl w:val="0"/>
          <w:numId w:val="5"/>
        </w:numPr>
        <w:autoSpaceDE w:val="0"/>
        <w:autoSpaceDN w:val="0"/>
        <w:adjustRightInd w:val="0"/>
        <w:spacing w:before="120" w:after="120" w:line="276" w:lineRule="auto"/>
        <w:ind w:left="782" w:hanging="357"/>
        <w:contextualSpacing w:val="0"/>
        <w:rPr>
          <w:rFonts w:eastAsia="Arial Unicode MS" w:cs="Times New Roman"/>
          <w:bCs/>
          <w:color w:val="FF0000"/>
          <w:lang w:val="fr-FR" w:eastAsia="fr-FR"/>
        </w:rPr>
      </w:pPr>
      <w:r>
        <w:rPr>
          <w:rFonts w:eastAsia="Arial Unicode MS" w:cs="Times New Roman"/>
          <w:bCs/>
          <w:color w:val="FF0000"/>
          <w:lang w:val="fr-FR" w:eastAsia="fr-FR"/>
        </w:rPr>
        <w:t>Format final : PDF</w:t>
      </w:r>
    </w:p>
    <w:p w14:paraId="1B9875AE" w14:textId="77777777" w:rsidR="00AA1388" w:rsidRPr="00DB2E6F" w:rsidRDefault="00AA1388" w:rsidP="00AA1388">
      <w:pPr>
        <w:spacing w:before="120" w:after="120"/>
        <w:ind w:left="426"/>
        <w:rPr>
          <w:rFonts w:eastAsia="Times New Roman" w:cs="Times New Roman"/>
          <w:b/>
          <w:szCs w:val="24"/>
          <w:u w:val="single"/>
          <w:lang w:eastAsia="fr-FR"/>
        </w:rPr>
      </w:pPr>
    </w:p>
    <w:p w14:paraId="42E74584" w14:textId="77777777" w:rsidR="00AA1388" w:rsidRDefault="00AA1388" w:rsidP="00AA1388">
      <w:pPr>
        <w:spacing w:before="120" w:after="120"/>
        <w:ind w:left="426"/>
        <w:outlineLvl w:val="2"/>
        <w:rPr>
          <w:rFonts w:eastAsia="Arial Unicode MS" w:cs="Times New Roman"/>
          <w:b/>
          <w:bCs/>
          <w:szCs w:val="24"/>
          <w:u w:val="single"/>
          <w:lang w:val="fr-FR" w:eastAsia="fr-FR"/>
        </w:rPr>
        <w:sectPr w:rsidR="00AA1388" w:rsidSect="00014CC3">
          <w:headerReference w:type="default" r:id="rId14"/>
          <w:footerReference w:type="default" r:id="rId15"/>
          <w:footerReference w:type="first" r:id="rId16"/>
          <w:endnotePr>
            <w:numFmt w:val="upperRoman"/>
          </w:endnotePr>
          <w:pgSz w:w="11906" w:h="16838"/>
          <w:pgMar w:top="1417" w:right="1417" w:bottom="1417" w:left="1417" w:header="708" w:footer="708" w:gutter="0"/>
          <w:cols w:space="708"/>
          <w:titlePg/>
          <w:docGrid w:linePitch="360"/>
        </w:sectPr>
      </w:pPr>
    </w:p>
    <w:p w14:paraId="10DB413F" w14:textId="77777777" w:rsidR="00FA1C19" w:rsidRPr="00FA1C19" w:rsidRDefault="00FA1C19" w:rsidP="00FA1C19">
      <w:pPr>
        <w:ind w:left="360"/>
        <w:rPr>
          <w:rFonts w:cstheme="minorHAnsi"/>
          <w:color w:val="FF0000"/>
          <w:sz w:val="28"/>
          <w:szCs w:val="28"/>
          <w:lang w:val="en-GB"/>
        </w:rPr>
      </w:pPr>
      <w:r w:rsidRPr="00FA1C19">
        <w:rPr>
          <w:rFonts w:cstheme="minorHAnsi"/>
          <w:color w:val="FF0000"/>
          <w:sz w:val="28"/>
          <w:szCs w:val="28"/>
          <w:lang w:val="en-GB"/>
        </w:rPr>
        <w:lastRenderedPageBreak/>
        <w:t>Titre du Protocole</w:t>
      </w:r>
    </w:p>
    <w:p w14:paraId="4662B9F2" w14:textId="77777777" w:rsidR="00FA1C19" w:rsidRPr="00FA1C19" w:rsidRDefault="00FA1C19" w:rsidP="00FA1C19">
      <w:pPr>
        <w:pStyle w:val="Corpsdetexte"/>
        <w:ind w:left="360"/>
        <w:rPr>
          <w:rFonts w:asciiTheme="minorHAnsi" w:hAnsiTheme="minorHAnsi" w:cstheme="minorHAnsi"/>
          <w:color w:val="000000"/>
          <w:sz w:val="22"/>
          <w:szCs w:val="22"/>
          <w:lang w:val="en-GB"/>
        </w:rPr>
      </w:pPr>
    </w:p>
    <w:p w14:paraId="54844B42" w14:textId="77777777" w:rsidR="00FA1C19" w:rsidRPr="00FA1C19" w:rsidRDefault="00FA1C19" w:rsidP="00FA1C19">
      <w:pPr>
        <w:ind w:left="360"/>
        <w:rPr>
          <w:rFonts w:cstheme="minorHAnsi"/>
          <w:lang w:val="en-US"/>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9"/>
        <w:gridCol w:w="5943"/>
      </w:tblGrid>
      <w:tr w:rsidR="00FA1C19" w:rsidRPr="00FA1C19" w14:paraId="2F2494EE" w14:textId="77777777" w:rsidTr="00FA1C19">
        <w:tc>
          <w:tcPr>
            <w:tcW w:w="3119" w:type="dxa"/>
          </w:tcPr>
          <w:p w14:paraId="724814B7" w14:textId="77777777" w:rsidR="00FA1C19" w:rsidRPr="00FA1C19" w:rsidRDefault="00FA1C19" w:rsidP="00FA1C19">
            <w:pPr>
              <w:rPr>
                <w:rFonts w:cstheme="minorHAnsi"/>
              </w:rPr>
            </w:pPr>
            <w:r w:rsidRPr="00FA1C19">
              <w:rPr>
                <w:rFonts w:cstheme="minorHAnsi"/>
              </w:rPr>
              <w:t xml:space="preserve">Acronyme / Code du Protocole </w:t>
            </w:r>
          </w:p>
          <w:p w14:paraId="524FA658" w14:textId="77777777" w:rsidR="00FA1C19" w:rsidRPr="00FA1C19" w:rsidRDefault="00FA1C19" w:rsidP="00FA1C19">
            <w:pPr>
              <w:rPr>
                <w:rFonts w:cstheme="minorHAnsi"/>
              </w:rPr>
            </w:pPr>
          </w:p>
        </w:tc>
        <w:tc>
          <w:tcPr>
            <w:tcW w:w="5943" w:type="dxa"/>
          </w:tcPr>
          <w:p w14:paraId="54AD4D2B" w14:textId="77777777" w:rsidR="00FA1C19" w:rsidRPr="00FA1C19" w:rsidRDefault="00FA1C19" w:rsidP="00FA1C19">
            <w:pPr>
              <w:rPr>
                <w:rFonts w:cstheme="minorHAnsi"/>
                <w:color w:val="FF0000"/>
                <w:lang w:val="en-US"/>
              </w:rPr>
            </w:pPr>
            <w:r w:rsidRPr="00FA1C19">
              <w:rPr>
                <w:rFonts w:cstheme="minorHAnsi"/>
                <w:color w:val="FF0000"/>
                <w:lang w:val="en-US"/>
              </w:rPr>
              <w:t>A compléter</w:t>
            </w:r>
          </w:p>
          <w:p w14:paraId="1776443D" w14:textId="77777777" w:rsidR="00FA1C19" w:rsidRPr="00FA1C19" w:rsidRDefault="00FA1C19" w:rsidP="00FA1C19">
            <w:pPr>
              <w:rPr>
                <w:rFonts w:cstheme="minorHAnsi"/>
                <w:color w:val="FF0000"/>
                <w:lang w:val="en-US"/>
              </w:rPr>
            </w:pPr>
          </w:p>
        </w:tc>
      </w:tr>
      <w:tr w:rsidR="00FA1C19" w:rsidRPr="00FA1C19" w14:paraId="360F574E" w14:textId="77777777" w:rsidTr="00FA1C19">
        <w:tc>
          <w:tcPr>
            <w:tcW w:w="3119" w:type="dxa"/>
          </w:tcPr>
          <w:p w14:paraId="29722DDA" w14:textId="77777777" w:rsidR="00FA1C19" w:rsidRPr="00FA1C19" w:rsidRDefault="00FA1C19" w:rsidP="00FA1C19">
            <w:pPr>
              <w:rPr>
                <w:rFonts w:cstheme="minorHAnsi"/>
              </w:rPr>
            </w:pPr>
            <w:r w:rsidRPr="00FA1C19">
              <w:rPr>
                <w:rFonts w:cstheme="minorHAnsi"/>
              </w:rPr>
              <w:t xml:space="preserve">Version et date du protocole </w:t>
            </w:r>
          </w:p>
          <w:p w14:paraId="1C55D14D" w14:textId="77777777" w:rsidR="00FA1C19" w:rsidRPr="00FA1C19" w:rsidRDefault="00FA1C19" w:rsidP="00FA1C19">
            <w:pPr>
              <w:rPr>
                <w:rFonts w:cstheme="minorHAnsi"/>
              </w:rPr>
            </w:pPr>
          </w:p>
        </w:tc>
        <w:tc>
          <w:tcPr>
            <w:tcW w:w="5943" w:type="dxa"/>
          </w:tcPr>
          <w:p w14:paraId="234B26EE" w14:textId="77777777" w:rsidR="00FA1C19" w:rsidRPr="00FA1C19" w:rsidRDefault="00FA1C19" w:rsidP="00FA1C19">
            <w:pPr>
              <w:rPr>
                <w:rFonts w:cstheme="minorHAnsi"/>
                <w:color w:val="FF0000"/>
                <w:lang w:val="en-US"/>
              </w:rPr>
            </w:pPr>
            <w:r w:rsidRPr="00FA1C19">
              <w:rPr>
                <w:rFonts w:cstheme="minorHAnsi"/>
                <w:color w:val="FF0000"/>
                <w:lang w:val="en-US"/>
              </w:rPr>
              <w:t>A compléter</w:t>
            </w:r>
          </w:p>
          <w:p w14:paraId="15213588" w14:textId="77777777" w:rsidR="00FA1C19" w:rsidRPr="00FA1C19" w:rsidRDefault="00FA1C19" w:rsidP="00FA1C19">
            <w:pPr>
              <w:rPr>
                <w:rFonts w:cstheme="minorHAnsi"/>
                <w:color w:val="FF0000"/>
                <w:lang w:val="en-US"/>
              </w:rPr>
            </w:pPr>
          </w:p>
        </w:tc>
      </w:tr>
      <w:tr w:rsidR="00FA1C19" w:rsidRPr="00FA1C19" w14:paraId="42140DFE" w14:textId="77777777" w:rsidTr="00FA1C19">
        <w:tc>
          <w:tcPr>
            <w:tcW w:w="3119" w:type="dxa"/>
          </w:tcPr>
          <w:p w14:paraId="05952E52" w14:textId="77777777" w:rsidR="00FA1C19" w:rsidRPr="00FA1C19" w:rsidRDefault="00FA1C19" w:rsidP="00FA1C19">
            <w:pPr>
              <w:rPr>
                <w:rFonts w:cstheme="minorHAnsi"/>
                <w:lang w:val="en-US"/>
              </w:rPr>
            </w:pPr>
            <w:r w:rsidRPr="00FA1C19">
              <w:rPr>
                <w:rFonts w:cstheme="minorHAnsi"/>
                <w:lang w:val="en-US"/>
              </w:rPr>
              <w:t>Promoteur</w:t>
            </w:r>
          </w:p>
          <w:p w14:paraId="471EB13E" w14:textId="77777777" w:rsidR="00FA1C19" w:rsidRPr="00FA1C19" w:rsidRDefault="00FA1C19" w:rsidP="00FA1C19">
            <w:pPr>
              <w:rPr>
                <w:rFonts w:cstheme="minorHAnsi"/>
                <w:lang w:val="en-US"/>
              </w:rPr>
            </w:pPr>
          </w:p>
        </w:tc>
        <w:tc>
          <w:tcPr>
            <w:tcW w:w="5943" w:type="dxa"/>
          </w:tcPr>
          <w:p w14:paraId="7F826CDD" w14:textId="77777777" w:rsidR="00FA1C19" w:rsidRPr="00FA1C19" w:rsidRDefault="00FA1C19" w:rsidP="00FA1C19">
            <w:pPr>
              <w:rPr>
                <w:rFonts w:cstheme="minorHAnsi"/>
                <w:lang w:val="en-US"/>
              </w:rPr>
            </w:pPr>
            <w:r w:rsidRPr="00FA1C19">
              <w:rPr>
                <w:rFonts w:cstheme="minorHAnsi"/>
                <w:lang w:val="en-US"/>
              </w:rPr>
              <w:t>Cliniques universitaires Saint-Luc</w:t>
            </w:r>
          </w:p>
          <w:p w14:paraId="49975637" w14:textId="77777777" w:rsidR="00FA1C19" w:rsidRPr="00FA1C19" w:rsidRDefault="00FA1C19" w:rsidP="00FA1C19">
            <w:pPr>
              <w:rPr>
                <w:rFonts w:cstheme="minorHAnsi"/>
                <w:i/>
                <w:lang w:val="en-US"/>
              </w:rPr>
            </w:pPr>
            <w:r w:rsidRPr="00FA1C19">
              <w:rPr>
                <w:rFonts w:cstheme="minorHAnsi"/>
                <w:lang w:val="en-US"/>
              </w:rPr>
              <w:t>Belgique</w:t>
            </w:r>
          </w:p>
          <w:p w14:paraId="4DD3669A" w14:textId="77777777" w:rsidR="00FA1C19" w:rsidRPr="00FA1C19" w:rsidRDefault="00FA1C19" w:rsidP="00FA1C19">
            <w:pPr>
              <w:rPr>
                <w:rFonts w:cstheme="minorHAnsi"/>
                <w:color w:val="FF0000"/>
                <w:lang w:val="en-US"/>
              </w:rPr>
            </w:pPr>
          </w:p>
        </w:tc>
      </w:tr>
      <w:tr w:rsidR="00FA1C19" w:rsidRPr="00FA1C19" w14:paraId="1B760C3A" w14:textId="77777777" w:rsidTr="00FA1C19">
        <w:tc>
          <w:tcPr>
            <w:tcW w:w="3119" w:type="dxa"/>
          </w:tcPr>
          <w:p w14:paraId="1669A045" w14:textId="77777777" w:rsidR="00FA1C19" w:rsidRPr="00FA1C19" w:rsidRDefault="00FA1C19" w:rsidP="00FA1C19">
            <w:pPr>
              <w:rPr>
                <w:rFonts w:cstheme="minorHAnsi"/>
              </w:rPr>
            </w:pPr>
            <w:r w:rsidRPr="00FA1C19">
              <w:rPr>
                <w:rFonts w:cstheme="minorHAnsi"/>
                <w:lang w:val="en-US"/>
              </w:rPr>
              <w:t>Investigateur-Promoteur</w:t>
            </w:r>
          </w:p>
          <w:p w14:paraId="6D36261E" w14:textId="77777777" w:rsidR="00FA1C19" w:rsidRPr="00FA1C19" w:rsidRDefault="00FA1C19" w:rsidP="00FA1C19">
            <w:pPr>
              <w:rPr>
                <w:rFonts w:cstheme="minorHAnsi"/>
                <w:lang w:val="en-US"/>
              </w:rPr>
            </w:pPr>
          </w:p>
        </w:tc>
        <w:tc>
          <w:tcPr>
            <w:tcW w:w="5943" w:type="dxa"/>
          </w:tcPr>
          <w:p w14:paraId="51614FCC" w14:textId="77777777" w:rsidR="00FA1C19" w:rsidRPr="00FA1C19" w:rsidRDefault="00FA1C19" w:rsidP="00FA1C19">
            <w:pPr>
              <w:rPr>
                <w:rFonts w:cstheme="minorHAnsi"/>
                <w:color w:val="FF0000"/>
              </w:rPr>
            </w:pPr>
            <w:r w:rsidRPr="00FA1C19">
              <w:rPr>
                <w:rFonts w:cstheme="minorHAnsi"/>
                <w:color w:val="FF0000"/>
                <w:lang w:val="en-US"/>
              </w:rPr>
              <w:t>Nom et coordonnées</w:t>
            </w:r>
          </w:p>
          <w:p w14:paraId="1D3F2B8A" w14:textId="77777777" w:rsidR="00FA1C19" w:rsidRPr="00FA1C19" w:rsidRDefault="00FA1C19" w:rsidP="00FA1C19">
            <w:pPr>
              <w:rPr>
                <w:rFonts w:cstheme="minorHAnsi"/>
                <w:color w:val="FF0000"/>
              </w:rPr>
            </w:pPr>
          </w:p>
        </w:tc>
      </w:tr>
    </w:tbl>
    <w:p w14:paraId="1ABFBE4D" w14:textId="77777777" w:rsidR="00FA1C19" w:rsidRPr="00FA1C19" w:rsidRDefault="00FA1C19" w:rsidP="00FA1C19">
      <w:pPr>
        <w:ind w:left="360"/>
        <w:rPr>
          <w:rFonts w:cstheme="minorHAnsi"/>
          <w:color w:val="0070C0"/>
        </w:rPr>
      </w:pPr>
    </w:p>
    <w:p w14:paraId="48F45069" w14:textId="77777777" w:rsidR="00FA1C19" w:rsidRPr="00FA1C19" w:rsidRDefault="00FA1C19" w:rsidP="00FA1C19">
      <w:pPr>
        <w:pStyle w:val="Corpsdetexte"/>
        <w:spacing w:after="0" w:line="360" w:lineRule="auto"/>
        <w:ind w:left="360"/>
        <w:rPr>
          <w:rFonts w:asciiTheme="minorHAnsi" w:hAnsiTheme="minorHAnsi" w:cstheme="minorHAnsi"/>
          <w:sz w:val="22"/>
          <w:szCs w:val="22"/>
          <w:lang w:val="en-US"/>
        </w:rPr>
      </w:pPr>
    </w:p>
    <w:p w14:paraId="5FBDAE13" w14:textId="77777777" w:rsidR="00FA1C19" w:rsidRPr="00FA1C19" w:rsidRDefault="00FA1C19" w:rsidP="00FA1C19">
      <w:pPr>
        <w:autoSpaceDE w:val="0"/>
        <w:autoSpaceDN w:val="0"/>
        <w:adjustRightInd w:val="0"/>
        <w:ind w:left="360"/>
        <w:rPr>
          <w:rFonts w:cstheme="minorHAnsi"/>
          <w:bCs/>
        </w:rPr>
      </w:pPr>
      <w:r w:rsidRPr="00FA1C19">
        <w:rPr>
          <w:rFonts w:cstheme="minorHAnsi"/>
          <w:bCs/>
        </w:rPr>
        <w:t>Les informations contenues dans ce document sont la propriété du promoteur/investigateur-promoteur et ne peuvent être reproduites, publiées ou divulguées à des tiers sans l'autorisation écrite du promoteur/ investigateur-promoteur.</w:t>
      </w:r>
    </w:p>
    <w:p w14:paraId="2446ABD4" w14:textId="77777777" w:rsidR="00EB270E" w:rsidRPr="00A03279" w:rsidRDefault="00EB270E" w:rsidP="00A03279">
      <w:pPr>
        <w:pStyle w:val="Corpsdetexte"/>
        <w:numPr>
          <w:ilvl w:val="0"/>
          <w:numId w:val="12"/>
        </w:numPr>
        <w:rPr>
          <w:rFonts w:asciiTheme="minorHAnsi" w:hAnsiTheme="minorHAnsi" w:cstheme="minorHAnsi"/>
          <w:color w:val="FF0000"/>
          <w:sz w:val="22"/>
          <w:szCs w:val="22"/>
          <w:lang w:val="fr-BE"/>
        </w:rPr>
      </w:pPr>
      <w:r w:rsidRPr="00A03279">
        <w:rPr>
          <w:rFonts w:asciiTheme="minorHAnsi" w:hAnsiTheme="minorHAnsi" w:cstheme="minorHAnsi"/>
          <w:color w:val="FF0000"/>
          <w:sz w:val="22"/>
          <w:szCs w:val="22"/>
          <w:lang w:val="fr-BE"/>
        </w:rPr>
        <w:br w:type="page"/>
      </w:r>
    </w:p>
    <w:p w14:paraId="5405C996" w14:textId="77777777" w:rsidR="00EB270E" w:rsidRPr="006B2CF8" w:rsidRDefault="006B2CF8" w:rsidP="00EB270E">
      <w:pPr>
        <w:pStyle w:val="TitreSOP2"/>
        <w:numPr>
          <w:ilvl w:val="0"/>
          <w:numId w:val="0"/>
        </w:numPr>
        <w:ind w:left="360"/>
        <w:outlineLvl w:val="9"/>
      </w:pPr>
      <w:r w:rsidRPr="006B2CF8">
        <w:lastRenderedPageBreak/>
        <w:t>Historique des versions</w:t>
      </w:r>
    </w:p>
    <w:p w14:paraId="7D1367A4" w14:textId="77777777" w:rsidR="00EB270E" w:rsidRPr="00AD1E1C" w:rsidRDefault="00EB270E" w:rsidP="00EB270E">
      <w:pPr>
        <w:pStyle w:val="TitreSOP2"/>
        <w:numPr>
          <w:ilvl w:val="0"/>
          <w:numId w:val="0"/>
        </w:numPr>
        <w:ind w:left="360"/>
        <w:rPr>
          <w:u w:val="none"/>
        </w:rPr>
      </w:pPr>
    </w:p>
    <w:tbl>
      <w:tblPr>
        <w:tblW w:w="93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36"/>
        <w:gridCol w:w="1591"/>
        <w:gridCol w:w="1546"/>
        <w:gridCol w:w="4877"/>
      </w:tblGrid>
      <w:tr w:rsidR="00FA1C19" w:rsidRPr="006D2934" w14:paraId="5290FE37" w14:textId="77777777" w:rsidTr="00FA1C19">
        <w:trPr>
          <w:cantSplit/>
          <w:tblHeader/>
        </w:trPr>
        <w:tc>
          <w:tcPr>
            <w:tcW w:w="1345" w:type="dxa"/>
            <w:tcBorders>
              <w:top w:val="double" w:sz="4" w:space="0" w:color="auto"/>
            </w:tcBorders>
            <w:vAlign w:val="center"/>
          </w:tcPr>
          <w:p w14:paraId="103E72F2" w14:textId="77777777" w:rsidR="00FA1C19" w:rsidRPr="006D2934" w:rsidRDefault="00FA1C19" w:rsidP="00FA1C19">
            <w:pPr>
              <w:ind w:left="34"/>
              <w:jc w:val="center"/>
              <w:rPr>
                <w:rFonts w:cstheme="minorHAnsi"/>
                <w:b/>
              </w:rPr>
            </w:pPr>
            <w:r w:rsidRPr="006D2934">
              <w:rPr>
                <w:rFonts w:cstheme="minorHAnsi"/>
                <w:b/>
              </w:rPr>
              <w:t>Version</w:t>
            </w:r>
          </w:p>
        </w:tc>
        <w:tc>
          <w:tcPr>
            <w:tcW w:w="1592" w:type="dxa"/>
            <w:tcBorders>
              <w:top w:val="double" w:sz="4" w:space="0" w:color="auto"/>
            </w:tcBorders>
            <w:vAlign w:val="center"/>
          </w:tcPr>
          <w:p w14:paraId="46CC6656" w14:textId="77777777" w:rsidR="00FA1C19" w:rsidRPr="006D2934" w:rsidRDefault="00FA1C19" w:rsidP="00FA1C19">
            <w:pPr>
              <w:ind w:left="0"/>
              <w:jc w:val="center"/>
              <w:rPr>
                <w:rFonts w:cstheme="minorHAnsi"/>
                <w:b/>
              </w:rPr>
            </w:pPr>
            <w:r w:rsidRPr="006D2934">
              <w:rPr>
                <w:rFonts w:cstheme="minorHAnsi"/>
                <w:b/>
              </w:rPr>
              <w:t>Date</w:t>
            </w:r>
            <w:r>
              <w:rPr>
                <w:rFonts w:cstheme="minorHAnsi"/>
                <w:b/>
              </w:rPr>
              <w:t xml:space="preserve"> d’approbation</w:t>
            </w:r>
          </w:p>
        </w:tc>
        <w:tc>
          <w:tcPr>
            <w:tcW w:w="1468" w:type="dxa"/>
            <w:tcBorders>
              <w:top w:val="double" w:sz="4" w:space="0" w:color="auto"/>
            </w:tcBorders>
            <w:vAlign w:val="center"/>
          </w:tcPr>
          <w:p w14:paraId="2A7ECDF8" w14:textId="77777777" w:rsidR="00FA1C19" w:rsidRPr="006D2934" w:rsidRDefault="00FA1C19" w:rsidP="00FA1C19">
            <w:pPr>
              <w:jc w:val="center"/>
              <w:rPr>
                <w:rFonts w:cstheme="minorHAnsi"/>
                <w:b/>
              </w:rPr>
            </w:pPr>
          </w:p>
        </w:tc>
        <w:tc>
          <w:tcPr>
            <w:tcW w:w="4945" w:type="dxa"/>
            <w:tcBorders>
              <w:top w:val="double" w:sz="4" w:space="0" w:color="auto"/>
            </w:tcBorders>
            <w:vAlign w:val="center"/>
          </w:tcPr>
          <w:p w14:paraId="5DB06148" w14:textId="617EC2FF" w:rsidR="00FA1C19" w:rsidRPr="006D2934" w:rsidRDefault="00FA1C19" w:rsidP="00FA1C19">
            <w:pPr>
              <w:ind w:left="154"/>
              <w:jc w:val="center"/>
              <w:rPr>
                <w:rFonts w:cstheme="minorHAnsi"/>
                <w:b/>
              </w:rPr>
            </w:pPr>
            <w:r>
              <w:rPr>
                <w:rFonts w:cstheme="minorHAnsi"/>
                <w:b/>
              </w:rPr>
              <w:t>Modifications</w:t>
            </w:r>
          </w:p>
        </w:tc>
      </w:tr>
      <w:tr w:rsidR="00FA1C19" w:rsidRPr="006D2934" w14:paraId="2AD93255" w14:textId="77777777" w:rsidTr="00FA1C19">
        <w:trPr>
          <w:cantSplit/>
        </w:trPr>
        <w:tc>
          <w:tcPr>
            <w:tcW w:w="1345" w:type="dxa"/>
            <w:vAlign w:val="center"/>
          </w:tcPr>
          <w:p w14:paraId="1F7575E0" w14:textId="77777777" w:rsidR="00FA1C19" w:rsidRPr="00467BAF" w:rsidRDefault="00FA1C19" w:rsidP="00FA1C19">
            <w:pPr>
              <w:ind w:left="34"/>
              <w:jc w:val="center"/>
              <w:rPr>
                <w:rFonts w:cstheme="minorHAnsi"/>
                <w:iCs/>
              </w:rPr>
            </w:pPr>
            <w:r w:rsidRPr="00467BAF">
              <w:rPr>
                <w:rFonts w:cstheme="minorHAnsi"/>
                <w:iCs/>
              </w:rPr>
              <w:t>1.0</w:t>
            </w:r>
          </w:p>
        </w:tc>
        <w:tc>
          <w:tcPr>
            <w:tcW w:w="1592" w:type="dxa"/>
            <w:vAlign w:val="center"/>
          </w:tcPr>
          <w:p w14:paraId="7837C972" w14:textId="77777777" w:rsidR="00FA1C19" w:rsidRPr="006D2934" w:rsidRDefault="00FA1C19" w:rsidP="00FA1C19">
            <w:pPr>
              <w:rPr>
                <w:rFonts w:cstheme="minorHAnsi"/>
                <w:iCs/>
              </w:rPr>
            </w:pPr>
          </w:p>
        </w:tc>
        <w:tc>
          <w:tcPr>
            <w:tcW w:w="1468" w:type="dxa"/>
            <w:vAlign w:val="center"/>
          </w:tcPr>
          <w:p w14:paraId="0F3807AA" w14:textId="77777777" w:rsidR="00FA1C19" w:rsidRPr="006D2934" w:rsidRDefault="00FA1C19" w:rsidP="00FA1C19">
            <w:pPr>
              <w:ind w:left="102"/>
              <w:rPr>
                <w:rFonts w:cstheme="minorHAnsi"/>
                <w:iCs/>
              </w:rPr>
            </w:pPr>
            <w:r w:rsidRPr="006D2934">
              <w:rPr>
                <w:rFonts w:cstheme="minorHAnsi"/>
                <w:iCs/>
              </w:rPr>
              <w:t>Original</w:t>
            </w:r>
            <w:r>
              <w:rPr>
                <w:rFonts w:cstheme="minorHAnsi"/>
                <w:iCs/>
              </w:rPr>
              <w:t>e</w:t>
            </w:r>
          </w:p>
        </w:tc>
        <w:tc>
          <w:tcPr>
            <w:tcW w:w="4945" w:type="dxa"/>
            <w:shd w:val="clear" w:color="auto" w:fill="A6A6A6" w:themeFill="background1" w:themeFillShade="A6"/>
            <w:vAlign w:val="center"/>
          </w:tcPr>
          <w:p w14:paraId="738AB1F0" w14:textId="77777777" w:rsidR="00FA1C19" w:rsidRPr="006D2934" w:rsidRDefault="00FA1C19" w:rsidP="00FA1C19">
            <w:pPr>
              <w:ind w:left="154"/>
              <w:rPr>
                <w:rFonts w:cstheme="minorHAnsi"/>
                <w:iCs/>
              </w:rPr>
            </w:pPr>
          </w:p>
        </w:tc>
      </w:tr>
      <w:tr w:rsidR="00FA1C19" w:rsidRPr="006D2934" w14:paraId="5BAE67DE" w14:textId="77777777" w:rsidTr="00FA1C19">
        <w:trPr>
          <w:cantSplit/>
        </w:trPr>
        <w:tc>
          <w:tcPr>
            <w:tcW w:w="1345" w:type="dxa"/>
            <w:vAlign w:val="center"/>
          </w:tcPr>
          <w:p w14:paraId="696CC151" w14:textId="77777777" w:rsidR="00FA1C19" w:rsidRPr="00467BAF" w:rsidRDefault="00FA1C19" w:rsidP="00FA1C19">
            <w:pPr>
              <w:ind w:left="34"/>
              <w:jc w:val="center"/>
              <w:rPr>
                <w:rFonts w:cstheme="minorHAnsi"/>
                <w:iCs/>
              </w:rPr>
            </w:pPr>
            <w:r w:rsidRPr="00467BAF">
              <w:rPr>
                <w:rFonts w:cstheme="minorHAnsi"/>
                <w:iCs/>
              </w:rPr>
              <w:t>2.0</w:t>
            </w:r>
          </w:p>
        </w:tc>
        <w:tc>
          <w:tcPr>
            <w:tcW w:w="1592" w:type="dxa"/>
            <w:vAlign w:val="center"/>
          </w:tcPr>
          <w:p w14:paraId="0C41237C" w14:textId="77777777" w:rsidR="00FA1C19" w:rsidRPr="006D2934" w:rsidRDefault="00FA1C19" w:rsidP="00FA1C19">
            <w:pPr>
              <w:rPr>
                <w:rFonts w:cstheme="minorHAnsi"/>
                <w:iCs/>
              </w:rPr>
            </w:pPr>
          </w:p>
        </w:tc>
        <w:tc>
          <w:tcPr>
            <w:tcW w:w="1468" w:type="dxa"/>
            <w:vAlign w:val="center"/>
          </w:tcPr>
          <w:p w14:paraId="39FB0478" w14:textId="77777777" w:rsidR="00FA1C19" w:rsidRPr="006D2934" w:rsidRDefault="00FA1C19" w:rsidP="00FA1C19">
            <w:pPr>
              <w:ind w:left="102"/>
              <w:rPr>
                <w:rFonts w:cstheme="minorHAnsi"/>
                <w:iCs/>
              </w:rPr>
            </w:pPr>
            <w:r w:rsidRPr="006D2934">
              <w:rPr>
                <w:rFonts w:cstheme="minorHAnsi"/>
                <w:iCs/>
              </w:rPr>
              <w:t>Amend</w:t>
            </w:r>
            <w:r>
              <w:rPr>
                <w:rFonts w:cstheme="minorHAnsi"/>
                <w:iCs/>
              </w:rPr>
              <w:t>e</w:t>
            </w:r>
            <w:r w:rsidRPr="006D2934">
              <w:rPr>
                <w:rFonts w:cstheme="minorHAnsi"/>
                <w:iCs/>
              </w:rPr>
              <w:t xml:space="preserve">ment </w:t>
            </w:r>
          </w:p>
        </w:tc>
        <w:tc>
          <w:tcPr>
            <w:tcW w:w="4945" w:type="dxa"/>
            <w:vAlign w:val="center"/>
          </w:tcPr>
          <w:p w14:paraId="6DE740D0" w14:textId="77777777" w:rsidR="00FA1C19" w:rsidRPr="006D2934" w:rsidRDefault="00FA1C19" w:rsidP="00FA1C19">
            <w:pPr>
              <w:ind w:left="154"/>
              <w:rPr>
                <w:rFonts w:cstheme="minorHAnsi"/>
                <w:iCs/>
              </w:rPr>
            </w:pPr>
          </w:p>
        </w:tc>
      </w:tr>
      <w:tr w:rsidR="00FA1C19" w:rsidRPr="006D2934" w14:paraId="2A0FC990" w14:textId="77777777" w:rsidTr="00FA1C19">
        <w:trPr>
          <w:cantSplit/>
        </w:trPr>
        <w:tc>
          <w:tcPr>
            <w:tcW w:w="1345" w:type="dxa"/>
            <w:vAlign w:val="center"/>
          </w:tcPr>
          <w:p w14:paraId="4CD396AD" w14:textId="77777777" w:rsidR="00FA1C19" w:rsidRPr="00467BAF" w:rsidRDefault="00FA1C19" w:rsidP="00FA1C19">
            <w:pPr>
              <w:ind w:left="34"/>
              <w:jc w:val="center"/>
              <w:rPr>
                <w:rFonts w:cstheme="minorHAnsi"/>
                <w:iCs/>
              </w:rPr>
            </w:pPr>
            <w:r w:rsidRPr="00467BAF">
              <w:rPr>
                <w:rFonts w:cstheme="minorHAnsi"/>
                <w:iCs/>
              </w:rPr>
              <w:t>3.0</w:t>
            </w:r>
          </w:p>
        </w:tc>
        <w:tc>
          <w:tcPr>
            <w:tcW w:w="1592" w:type="dxa"/>
            <w:vAlign w:val="center"/>
          </w:tcPr>
          <w:p w14:paraId="6C483B51" w14:textId="77777777" w:rsidR="00FA1C19" w:rsidRPr="006D2934" w:rsidRDefault="00FA1C19" w:rsidP="00FA1C19">
            <w:pPr>
              <w:rPr>
                <w:rFonts w:cstheme="minorHAnsi"/>
                <w:iCs/>
              </w:rPr>
            </w:pPr>
          </w:p>
        </w:tc>
        <w:tc>
          <w:tcPr>
            <w:tcW w:w="1468" w:type="dxa"/>
            <w:vAlign w:val="center"/>
          </w:tcPr>
          <w:p w14:paraId="2A1895C7" w14:textId="77777777" w:rsidR="00FA1C19" w:rsidRPr="006D2934" w:rsidRDefault="00FA1C19" w:rsidP="00FA1C19">
            <w:pPr>
              <w:ind w:left="102"/>
              <w:rPr>
                <w:rFonts w:cstheme="minorHAnsi"/>
                <w:iCs/>
              </w:rPr>
            </w:pPr>
            <w:r w:rsidRPr="006D2934">
              <w:rPr>
                <w:rFonts w:cstheme="minorHAnsi"/>
                <w:iCs/>
              </w:rPr>
              <w:t>Amend</w:t>
            </w:r>
            <w:r>
              <w:rPr>
                <w:rFonts w:cstheme="minorHAnsi"/>
                <w:iCs/>
              </w:rPr>
              <w:t>e</w:t>
            </w:r>
            <w:r w:rsidRPr="006D2934">
              <w:rPr>
                <w:rFonts w:cstheme="minorHAnsi"/>
                <w:iCs/>
              </w:rPr>
              <w:t>ment</w:t>
            </w:r>
          </w:p>
        </w:tc>
        <w:tc>
          <w:tcPr>
            <w:tcW w:w="4945" w:type="dxa"/>
            <w:vAlign w:val="center"/>
          </w:tcPr>
          <w:p w14:paraId="0C36B6CF" w14:textId="77777777" w:rsidR="00FA1C19" w:rsidRPr="006D2934" w:rsidRDefault="00FA1C19" w:rsidP="00FA1C19">
            <w:pPr>
              <w:ind w:left="154"/>
              <w:rPr>
                <w:rFonts w:cstheme="minorHAnsi"/>
                <w:iCs/>
              </w:rPr>
            </w:pPr>
          </w:p>
        </w:tc>
      </w:tr>
      <w:tr w:rsidR="00FA1C19" w:rsidRPr="006D2934" w14:paraId="485B028A" w14:textId="77777777" w:rsidTr="00FA1C19">
        <w:trPr>
          <w:cantSplit/>
        </w:trPr>
        <w:tc>
          <w:tcPr>
            <w:tcW w:w="1345" w:type="dxa"/>
            <w:vAlign w:val="center"/>
          </w:tcPr>
          <w:p w14:paraId="3AB47327" w14:textId="77777777" w:rsidR="00FA1C19" w:rsidRPr="00467BAF" w:rsidRDefault="00FA1C19" w:rsidP="00FA1C19">
            <w:pPr>
              <w:ind w:left="34"/>
              <w:jc w:val="center"/>
              <w:rPr>
                <w:rFonts w:cstheme="minorHAnsi"/>
                <w:iCs/>
              </w:rPr>
            </w:pPr>
            <w:r w:rsidRPr="00467BAF">
              <w:rPr>
                <w:rFonts w:cstheme="minorHAnsi"/>
                <w:iCs/>
              </w:rPr>
              <w:t>4.0</w:t>
            </w:r>
          </w:p>
        </w:tc>
        <w:tc>
          <w:tcPr>
            <w:tcW w:w="1592" w:type="dxa"/>
            <w:vAlign w:val="center"/>
          </w:tcPr>
          <w:p w14:paraId="37B270D7" w14:textId="77777777" w:rsidR="00FA1C19" w:rsidRPr="006D2934" w:rsidRDefault="00FA1C19" w:rsidP="00FA1C19">
            <w:pPr>
              <w:rPr>
                <w:rFonts w:cstheme="minorHAnsi"/>
                <w:iCs/>
              </w:rPr>
            </w:pPr>
          </w:p>
        </w:tc>
        <w:tc>
          <w:tcPr>
            <w:tcW w:w="1468" w:type="dxa"/>
            <w:vAlign w:val="center"/>
          </w:tcPr>
          <w:p w14:paraId="539FC17E" w14:textId="77777777" w:rsidR="00FA1C19" w:rsidRPr="006D2934" w:rsidRDefault="00FA1C19" w:rsidP="00FA1C19">
            <w:pPr>
              <w:ind w:left="102"/>
              <w:rPr>
                <w:rFonts w:cstheme="minorHAnsi"/>
                <w:iCs/>
              </w:rPr>
            </w:pPr>
            <w:r w:rsidRPr="006D2934">
              <w:rPr>
                <w:rFonts w:cstheme="minorHAnsi"/>
                <w:iCs/>
              </w:rPr>
              <w:t>Amend</w:t>
            </w:r>
            <w:r>
              <w:rPr>
                <w:rFonts w:cstheme="minorHAnsi"/>
                <w:iCs/>
              </w:rPr>
              <w:t>e</w:t>
            </w:r>
            <w:r w:rsidRPr="006D2934">
              <w:rPr>
                <w:rFonts w:cstheme="minorHAnsi"/>
                <w:iCs/>
              </w:rPr>
              <w:t>ment</w:t>
            </w:r>
          </w:p>
        </w:tc>
        <w:tc>
          <w:tcPr>
            <w:tcW w:w="4945" w:type="dxa"/>
            <w:vAlign w:val="center"/>
          </w:tcPr>
          <w:p w14:paraId="32CEF35D" w14:textId="77777777" w:rsidR="00FA1C19" w:rsidRPr="006D2934" w:rsidRDefault="00FA1C19" w:rsidP="00FA1C19">
            <w:pPr>
              <w:ind w:left="154"/>
              <w:rPr>
                <w:rFonts w:cstheme="minorHAnsi"/>
                <w:iCs/>
              </w:rPr>
            </w:pPr>
          </w:p>
        </w:tc>
      </w:tr>
    </w:tbl>
    <w:p w14:paraId="34809E84" w14:textId="77777777" w:rsidR="00EB270E" w:rsidRDefault="00EB270E" w:rsidP="00EB270E">
      <w:pPr>
        <w:pStyle w:val="Corpsdetexte"/>
        <w:spacing w:after="0" w:line="360" w:lineRule="auto"/>
        <w:jc w:val="both"/>
        <w:rPr>
          <w:rFonts w:ascii="Arial" w:hAnsi="Arial" w:cs="Arial"/>
          <w:sz w:val="22"/>
          <w:szCs w:val="22"/>
          <w:lang w:val="en-GB"/>
        </w:rPr>
      </w:pPr>
    </w:p>
    <w:p w14:paraId="454E0C70" w14:textId="77777777" w:rsidR="00EB270E" w:rsidRPr="00AB089D" w:rsidRDefault="00EB270E" w:rsidP="00EB270E">
      <w:pPr>
        <w:ind w:left="0"/>
        <w:rPr>
          <w:rFonts w:eastAsia="Arial Unicode MS" w:cs="Times New Roman"/>
          <w:b/>
          <w:bCs/>
          <w:u w:val="single"/>
          <w:lang w:val="en-US" w:eastAsia="fr-FR"/>
        </w:rPr>
      </w:pPr>
      <w:r w:rsidRPr="00AB089D">
        <w:rPr>
          <w:rFonts w:eastAsia="Arial Unicode MS" w:cs="Times New Roman"/>
          <w:b/>
          <w:bCs/>
          <w:u w:val="single"/>
          <w:lang w:val="en-US" w:eastAsia="fr-FR"/>
        </w:rPr>
        <w:br w:type="page"/>
      </w:r>
    </w:p>
    <w:p w14:paraId="0A8278E4" w14:textId="77777777" w:rsidR="004C197B" w:rsidRPr="00166BEC" w:rsidRDefault="004C197B" w:rsidP="004C197B">
      <w:pPr>
        <w:pStyle w:val="TitreSOP1"/>
        <w:spacing w:before="0"/>
        <w:ind w:left="709"/>
      </w:pPr>
      <w:bookmarkStart w:id="0" w:name="_Toc105574321"/>
      <w:bookmarkStart w:id="1" w:name="_Toc162441185"/>
      <w:bookmarkStart w:id="2" w:name="_Toc184650887"/>
      <w:bookmarkStart w:id="3" w:name="_Toc107945501"/>
      <w:bookmarkStart w:id="4" w:name="_Toc138433211"/>
      <w:bookmarkStart w:id="5" w:name="_Toc162283915"/>
      <w:r>
        <w:lastRenderedPageBreak/>
        <w:t>Page de s</w:t>
      </w:r>
      <w:r w:rsidRPr="00166BEC">
        <w:t>ignature</w:t>
      </w:r>
      <w:bookmarkEnd w:id="0"/>
      <w:bookmarkEnd w:id="1"/>
      <w:bookmarkEnd w:id="2"/>
    </w:p>
    <w:p w14:paraId="4A646A2A" w14:textId="77777777" w:rsidR="004C197B" w:rsidRDefault="004C197B" w:rsidP="004C197B">
      <w:pPr>
        <w:rPr>
          <w:rFonts w:cstheme="minorHAnsi"/>
          <w:b/>
          <w:lang w:val="en-AU" w:eastAsia="en-AU"/>
        </w:rPr>
      </w:pPr>
    </w:p>
    <w:p w14:paraId="0949B4F6" w14:textId="77777777" w:rsidR="004C197B" w:rsidRPr="001E09F4" w:rsidRDefault="004C197B" w:rsidP="004C197B">
      <w:pPr>
        <w:rPr>
          <w:rFonts w:cstheme="minorHAnsi"/>
          <w:b/>
          <w:lang w:val="en-AU" w:eastAsia="en-AU"/>
        </w:rPr>
      </w:pPr>
      <w:r>
        <w:rPr>
          <w:rFonts w:cstheme="minorHAnsi"/>
          <w:b/>
          <w:lang w:val="en-AU" w:eastAsia="en-AU"/>
        </w:rPr>
        <w:t>INVESTIGATEUR-PROMOTEUR</w:t>
      </w:r>
    </w:p>
    <w:p w14:paraId="6BB003D4" w14:textId="77777777" w:rsidR="004C197B" w:rsidRPr="00CB0A22" w:rsidRDefault="004C197B" w:rsidP="004C197B">
      <w:pPr>
        <w:rPr>
          <w:rFonts w:cstheme="minorHAnsi"/>
          <w:lang w:val="en-AU" w:eastAsia="en-AU"/>
        </w:rPr>
      </w:pPr>
    </w:p>
    <w:p w14:paraId="5A8FBA46" w14:textId="77777777" w:rsidR="004C197B" w:rsidRPr="00CB0A22" w:rsidRDefault="004C197B" w:rsidP="004C197B">
      <w:pPr>
        <w:rPr>
          <w:rFonts w:cstheme="minorHAnsi"/>
          <w:lang w:val="en-AU" w:eastAsia="en-AU"/>
        </w:rPr>
      </w:pPr>
    </w:p>
    <w:p w14:paraId="56E9FCC0" w14:textId="77777777" w:rsidR="004C197B" w:rsidRPr="00CB0A22" w:rsidRDefault="004C197B" w:rsidP="004C197B">
      <w:pPr>
        <w:tabs>
          <w:tab w:val="left" w:leader="underscore" w:pos="2835"/>
          <w:tab w:val="left" w:pos="2977"/>
          <w:tab w:val="left" w:leader="underscore" w:pos="6237"/>
          <w:tab w:val="left" w:pos="6521"/>
          <w:tab w:val="left" w:leader="underscore" w:pos="8931"/>
        </w:tabs>
        <w:rPr>
          <w:rFonts w:cstheme="minorHAnsi"/>
          <w:lang w:val="en-AU" w:eastAsia="en-AU"/>
        </w:rPr>
      </w:pP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p>
    <w:p w14:paraId="69922C1C" w14:textId="77777777" w:rsidR="004C197B" w:rsidRPr="00CB0A22" w:rsidRDefault="004C197B" w:rsidP="004C197B">
      <w:pPr>
        <w:tabs>
          <w:tab w:val="left" w:pos="2977"/>
          <w:tab w:val="left" w:pos="6521"/>
          <w:tab w:val="left" w:leader="underscore" w:pos="8931"/>
        </w:tabs>
        <w:rPr>
          <w:rFonts w:cstheme="minorHAnsi"/>
          <w:lang w:val="en-AU" w:eastAsia="en-AU"/>
        </w:rPr>
      </w:pPr>
      <w:r w:rsidRPr="00CB0A22">
        <w:rPr>
          <w:rFonts w:cstheme="minorHAnsi"/>
          <w:lang w:val="en-AU" w:eastAsia="en-AU"/>
        </w:rPr>
        <w:t xml:space="preserve"> N</w:t>
      </w:r>
      <w:r>
        <w:rPr>
          <w:rFonts w:cstheme="minorHAnsi"/>
          <w:lang w:val="en-AU" w:eastAsia="en-AU"/>
        </w:rPr>
        <w:t>om</w:t>
      </w:r>
      <w:r w:rsidRPr="00CB0A22">
        <w:rPr>
          <w:rFonts w:cstheme="minorHAnsi"/>
          <w:lang w:val="en-AU" w:eastAsia="en-AU"/>
        </w:rPr>
        <w:tab/>
        <w:t xml:space="preserve"> Signature</w:t>
      </w:r>
      <w:r w:rsidRPr="00CB0A22">
        <w:rPr>
          <w:rFonts w:cstheme="minorHAnsi"/>
          <w:lang w:val="en-AU" w:eastAsia="en-AU"/>
        </w:rPr>
        <w:tab/>
        <w:t xml:space="preserve"> Date</w:t>
      </w:r>
    </w:p>
    <w:p w14:paraId="27B330A0" w14:textId="77777777" w:rsidR="004C197B" w:rsidRPr="00CB0A22" w:rsidRDefault="004C197B" w:rsidP="004C197B">
      <w:pPr>
        <w:rPr>
          <w:rFonts w:cstheme="minorHAnsi"/>
          <w:b/>
          <w:sz w:val="28"/>
          <w:szCs w:val="28"/>
          <w:lang w:val="en-AU" w:eastAsia="en-AU"/>
        </w:rPr>
      </w:pPr>
    </w:p>
    <w:p w14:paraId="205D26AB" w14:textId="77777777" w:rsidR="004C197B" w:rsidRPr="00CB0A22" w:rsidRDefault="004C197B" w:rsidP="004C197B">
      <w:pPr>
        <w:rPr>
          <w:rFonts w:cstheme="minorHAnsi"/>
          <w:b/>
          <w:sz w:val="28"/>
          <w:szCs w:val="28"/>
          <w:lang w:val="en-AU" w:eastAsia="en-AU"/>
        </w:rPr>
      </w:pPr>
    </w:p>
    <w:p w14:paraId="30A13EF8" w14:textId="77777777" w:rsidR="004C197B" w:rsidRPr="00467BAF" w:rsidRDefault="004C197B" w:rsidP="004C197B">
      <w:pPr>
        <w:rPr>
          <w:rFonts w:cstheme="minorHAnsi"/>
          <w:b/>
          <w:lang w:val="en-AU" w:eastAsia="en-AU"/>
        </w:rPr>
      </w:pPr>
      <w:r>
        <w:rPr>
          <w:rFonts w:cstheme="minorHAnsi"/>
          <w:b/>
          <w:lang w:val="en-AU" w:eastAsia="en-AU"/>
        </w:rPr>
        <w:t>INVESTIGATEUR</w:t>
      </w:r>
      <w:r w:rsidRPr="00467BAF">
        <w:rPr>
          <w:rFonts w:cstheme="minorHAnsi"/>
          <w:b/>
          <w:lang w:val="en-AU" w:eastAsia="en-AU"/>
        </w:rPr>
        <w:t xml:space="preserve"> PRINCIPAL </w:t>
      </w:r>
      <w:r>
        <w:rPr>
          <w:rFonts w:cstheme="minorHAnsi"/>
          <w:b/>
          <w:lang w:val="en-AU" w:eastAsia="en-AU"/>
        </w:rPr>
        <w:t>DU SITE PARTICIPANT</w:t>
      </w:r>
    </w:p>
    <w:p w14:paraId="34F9898F" w14:textId="77777777" w:rsidR="004C197B" w:rsidRPr="00CB0A22" w:rsidRDefault="004C197B" w:rsidP="004C197B">
      <w:pPr>
        <w:rPr>
          <w:rFonts w:cstheme="minorHAnsi"/>
          <w:lang w:val="en-AU" w:eastAsia="en-AU"/>
        </w:rPr>
      </w:pPr>
    </w:p>
    <w:p w14:paraId="641F0824" w14:textId="77777777" w:rsidR="004C197B" w:rsidRPr="00AF7BA5" w:rsidRDefault="004C197B" w:rsidP="004C197B">
      <w:pPr>
        <w:rPr>
          <w:rFonts w:cstheme="minorHAnsi"/>
          <w:lang w:eastAsia="en-AU"/>
        </w:rPr>
      </w:pPr>
      <w:r w:rsidRPr="00AF7BA5">
        <w:rPr>
          <w:rFonts w:cstheme="minorHAnsi"/>
          <w:lang w:eastAsia="en-AU"/>
        </w:rPr>
        <w:t>J'accepte de mener cette étude conformément à la conception et aux dispositions spécifiques du présent protocole et je n'apporterai de modifications au protocole qu'après en avoir informé le promoteur.</w:t>
      </w:r>
    </w:p>
    <w:p w14:paraId="15883B13" w14:textId="77777777" w:rsidR="004C197B" w:rsidRPr="00AF7BA5" w:rsidRDefault="004C197B" w:rsidP="004C197B">
      <w:pPr>
        <w:rPr>
          <w:rFonts w:cstheme="minorHAnsi"/>
          <w:lang w:eastAsia="en-AU"/>
        </w:rPr>
      </w:pPr>
    </w:p>
    <w:p w14:paraId="264F1442" w14:textId="77777777" w:rsidR="004C197B" w:rsidRPr="00AF7BA5" w:rsidRDefault="004C197B" w:rsidP="004C197B">
      <w:pPr>
        <w:rPr>
          <w:rFonts w:cstheme="minorHAnsi"/>
          <w:lang w:eastAsia="en-AU"/>
        </w:rPr>
      </w:pPr>
      <w:r w:rsidRPr="00AF7BA5">
        <w:rPr>
          <w:rFonts w:cstheme="minorHAnsi"/>
          <w:lang w:eastAsia="en-AU"/>
        </w:rPr>
        <w:t xml:space="preserve">Je comprends que je peux mettre fin ou suspendre </w:t>
      </w:r>
      <w:r>
        <w:rPr>
          <w:rFonts w:cstheme="minorHAnsi"/>
          <w:lang w:eastAsia="en-AU"/>
        </w:rPr>
        <w:t>le recrutement</w:t>
      </w:r>
      <w:r w:rsidRPr="00AF7BA5">
        <w:rPr>
          <w:rFonts w:cstheme="minorHAnsi"/>
          <w:lang w:eastAsia="en-AU"/>
        </w:rPr>
        <w:t xml:space="preserve"> </w:t>
      </w:r>
      <w:r>
        <w:rPr>
          <w:rFonts w:cstheme="minorHAnsi"/>
          <w:lang w:eastAsia="en-AU"/>
        </w:rPr>
        <w:t>de</w:t>
      </w:r>
      <w:r w:rsidRPr="00AF7BA5">
        <w:rPr>
          <w:rFonts w:cstheme="minorHAnsi"/>
          <w:lang w:eastAsia="en-AU"/>
        </w:rPr>
        <w:t xml:space="preserve"> l'étude à tout moment si cela s'avère nécessaire pour protéger au mieux les intérêts des sujets de l'étude.  </w:t>
      </w:r>
    </w:p>
    <w:p w14:paraId="42C8DEF9" w14:textId="77777777" w:rsidR="004C197B" w:rsidRPr="00AF7BA5" w:rsidRDefault="004C197B" w:rsidP="004C197B">
      <w:pPr>
        <w:rPr>
          <w:rFonts w:cstheme="minorHAnsi"/>
          <w:lang w:eastAsia="en-AU"/>
        </w:rPr>
      </w:pPr>
    </w:p>
    <w:p w14:paraId="2F1EDCBC" w14:textId="77777777" w:rsidR="004C197B" w:rsidRPr="00AF7BA5" w:rsidRDefault="004C197B" w:rsidP="004C197B">
      <w:pPr>
        <w:rPr>
          <w:rFonts w:cstheme="minorHAnsi"/>
          <w:lang w:eastAsia="en-AU"/>
        </w:rPr>
      </w:pPr>
      <w:r w:rsidRPr="00AF7BA5">
        <w:rPr>
          <w:rFonts w:cstheme="minorHAnsi"/>
          <w:lang w:eastAsia="en-AU"/>
        </w:rPr>
        <w:t>J'accepte de mener ou de superviser personnellement cette étude et de veiller à ce que tous les associés, collègues et employés qui participent à la conduite de cette étude soient informés de leurs obligations en la matière.</w:t>
      </w:r>
    </w:p>
    <w:p w14:paraId="4E06EFD0" w14:textId="77777777" w:rsidR="004C197B" w:rsidRPr="00AF7BA5" w:rsidRDefault="004C197B" w:rsidP="004C197B">
      <w:pPr>
        <w:rPr>
          <w:rFonts w:cstheme="minorHAnsi"/>
          <w:lang w:eastAsia="en-AU"/>
        </w:rPr>
      </w:pPr>
    </w:p>
    <w:p w14:paraId="7B2ADE64" w14:textId="77777777" w:rsidR="004C197B" w:rsidRPr="00AF7BA5" w:rsidRDefault="004C197B" w:rsidP="004C197B">
      <w:pPr>
        <w:rPr>
          <w:rFonts w:cstheme="minorHAnsi"/>
          <w:lang w:eastAsia="en-AU"/>
        </w:rPr>
      </w:pPr>
      <w:r w:rsidRPr="00AF7BA5">
        <w:rPr>
          <w:rFonts w:cstheme="minorHAnsi"/>
          <w:lang w:eastAsia="en-AU"/>
        </w:rPr>
        <w:t xml:space="preserve">Je conduirai l'étude conformément au protocole, aux bonnes pratiques cliniques, à la déclaration d'Helsinki et aux principes moraux, éthiques et scientifiques qui justifient la recherche médicale.  L'étude sera menée conformément à toutes les lois et réglementations pertinentes relatives à l'expérimentation clinique et à la protection des patients.  </w:t>
      </w:r>
    </w:p>
    <w:p w14:paraId="36A2AEBF" w14:textId="77777777" w:rsidR="004C197B" w:rsidRPr="00AF7BA5" w:rsidRDefault="004C197B" w:rsidP="004C197B">
      <w:pPr>
        <w:rPr>
          <w:rFonts w:cstheme="minorHAnsi"/>
          <w:lang w:eastAsia="en-AU"/>
        </w:rPr>
      </w:pPr>
    </w:p>
    <w:p w14:paraId="1A169827" w14:textId="77777777" w:rsidR="004C197B" w:rsidRPr="00AF7BA5" w:rsidRDefault="004C197B" w:rsidP="004C197B">
      <w:pPr>
        <w:rPr>
          <w:rFonts w:cstheme="minorHAnsi"/>
          <w:lang w:eastAsia="en-AU"/>
        </w:rPr>
      </w:pPr>
      <w:r w:rsidRPr="00AF7BA5">
        <w:rPr>
          <w:rFonts w:cstheme="minorHAnsi"/>
          <w:lang w:eastAsia="en-AU"/>
        </w:rPr>
        <w:t xml:space="preserve">Je veillerai à ce que les exigences relatives à l'examen et à l'approbation du comité d'éthique soient respectées. </w:t>
      </w:r>
    </w:p>
    <w:p w14:paraId="6FD7BD92" w14:textId="77777777" w:rsidR="004C197B" w:rsidRPr="00AF7BA5" w:rsidRDefault="004C197B" w:rsidP="004C197B">
      <w:pPr>
        <w:rPr>
          <w:rFonts w:cstheme="minorHAnsi"/>
          <w:lang w:eastAsia="en-AU"/>
        </w:rPr>
      </w:pPr>
    </w:p>
    <w:p w14:paraId="42908D17" w14:textId="77777777" w:rsidR="004C197B" w:rsidRPr="00AF7BA5" w:rsidRDefault="004C197B" w:rsidP="004C197B">
      <w:pPr>
        <w:rPr>
          <w:rFonts w:cstheme="minorHAnsi"/>
          <w:lang w:eastAsia="en-AU"/>
        </w:rPr>
      </w:pPr>
      <w:r w:rsidRPr="00AF7BA5">
        <w:rPr>
          <w:rFonts w:cstheme="minorHAnsi"/>
          <w:lang w:eastAsia="en-AU"/>
        </w:rPr>
        <w:t xml:space="preserve">Je m'engage à tenir des </w:t>
      </w:r>
      <w:r>
        <w:rPr>
          <w:rFonts w:cstheme="minorHAnsi"/>
          <w:lang w:eastAsia="en-AU"/>
        </w:rPr>
        <w:t>dossier</w:t>
      </w:r>
      <w:r w:rsidRPr="00AF7BA5">
        <w:rPr>
          <w:rFonts w:cstheme="minorHAnsi"/>
          <w:lang w:eastAsia="en-AU"/>
        </w:rPr>
        <w:t>s adéquats et précis et à les rendre disponibles à des fins d'audit et d'inspection conformément aux exigences réglementaires pertinentes, y compris la fourniture d'un accès direct aux données et aux documents sources.</w:t>
      </w:r>
    </w:p>
    <w:p w14:paraId="3E81795B" w14:textId="77777777" w:rsidR="004C197B" w:rsidRPr="00AF7BA5" w:rsidRDefault="004C197B" w:rsidP="004C197B">
      <w:pPr>
        <w:rPr>
          <w:rFonts w:cstheme="minorHAnsi"/>
          <w:lang w:eastAsia="en-AU"/>
        </w:rPr>
      </w:pPr>
    </w:p>
    <w:p w14:paraId="08197546" w14:textId="77777777" w:rsidR="004C197B" w:rsidRPr="00AF7BA5" w:rsidRDefault="004C197B" w:rsidP="004C197B">
      <w:pPr>
        <w:rPr>
          <w:rFonts w:cstheme="minorHAnsi"/>
          <w:lang w:eastAsia="en-AU"/>
        </w:rPr>
      </w:pPr>
      <w:r w:rsidRPr="00AF7BA5">
        <w:rPr>
          <w:rFonts w:cstheme="minorHAnsi"/>
          <w:lang w:eastAsia="en-AU"/>
        </w:rPr>
        <w:t>J'accepte de signaler rapidement au comité d'éthique tout changement dans l'activité de recherche et tout problème imprévu impliquant des risques pour les sujets humains ou d'autres personnes.  En outre, je n'apporterai aucune modification à la recherche sans l'approbation du comité d'éthique, sauf si cela s'avère nécessaire pour assurer la sécurité des participants à l'étude.</w:t>
      </w:r>
    </w:p>
    <w:p w14:paraId="53B4B068" w14:textId="77777777" w:rsidR="004C197B" w:rsidRPr="00AF7BA5" w:rsidRDefault="004C197B" w:rsidP="004C197B">
      <w:pPr>
        <w:rPr>
          <w:rFonts w:cstheme="minorHAnsi"/>
          <w:lang w:eastAsia="en-AU"/>
        </w:rPr>
      </w:pPr>
    </w:p>
    <w:p w14:paraId="55E0658A" w14:textId="77777777" w:rsidR="004C197B" w:rsidRPr="00AF7BA5" w:rsidRDefault="004C197B" w:rsidP="004C197B">
      <w:pPr>
        <w:rPr>
          <w:rFonts w:cstheme="minorHAnsi"/>
          <w:lang w:eastAsia="en-AU"/>
        </w:rPr>
      </w:pPr>
    </w:p>
    <w:p w14:paraId="1CA43E38" w14:textId="77777777" w:rsidR="004C197B" w:rsidRPr="00AF7BA5" w:rsidRDefault="004C197B" w:rsidP="004C197B">
      <w:pPr>
        <w:rPr>
          <w:rFonts w:cstheme="minorHAnsi"/>
          <w:lang w:eastAsia="en-AU"/>
        </w:rPr>
      </w:pPr>
    </w:p>
    <w:p w14:paraId="63F3B113" w14:textId="77777777" w:rsidR="004C197B" w:rsidRPr="00AF7BA5" w:rsidRDefault="004C197B" w:rsidP="004C197B">
      <w:pPr>
        <w:rPr>
          <w:rFonts w:cstheme="minorHAnsi"/>
          <w:lang w:eastAsia="en-AU"/>
        </w:rPr>
      </w:pPr>
    </w:p>
    <w:p w14:paraId="16DD11BA" w14:textId="77777777" w:rsidR="004C197B" w:rsidRPr="00AF7BA5" w:rsidRDefault="004C197B" w:rsidP="004C197B">
      <w:pPr>
        <w:tabs>
          <w:tab w:val="left" w:leader="underscore" w:pos="2835"/>
          <w:tab w:val="left" w:pos="2977"/>
          <w:tab w:val="left" w:leader="underscore" w:pos="6237"/>
          <w:tab w:val="left" w:pos="6521"/>
          <w:tab w:val="left" w:leader="underscore" w:pos="8931"/>
        </w:tabs>
        <w:rPr>
          <w:rFonts w:cstheme="minorHAnsi"/>
          <w:lang w:eastAsia="en-AU"/>
        </w:rPr>
      </w:pPr>
      <w:r w:rsidRPr="00AF7BA5">
        <w:rPr>
          <w:rFonts w:cstheme="minorHAnsi"/>
          <w:lang w:eastAsia="en-AU"/>
        </w:rPr>
        <w:tab/>
      </w:r>
      <w:r w:rsidRPr="00AF7BA5">
        <w:rPr>
          <w:rFonts w:cstheme="minorHAnsi"/>
          <w:lang w:eastAsia="en-AU"/>
        </w:rPr>
        <w:tab/>
      </w:r>
      <w:r w:rsidRPr="00AF7BA5">
        <w:rPr>
          <w:rFonts w:cstheme="minorHAnsi"/>
          <w:lang w:eastAsia="en-AU"/>
        </w:rPr>
        <w:tab/>
      </w:r>
      <w:r w:rsidRPr="00AF7BA5">
        <w:rPr>
          <w:rFonts w:cstheme="minorHAnsi"/>
          <w:lang w:eastAsia="en-AU"/>
        </w:rPr>
        <w:tab/>
      </w:r>
      <w:r w:rsidRPr="00AF7BA5">
        <w:rPr>
          <w:rFonts w:cstheme="minorHAnsi"/>
          <w:lang w:eastAsia="en-AU"/>
        </w:rPr>
        <w:tab/>
      </w:r>
    </w:p>
    <w:p w14:paraId="39FDCEA8" w14:textId="77777777" w:rsidR="004C197B" w:rsidRPr="00CB0A22" w:rsidRDefault="004C197B" w:rsidP="004C197B">
      <w:pPr>
        <w:tabs>
          <w:tab w:val="left" w:pos="2977"/>
          <w:tab w:val="left" w:pos="6521"/>
          <w:tab w:val="left" w:leader="underscore" w:pos="8931"/>
        </w:tabs>
        <w:rPr>
          <w:rFonts w:cstheme="minorHAnsi"/>
          <w:lang w:val="en-AU" w:eastAsia="en-AU"/>
        </w:rPr>
      </w:pPr>
      <w:r w:rsidRPr="00AF7BA5">
        <w:rPr>
          <w:rFonts w:cstheme="minorHAnsi"/>
          <w:lang w:eastAsia="en-AU"/>
        </w:rPr>
        <w:t xml:space="preserve"> </w:t>
      </w:r>
      <w:r w:rsidRPr="00CB0A22">
        <w:rPr>
          <w:rFonts w:cstheme="minorHAnsi"/>
          <w:lang w:val="en-AU" w:eastAsia="en-AU"/>
        </w:rPr>
        <w:t>N</w:t>
      </w:r>
      <w:r>
        <w:rPr>
          <w:rFonts w:cstheme="minorHAnsi"/>
          <w:lang w:val="en-AU" w:eastAsia="en-AU"/>
        </w:rPr>
        <w:t>om</w:t>
      </w:r>
      <w:r w:rsidRPr="00CB0A22">
        <w:rPr>
          <w:rFonts w:cstheme="minorHAnsi"/>
          <w:lang w:val="en-AU" w:eastAsia="en-AU"/>
        </w:rPr>
        <w:tab/>
        <w:t xml:space="preserve"> Signature</w:t>
      </w:r>
      <w:r w:rsidRPr="00CB0A22">
        <w:rPr>
          <w:rFonts w:cstheme="minorHAnsi"/>
          <w:lang w:val="en-AU" w:eastAsia="en-AU"/>
        </w:rPr>
        <w:tab/>
        <w:t xml:space="preserve"> Date</w:t>
      </w:r>
    </w:p>
    <w:p w14:paraId="5BE94990" w14:textId="43EB6061" w:rsidR="00EB270E" w:rsidRPr="004C197B" w:rsidRDefault="004C197B" w:rsidP="004C197B">
      <w:pPr>
        <w:rPr>
          <w:rFonts w:asciiTheme="majorHAnsi" w:eastAsiaTheme="majorEastAsia" w:hAnsiTheme="majorHAnsi" w:cstheme="majorBidi"/>
          <w:b/>
          <w:bCs/>
          <w:smallCaps/>
          <w:color w:val="548DD4" w:themeColor="text2" w:themeTint="99"/>
          <w:sz w:val="28"/>
          <w:szCs w:val="28"/>
        </w:rPr>
      </w:pPr>
      <w:r>
        <w:br w:type="page"/>
      </w:r>
      <w:bookmarkEnd w:id="3"/>
      <w:bookmarkEnd w:id="4"/>
      <w:bookmarkEnd w:id="5"/>
    </w:p>
    <w:p w14:paraId="29BA85A7" w14:textId="77777777" w:rsidR="004C197B" w:rsidRDefault="004C197B" w:rsidP="004C197B">
      <w:pPr>
        <w:pStyle w:val="TitreSOP1"/>
        <w:spacing w:before="0"/>
        <w:ind w:left="709"/>
      </w:pPr>
      <w:bookmarkStart w:id="6" w:name="_Toc162441186"/>
      <w:bookmarkStart w:id="7" w:name="_Toc184650888"/>
      <w:r>
        <w:lastRenderedPageBreak/>
        <w:t>Résumé du p</w:t>
      </w:r>
      <w:r w:rsidRPr="00CB0A22">
        <w:t>rotocol</w:t>
      </w:r>
      <w:bookmarkEnd w:id="6"/>
      <w:r>
        <w:t>e</w:t>
      </w:r>
      <w:bookmarkEnd w:id="7"/>
      <w:r w:rsidRPr="00CB0A22">
        <w:t xml:space="preserve"> </w:t>
      </w:r>
    </w:p>
    <w:p w14:paraId="73A626F0" w14:textId="7AC2AE2A" w:rsidR="004C197B" w:rsidRPr="0078773D" w:rsidRDefault="0078773D" w:rsidP="004C197B">
      <w:pPr>
        <w:rPr>
          <w:color w:val="FF0000"/>
        </w:rPr>
      </w:pPr>
      <w:r w:rsidRPr="0078773D">
        <w:rPr>
          <w:color w:val="FF0000"/>
        </w:rPr>
        <w:t>1 page max</w:t>
      </w:r>
    </w:p>
    <w:tbl>
      <w:tblPr>
        <w:tblW w:w="9408" w:type="dxa"/>
        <w:tblInd w:w="1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704"/>
        <w:gridCol w:w="4704"/>
      </w:tblGrid>
      <w:tr w:rsidR="004C197B" w:rsidRPr="00467BAF" w14:paraId="043A766C" w14:textId="77777777" w:rsidTr="00553F1B">
        <w:trPr>
          <w:trHeight w:val="435"/>
        </w:trPr>
        <w:tc>
          <w:tcPr>
            <w:tcW w:w="4704" w:type="dxa"/>
            <w:vAlign w:val="center"/>
          </w:tcPr>
          <w:p w14:paraId="4830CC22"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Tit</w:t>
            </w:r>
            <w:r>
              <w:rPr>
                <w:rFonts w:cstheme="minorHAnsi"/>
                <w:color w:val="000000"/>
                <w:lang w:val="en-US"/>
              </w:rPr>
              <w:t>re de l’étude</w:t>
            </w:r>
          </w:p>
        </w:tc>
        <w:tc>
          <w:tcPr>
            <w:tcW w:w="4704" w:type="dxa"/>
            <w:vAlign w:val="center"/>
          </w:tcPr>
          <w:p w14:paraId="13141370"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0C047F89" w14:textId="77777777" w:rsidTr="00553F1B">
        <w:trPr>
          <w:trHeight w:val="435"/>
        </w:trPr>
        <w:tc>
          <w:tcPr>
            <w:tcW w:w="4704" w:type="dxa"/>
            <w:vAlign w:val="center"/>
          </w:tcPr>
          <w:p w14:paraId="51DDD2B1"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Acronym</w:t>
            </w:r>
            <w:r>
              <w:rPr>
                <w:rFonts w:cstheme="minorHAnsi"/>
                <w:color w:val="000000"/>
                <w:lang w:val="en-US"/>
              </w:rPr>
              <w:t>e</w:t>
            </w:r>
            <w:r w:rsidRPr="00467BAF">
              <w:rPr>
                <w:rFonts w:cstheme="minorHAnsi"/>
                <w:color w:val="000000"/>
                <w:lang w:val="en-US"/>
              </w:rPr>
              <w:t xml:space="preserve"> </w:t>
            </w:r>
          </w:p>
        </w:tc>
        <w:tc>
          <w:tcPr>
            <w:tcW w:w="4704" w:type="dxa"/>
            <w:vAlign w:val="center"/>
          </w:tcPr>
          <w:p w14:paraId="45E8B8C0"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12BFBF0C" w14:textId="77777777" w:rsidTr="00553F1B">
        <w:trPr>
          <w:trHeight w:val="426"/>
        </w:trPr>
        <w:tc>
          <w:tcPr>
            <w:tcW w:w="4704" w:type="dxa"/>
            <w:vAlign w:val="center"/>
          </w:tcPr>
          <w:p w14:paraId="239D5FD2" w14:textId="77777777" w:rsidR="004C197B" w:rsidRPr="00467BAF" w:rsidRDefault="004C197B" w:rsidP="00553F1B">
            <w:pPr>
              <w:autoSpaceDE w:val="0"/>
              <w:autoSpaceDN w:val="0"/>
              <w:adjustRightInd w:val="0"/>
              <w:spacing w:before="60"/>
              <w:ind w:left="126"/>
              <w:rPr>
                <w:rFonts w:cstheme="minorHAnsi"/>
                <w:color w:val="000000"/>
                <w:lang w:val="en-US"/>
              </w:rPr>
            </w:pPr>
            <w:r>
              <w:rPr>
                <w:rFonts w:cstheme="minorHAnsi"/>
                <w:color w:val="000000"/>
                <w:lang w:val="en-US"/>
              </w:rPr>
              <w:t>Promoteur</w:t>
            </w:r>
          </w:p>
        </w:tc>
        <w:tc>
          <w:tcPr>
            <w:tcW w:w="4704" w:type="dxa"/>
            <w:vAlign w:val="center"/>
          </w:tcPr>
          <w:p w14:paraId="6771C5D7" w14:textId="77777777" w:rsidR="004C197B" w:rsidRPr="00467BAF" w:rsidRDefault="004C197B" w:rsidP="00553F1B">
            <w:pPr>
              <w:autoSpaceDE w:val="0"/>
              <w:autoSpaceDN w:val="0"/>
              <w:adjustRightInd w:val="0"/>
              <w:spacing w:before="60"/>
              <w:rPr>
                <w:rFonts w:cstheme="minorHAnsi"/>
                <w:color w:val="000000"/>
                <w:lang w:val="en-US"/>
              </w:rPr>
            </w:pPr>
            <w:r w:rsidRPr="00467BAF">
              <w:rPr>
                <w:rFonts w:cstheme="minorHAnsi"/>
                <w:color w:val="000000"/>
                <w:lang w:val="en-US"/>
              </w:rPr>
              <w:t>Cliniques universitaires Saint-Luc</w:t>
            </w:r>
          </w:p>
        </w:tc>
      </w:tr>
      <w:tr w:rsidR="004C197B" w:rsidRPr="00467BAF" w14:paraId="6577F65D" w14:textId="77777777" w:rsidTr="00553F1B">
        <w:trPr>
          <w:trHeight w:val="426"/>
        </w:trPr>
        <w:tc>
          <w:tcPr>
            <w:tcW w:w="4704" w:type="dxa"/>
            <w:vAlign w:val="center"/>
          </w:tcPr>
          <w:p w14:paraId="6110DF16" w14:textId="77777777" w:rsidR="004C197B" w:rsidRPr="00467BAF" w:rsidRDefault="004C197B" w:rsidP="00553F1B">
            <w:pPr>
              <w:autoSpaceDE w:val="0"/>
              <w:autoSpaceDN w:val="0"/>
              <w:adjustRightInd w:val="0"/>
              <w:spacing w:before="60"/>
              <w:ind w:left="126"/>
              <w:rPr>
                <w:rFonts w:cstheme="minorHAnsi"/>
                <w:color w:val="000000"/>
                <w:lang w:val="en-US"/>
              </w:rPr>
            </w:pPr>
            <w:r>
              <w:rPr>
                <w:rFonts w:cstheme="minorHAnsi"/>
                <w:color w:val="000000"/>
                <w:lang w:val="en-US"/>
              </w:rPr>
              <w:t>Investigateur-promoteur</w:t>
            </w:r>
          </w:p>
        </w:tc>
        <w:tc>
          <w:tcPr>
            <w:tcW w:w="4704" w:type="dxa"/>
            <w:vAlign w:val="center"/>
          </w:tcPr>
          <w:p w14:paraId="5F4B43E1"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253DE0" w14:paraId="000E0BCE" w14:textId="77777777" w:rsidTr="00553F1B">
        <w:trPr>
          <w:trHeight w:val="426"/>
        </w:trPr>
        <w:tc>
          <w:tcPr>
            <w:tcW w:w="4704" w:type="dxa"/>
            <w:vAlign w:val="center"/>
          </w:tcPr>
          <w:p w14:paraId="46332FA4" w14:textId="4A3ED711" w:rsidR="004C197B" w:rsidRPr="00253DE0" w:rsidRDefault="004C197B" w:rsidP="00553F1B">
            <w:pPr>
              <w:autoSpaceDE w:val="0"/>
              <w:autoSpaceDN w:val="0"/>
              <w:adjustRightInd w:val="0"/>
              <w:spacing w:before="60"/>
              <w:ind w:left="126"/>
              <w:rPr>
                <w:rFonts w:cstheme="minorHAnsi"/>
                <w:color w:val="000000"/>
              </w:rPr>
            </w:pPr>
            <w:r>
              <w:rPr>
                <w:rFonts w:cstheme="minorHAnsi"/>
                <w:color w:val="000000"/>
              </w:rPr>
              <w:t xml:space="preserve">Services / </w:t>
            </w:r>
            <w:r w:rsidRPr="00253DE0">
              <w:rPr>
                <w:rFonts w:cstheme="minorHAnsi"/>
                <w:color w:val="000000"/>
              </w:rPr>
              <w:t>Centre(s) participant(s) et investigateur(s) principal(aux)</w:t>
            </w:r>
          </w:p>
        </w:tc>
        <w:tc>
          <w:tcPr>
            <w:tcW w:w="4704" w:type="dxa"/>
            <w:vAlign w:val="center"/>
          </w:tcPr>
          <w:p w14:paraId="34B788F6" w14:textId="77777777" w:rsidR="004C197B" w:rsidRPr="00253DE0" w:rsidRDefault="004C197B" w:rsidP="00553F1B">
            <w:pPr>
              <w:autoSpaceDE w:val="0"/>
              <w:autoSpaceDN w:val="0"/>
              <w:adjustRightInd w:val="0"/>
              <w:spacing w:before="60"/>
              <w:rPr>
                <w:rFonts w:cstheme="minorHAnsi"/>
                <w:color w:val="000000"/>
              </w:rPr>
            </w:pPr>
          </w:p>
        </w:tc>
      </w:tr>
      <w:tr w:rsidR="004C197B" w:rsidRPr="00467BAF" w14:paraId="3D4F28C2" w14:textId="77777777" w:rsidTr="00553F1B">
        <w:trPr>
          <w:trHeight w:val="426"/>
        </w:trPr>
        <w:tc>
          <w:tcPr>
            <w:tcW w:w="4704" w:type="dxa"/>
            <w:vAlign w:val="center"/>
          </w:tcPr>
          <w:p w14:paraId="35E7876C"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Patholog</w:t>
            </w:r>
            <w:r>
              <w:rPr>
                <w:rFonts w:cstheme="minorHAnsi"/>
                <w:color w:val="000000"/>
                <w:lang w:val="en-US"/>
              </w:rPr>
              <w:t>ie</w:t>
            </w:r>
          </w:p>
        </w:tc>
        <w:tc>
          <w:tcPr>
            <w:tcW w:w="4704" w:type="dxa"/>
            <w:vAlign w:val="center"/>
          </w:tcPr>
          <w:p w14:paraId="0E430CCF"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6B5AC151" w14:textId="77777777" w:rsidTr="00553F1B">
        <w:trPr>
          <w:trHeight w:val="426"/>
        </w:trPr>
        <w:tc>
          <w:tcPr>
            <w:tcW w:w="4704" w:type="dxa"/>
            <w:vAlign w:val="center"/>
          </w:tcPr>
          <w:p w14:paraId="20DB5FDD" w14:textId="6BDC20E8" w:rsidR="004C197B" w:rsidRPr="00467BAF" w:rsidRDefault="004C197B" w:rsidP="00553F1B">
            <w:pPr>
              <w:autoSpaceDE w:val="0"/>
              <w:autoSpaceDN w:val="0"/>
              <w:adjustRightInd w:val="0"/>
              <w:spacing w:before="60"/>
              <w:ind w:left="126"/>
              <w:rPr>
                <w:rFonts w:cstheme="minorHAnsi"/>
                <w:color w:val="000000"/>
                <w:lang w:val="en-US"/>
              </w:rPr>
            </w:pPr>
            <w:r>
              <w:rPr>
                <w:rFonts w:cstheme="minorHAnsi"/>
                <w:color w:val="000000"/>
                <w:lang w:val="en-US"/>
              </w:rPr>
              <w:t>Justification scientifique</w:t>
            </w:r>
            <w:r w:rsidR="00D06B00">
              <w:rPr>
                <w:rFonts w:cstheme="minorHAnsi"/>
                <w:color w:val="000000"/>
                <w:lang w:val="en-US"/>
              </w:rPr>
              <w:t xml:space="preserve"> / Références littéraires</w:t>
            </w:r>
          </w:p>
        </w:tc>
        <w:tc>
          <w:tcPr>
            <w:tcW w:w="4704" w:type="dxa"/>
            <w:vAlign w:val="center"/>
          </w:tcPr>
          <w:p w14:paraId="1AF95C68"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5D2B0DC0" w14:textId="77777777" w:rsidTr="00553F1B">
        <w:trPr>
          <w:trHeight w:val="425"/>
        </w:trPr>
        <w:tc>
          <w:tcPr>
            <w:tcW w:w="4704" w:type="dxa"/>
            <w:vAlign w:val="center"/>
          </w:tcPr>
          <w:p w14:paraId="13B741D4" w14:textId="77777777" w:rsidR="004C197B" w:rsidRPr="001C41EB"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Objecti</w:t>
            </w:r>
            <w:r>
              <w:rPr>
                <w:rFonts w:cstheme="minorHAnsi"/>
                <w:color w:val="000000"/>
                <w:lang w:val="en-US"/>
              </w:rPr>
              <w:t>f</w:t>
            </w:r>
            <w:r w:rsidRPr="00467BAF">
              <w:rPr>
                <w:rFonts w:cstheme="minorHAnsi"/>
                <w:color w:val="000000"/>
                <w:lang w:val="en-US"/>
              </w:rPr>
              <w:t>s</w:t>
            </w:r>
          </w:p>
        </w:tc>
        <w:tc>
          <w:tcPr>
            <w:tcW w:w="4704" w:type="dxa"/>
            <w:vAlign w:val="center"/>
          </w:tcPr>
          <w:p w14:paraId="7865302A" w14:textId="77777777" w:rsidR="004C197B" w:rsidRPr="00EC3A57" w:rsidRDefault="004C197B" w:rsidP="00553F1B">
            <w:pPr>
              <w:pStyle w:val="Paragraphedeliste"/>
              <w:numPr>
                <w:ilvl w:val="0"/>
                <w:numId w:val="5"/>
              </w:numPr>
              <w:autoSpaceDE w:val="0"/>
              <w:autoSpaceDN w:val="0"/>
              <w:adjustRightInd w:val="0"/>
              <w:spacing w:before="60"/>
              <w:rPr>
                <w:rFonts w:cstheme="minorHAnsi"/>
                <w:color w:val="000000"/>
                <w:u w:val="single"/>
                <w:lang w:val="en-US"/>
              </w:rPr>
            </w:pPr>
            <w:r w:rsidRPr="00EC3A57">
              <w:rPr>
                <w:rFonts w:cstheme="minorHAnsi"/>
                <w:color w:val="000000"/>
                <w:u w:val="single"/>
                <w:lang w:val="en-US"/>
              </w:rPr>
              <w:t>Prima</w:t>
            </w:r>
            <w:r>
              <w:rPr>
                <w:rFonts w:cstheme="minorHAnsi"/>
                <w:color w:val="000000"/>
                <w:u w:val="single"/>
                <w:lang w:val="en-US"/>
              </w:rPr>
              <w:t>i</w:t>
            </w:r>
            <w:r w:rsidRPr="00EC3A57">
              <w:rPr>
                <w:rFonts w:cstheme="minorHAnsi"/>
                <w:color w:val="000000"/>
                <w:u w:val="single"/>
                <w:lang w:val="en-US"/>
              </w:rPr>
              <w:t>r</w:t>
            </w:r>
            <w:r>
              <w:rPr>
                <w:rFonts w:cstheme="minorHAnsi"/>
                <w:color w:val="000000"/>
                <w:u w:val="single"/>
                <w:lang w:val="en-US"/>
              </w:rPr>
              <w:t>e:</w:t>
            </w:r>
          </w:p>
          <w:p w14:paraId="5CF5A667" w14:textId="77777777" w:rsidR="004C197B" w:rsidRPr="001C41EB" w:rsidRDefault="004C197B" w:rsidP="00553F1B">
            <w:pPr>
              <w:autoSpaceDE w:val="0"/>
              <w:autoSpaceDN w:val="0"/>
              <w:adjustRightInd w:val="0"/>
              <w:spacing w:before="60"/>
              <w:ind w:left="426"/>
              <w:rPr>
                <w:rFonts w:cstheme="minorHAnsi"/>
                <w:color w:val="000000"/>
                <w:lang w:val="en-US"/>
              </w:rPr>
            </w:pPr>
          </w:p>
          <w:p w14:paraId="56FDB407" w14:textId="77777777" w:rsidR="004C197B" w:rsidRPr="00EC3A57" w:rsidRDefault="004C197B" w:rsidP="00553F1B">
            <w:pPr>
              <w:pStyle w:val="Paragraphedeliste"/>
              <w:numPr>
                <w:ilvl w:val="0"/>
                <w:numId w:val="5"/>
              </w:numPr>
              <w:autoSpaceDE w:val="0"/>
              <w:autoSpaceDN w:val="0"/>
              <w:adjustRightInd w:val="0"/>
              <w:spacing w:before="60"/>
              <w:rPr>
                <w:rFonts w:cstheme="minorHAnsi"/>
                <w:color w:val="000000"/>
                <w:u w:val="single"/>
                <w:lang w:val="en-US"/>
              </w:rPr>
            </w:pPr>
            <w:r w:rsidRPr="00EC3A57">
              <w:rPr>
                <w:rFonts w:cstheme="minorHAnsi"/>
                <w:color w:val="000000"/>
                <w:u w:val="single"/>
                <w:lang w:val="en-US"/>
              </w:rPr>
              <w:t>Seconda</w:t>
            </w:r>
            <w:r>
              <w:rPr>
                <w:rFonts w:cstheme="minorHAnsi"/>
                <w:color w:val="000000"/>
                <w:u w:val="single"/>
                <w:lang w:val="en-US"/>
              </w:rPr>
              <w:t>i</w:t>
            </w:r>
            <w:r w:rsidRPr="00EC3A57">
              <w:rPr>
                <w:rFonts w:cstheme="minorHAnsi"/>
                <w:color w:val="000000"/>
                <w:u w:val="single"/>
                <w:lang w:val="en-US"/>
              </w:rPr>
              <w:t>r</w:t>
            </w:r>
            <w:r>
              <w:rPr>
                <w:rFonts w:cstheme="minorHAnsi"/>
                <w:color w:val="000000"/>
                <w:u w:val="single"/>
                <w:lang w:val="en-US"/>
              </w:rPr>
              <w:t>e:</w:t>
            </w:r>
          </w:p>
          <w:p w14:paraId="5DF05EFC" w14:textId="77777777" w:rsidR="004C197B" w:rsidRDefault="004C197B" w:rsidP="00553F1B">
            <w:pPr>
              <w:autoSpaceDE w:val="0"/>
              <w:autoSpaceDN w:val="0"/>
              <w:adjustRightInd w:val="0"/>
              <w:spacing w:before="60"/>
              <w:ind w:left="426"/>
              <w:rPr>
                <w:rFonts w:cstheme="minorHAnsi"/>
                <w:color w:val="000000"/>
                <w:lang w:val="en-US"/>
              </w:rPr>
            </w:pPr>
          </w:p>
          <w:p w14:paraId="6978DFB5" w14:textId="77777777" w:rsidR="004C197B" w:rsidRPr="001C41EB" w:rsidRDefault="004C197B" w:rsidP="00553F1B">
            <w:pPr>
              <w:autoSpaceDE w:val="0"/>
              <w:autoSpaceDN w:val="0"/>
              <w:adjustRightInd w:val="0"/>
              <w:spacing w:before="60"/>
              <w:ind w:left="426"/>
              <w:rPr>
                <w:rFonts w:cstheme="minorHAnsi"/>
                <w:color w:val="000000"/>
                <w:lang w:val="en-US"/>
              </w:rPr>
            </w:pPr>
          </w:p>
        </w:tc>
      </w:tr>
      <w:tr w:rsidR="004C197B" w:rsidRPr="00467BAF" w14:paraId="01E6A902" w14:textId="77777777" w:rsidTr="00553F1B">
        <w:trPr>
          <w:trHeight w:val="426"/>
        </w:trPr>
        <w:tc>
          <w:tcPr>
            <w:tcW w:w="4704" w:type="dxa"/>
            <w:vAlign w:val="center"/>
          </w:tcPr>
          <w:p w14:paraId="57BB6746"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Design</w:t>
            </w:r>
            <w:r>
              <w:rPr>
                <w:rFonts w:cstheme="minorHAnsi"/>
                <w:color w:val="000000"/>
                <w:lang w:val="en-US"/>
              </w:rPr>
              <w:t xml:space="preserve"> de l’étude</w:t>
            </w:r>
          </w:p>
        </w:tc>
        <w:tc>
          <w:tcPr>
            <w:tcW w:w="4704" w:type="dxa"/>
            <w:vAlign w:val="center"/>
          </w:tcPr>
          <w:p w14:paraId="4B75D12E"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26C92D75" w14:textId="77777777" w:rsidTr="00553F1B">
        <w:trPr>
          <w:trHeight w:val="426"/>
        </w:trPr>
        <w:tc>
          <w:tcPr>
            <w:tcW w:w="4704" w:type="dxa"/>
            <w:vAlign w:val="center"/>
          </w:tcPr>
          <w:p w14:paraId="08EE564C" w14:textId="77777777" w:rsidR="004C197B" w:rsidRPr="00467BAF" w:rsidRDefault="004C197B" w:rsidP="00553F1B">
            <w:pPr>
              <w:autoSpaceDE w:val="0"/>
              <w:autoSpaceDN w:val="0"/>
              <w:adjustRightInd w:val="0"/>
              <w:spacing w:before="60"/>
              <w:ind w:left="126"/>
              <w:rPr>
                <w:rFonts w:cstheme="minorHAnsi"/>
                <w:color w:val="000000"/>
                <w:lang w:val="en-US"/>
              </w:rPr>
            </w:pPr>
            <w:r w:rsidRPr="00467BAF">
              <w:rPr>
                <w:rFonts w:cstheme="minorHAnsi"/>
                <w:color w:val="000000"/>
                <w:lang w:val="en-US"/>
              </w:rPr>
              <w:t>N</w:t>
            </w:r>
            <w:r>
              <w:rPr>
                <w:rFonts w:cstheme="minorHAnsi"/>
                <w:color w:val="000000"/>
                <w:lang w:val="en-US"/>
              </w:rPr>
              <w:t>ombre de</w:t>
            </w:r>
            <w:r w:rsidRPr="00467BAF">
              <w:rPr>
                <w:rFonts w:cstheme="minorHAnsi"/>
                <w:color w:val="000000"/>
                <w:lang w:val="en-US"/>
              </w:rPr>
              <w:t xml:space="preserve"> patients </w:t>
            </w:r>
          </w:p>
        </w:tc>
        <w:tc>
          <w:tcPr>
            <w:tcW w:w="4704" w:type="dxa"/>
            <w:vAlign w:val="center"/>
          </w:tcPr>
          <w:p w14:paraId="3A71474D" w14:textId="77777777" w:rsidR="004C197B" w:rsidRPr="00467BAF" w:rsidRDefault="004C197B" w:rsidP="00553F1B">
            <w:pPr>
              <w:autoSpaceDE w:val="0"/>
              <w:autoSpaceDN w:val="0"/>
              <w:adjustRightInd w:val="0"/>
              <w:spacing w:before="60"/>
              <w:rPr>
                <w:rFonts w:cstheme="minorHAnsi"/>
                <w:color w:val="000000"/>
                <w:lang w:val="en-US"/>
              </w:rPr>
            </w:pPr>
          </w:p>
        </w:tc>
      </w:tr>
      <w:tr w:rsidR="004C197B" w:rsidRPr="00467BAF" w14:paraId="64FC1047" w14:textId="77777777" w:rsidTr="00553F1B">
        <w:trPr>
          <w:trHeight w:val="426"/>
        </w:trPr>
        <w:tc>
          <w:tcPr>
            <w:tcW w:w="4704" w:type="dxa"/>
            <w:vAlign w:val="center"/>
          </w:tcPr>
          <w:p w14:paraId="0EE1998E" w14:textId="77777777" w:rsidR="004C197B" w:rsidRPr="00253DE0" w:rsidRDefault="004C197B" w:rsidP="00553F1B">
            <w:pPr>
              <w:autoSpaceDE w:val="0"/>
              <w:autoSpaceDN w:val="0"/>
              <w:adjustRightInd w:val="0"/>
              <w:spacing w:before="60"/>
              <w:ind w:left="126"/>
              <w:rPr>
                <w:rFonts w:cstheme="minorHAnsi"/>
                <w:color w:val="000000"/>
              </w:rPr>
            </w:pPr>
            <w:r w:rsidRPr="00253DE0">
              <w:rPr>
                <w:rFonts w:cstheme="minorHAnsi"/>
                <w:color w:val="000000"/>
              </w:rPr>
              <w:t>Principaux critères d’inclusion (critères d’inclusion/</w:t>
            </w:r>
            <w:r>
              <w:rPr>
                <w:rFonts w:cstheme="minorHAnsi"/>
                <w:color w:val="000000"/>
              </w:rPr>
              <w:t>d’</w:t>
            </w:r>
            <w:r w:rsidRPr="00253DE0">
              <w:rPr>
                <w:rFonts w:cstheme="minorHAnsi"/>
                <w:color w:val="000000"/>
              </w:rPr>
              <w:t>exclusion)</w:t>
            </w:r>
          </w:p>
        </w:tc>
        <w:tc>
          <w:tcPr>
            <w:tcW w:w="4704" w:type="dxa"/>
            <w:vAlign w:val="center"/>
          </w:tcPr>
          <w:p w14:paraId="7FCC8AF7" w14:textId="77777777" w:rsidR="004C197B" w:rsidRPr="00253DE0" w:rsidRDefault="004C197B" w:rsidP="00553F1B">
            <w:pPr>
              <w:autoSpaceDE w:val="0"/>
              <w:autoSpaceDN w:val="0"/>
              <w:adjustRightInd w:val="0"/>
              <w:spacing w:before="60"/>
              <w:rPr>
                <w:rFonts w:cstheme="minorHAnsi"/>
                <w:color w:val="000000"/>
              </w:rPr>
            </w:pPr>
          </w:p>
        </w:tc>
      </w:tr>
      <w:tr w:rsidR="004C197B" w:rsidRPr="00253DE0" w14:paraId="4FE8BE0B" w14:textId="77777777" w:rsidTr="00553F1B">
        <w:trPr>
          <w:trHeight w:val="1006"/>
        </w:trPr>
        <w:tc>
          <w:tcPr>
            <w:tcW w:w="4704" w:type="dxa"/>
            <w:vAlign w:val="center"/>
          </w:tcPr>
          <w:p w14:paraId="35095906" w14:textId="77777777" w:rsidR="004C197B" w:rsidRPr="00253DE0" w:rsidRDefault="004C197B" w:rsidP="00553F1B">
            <w:pPr>
              <w:autoSpaceDE w:val="0"/>
              <w:autoSpaceDN w:val="0"/>
              <w:adjustRightInd w:val="0"/>
              <w:spacing w:before="60"/>
              <w:ind w:left="126"/>
              <w:rPr>
                <w:rFonts w:cstheme="minorHAnsi"/>
                <w:color w:val="000000"/>
              </w:rPr>
            </w:pPr>
            <w:r w:rsidRPr="00253DE0">
              <w:rPr>
                <w:rFonts w:cstheme="minorHAnsi"/>
                <w:color w:val="000000"/>
              </w:rPr>
              <w:t xml:space="preserve">Durée totale de l’étude: </w:t>
            </w:r>
          </w:p>
          <w:p w14:paraId="42A8FDDE" w14:textId="77777777" w:rsidR="004C197B" w:rsidRPr="00253DE0" w:rsidRDefault="004C197B" w:rsidP="004C197B">
            <w:pPr>
              <w:pStyle w:val="Paragraphedeliste"/>
              <w:numPr>
                <w:ilvl w:val="0"/>
                <w:numId w:val="33"/>
              </w:numPr>
              <w:autoSpaceDE w:val="0"/>
              <w:autoSpaceDN w:val="0"/>
              <w:adjustRightInd w:val="0"/>
              <w:ind w:left="551"/>
              <w:rPr>
                <w:rFonts w:cstheme="minorHAnsi"/>
                <w:color w:val="000000"/>
              </w:rPr>
            </w:pPr>
            <w:r>
              <w:rPr>
                <w:rFonts w:cstheme="minorHAnsi"/>
                <w:color w:val="000000"/>
              </w:rPr>
              <w:t>date</w:t>
            </w:r>
            <w:r w:rsidRPr="00253DE0">
              <w:rPr>
                <w:rFonts w:cstheme="minorHAnsi"/>
                <w:color w:val="000000"/>
              </w:rPr>
              <w:t xml:space="preserve"> prévue </w:t>
            </w:r>
            <w:r>
              <w:rPr>
                <w:rFonts w:cstheme="minorHAnsi"/>
                <w:color w:val="000000"/>
              </w:rPr>
              <w:t>d’ouverture de recrutement</w:t>
            </w:r>
            <w:r w:rsidRPr="00253DE0">
              <w:rPr>
                <w:rFonts w:cstheme="minorHAnsi"/>
                <w:color w:val="000000"/>
              </w:rPr>
              <w:t xml:space="preserve">  </w:t>
            </w:r>
          </w:p>
          <w:p w14:paraId="681FFA73" w14:textId="77777777" w:rsidR="004C197B" w:rsidRPr="00253DE0" w:rsidRDefault="004C197B" w:rsidP="004C197B">
            <w:pPr>
              <w:pStyle w:val="Paragraphedeliste"/>
              <w:numPr>
                <w:ilvl w:val="0"/>
                <w:numId w:val="33"/>
              </w:numPr>
              <w:autoSpaceDE w:val="0"/>
              <w:autoSpaceDN w:val="0"/>
              <w:adjustRightInd w:val="0"/>
              <w:ind w:left="551"/>
              <w:rPr>
                <w:rFonts w:cstheme="minorHAnsi"/>
                <w:color w:val="000000"/>
              </w:rPr>
            </w:pPr>
            <w:r>
              <w:rPr>
                <w:rFonts w:cstheme="minorHAnsi"/>
                <w:color w:val="000000"/>
              </w:rPr>
              <w:t>d</w:t>
            </w:r>
            <w:r w:rsidRPr="00253DE0">
              <w:rPr>
                <w:rFonts w:cstheme="minorHAnsi"/>
                <w:color w:val="000000"/>
              </w:rPr>
              <w:t>ate prévue de fin d’étude</w:t>
            </w:r>
          </w:p>
        </w:tc>
        <w:tc>
          <w:tcPr>
            <w:tcW w:w="4704" w:type="dxa"/>
            <w:vAlign w:val="center"/>
          </w:tcPr>
          <w:p w14:paraId="2DD7EE96" w14:textId="77777777" w:rsidR="004C197B" w:rsidRPr="00253DE0" w:rsidRDefault="004C197B" w:rsidP="00553F1B">
            <w:pPr>
              <w:autoSpaceDE w:val="0"/>
              <w:autoSpaceDN w:val="0"/>
              <w:adjustRightInd w:val="0"/>
              <w:spacing w:before="60"/>
              <w:rPr>
                <w:rFonts w:cstheme="minorHAnsi"/>
                <w:color w:val="000000"/>
              </w:rPr>
            </w:pPr>
          </w:p>
        </w:tc>
      </w:tr>
    </w:tbl>
    <w:p w14:paraId="76A4A2BB" w14:textId="77777777" w:rsidR="004C197B" w:rsidRPr="00D06B00" w:rsidRDefault="004C197B" w:rsidP="00EB270E">
      <w:pPr>
        <w:pStyle w:val="Corpsdetexte"/>
        <w:rPr>
          <w:rFonts w:asciiTheme="minorHAnsi" w:hAnsiTheme="minorHAnsi" w:cstheme="minorHAnsi"/>
          <w:sz w:val="20"/>
          <w:lang w:val="fr-BE"/>
        </w:rPr>
      </w:pPr>
    </w:p>
    <w:p w14:paraId="0B2DDC1D" w14:textId="77777777" w:rsidR="00EB270E" w:rsidRPr="00D06B00" w:rsidRDefault="00EB270E" w:rsidP="00EB270E">
      <w:pPr>
        <w:rPr>
          <w:rFonts w:asciiTheme="majorHAnsi" w:eastAsiaTheme="majorEastAsia" w:hAnsiTheme="majorHAnsi" w:cstheme="majorBidi"/>
          <w:b/>
          <w:bCs/>
          <w:smallCaps/>
          <w:color w:val="548DD4" w:themeColor="text2" w:themeTint="99"/>
          <w:sz w:val="28"/>
          <w:szCs w:val="28"/>
        </w:rPr>
      </w:pPr>
      <w:r w:rsidRPr="00D06B00">
        <w:br w:type="page"/>
      </w:r>
    </w:p>
    <w:p w14:paraId="7961FB4E" w14:textId="77777777" w:rsidR="00EB270E" w:rsidRPr="00BD4D63" w:rsidRDefault="00EB270E" w:rsidP="00EB270E">
      <w:pPr>
        <w:pStyle w:val="Corpsdetexte"/>
        <w:rPr>
          <w:rFonts w:asciiTheme="minorHAnsi" w:hAnsiTheme="minorHAnsi" w:cstheme="minorHAnsi"/>
          <w:color w:val="FF0000"/>
          <w:sz w:val="22"/>
          <w:szCs w:val="22"/>
          <w:lang w:val="fr-BE"/>
        </w:rPr>
      </w:pPr>
      <w:r w:rsidRPr="00BD4D63">
        <w:rPr>
          <w:rFonts w:asciiTheme="minorHAnsi" w:hAnsiTheme="minorHAnsi" w:cstheme="minorHAnsi"/>
          <w:color w:val="FF0000"/>
          <w:sz w:val="22"/>
          <w:szCs w:val="22"/>
          <w:lang w:val="fr-BE"/>
        </w:rPr>
        <w:lastRenderedPageBreak/>
        <w:t>Table des matières à mettre à jour</w:t>
      </w:r>
    </w:p>
    <w:p w14:paraId="3EF2D712" w14:textId="77777777" w:rsidR="00EB270E" w:rsidRPr="00BD4D63" w:rsidRDefault="00EB270E" w:rsidP="00EB270E">
      <w:pPr>
        <w:pStyle w:val="Corpsdetexte"/>
        <w:rPr>
          <w:rFonts w:asciiTheme="minorHAnsi" w:hAnsiTheme="minorHAnsi" w:cstheme="minorHAnsi"/>
          <w:color w:val="FF0000"/>
          <w:sz w:val="22"/>
          <w:szCs w:val="22"/>
          <w:lang w:val="fr-BE"/>
        </w:rPr>
      </w:pPr>
      <w:r w:rsidRPr="00BD4D63">
        <w:rPr>
          <w:rFonts w:asciiTheme="minorHAnsi" w:hAnsiTheme="minorHAnsi" w:cstheme="minorHAnsi"/>
          <w:color w:val="FF0000"/>
          <w:sz w:val="22"/>
          <w:szCs w:val="22"/>
          <w:lang w:val="fr-BE"/>
        </w:rPr>
        <w:t>Pour que vos titres soient repris dans la table des matières, vous devez utiliser des styles de titres configurés dans le document. Utilisez les titres proposés dans la barre d’outils du document Word ou créez vos propres styles de titres.</w:t>
      </w:r>
    </w:p>
    <w:p w14:paraId="0531B192" w14:textId="77777777" w:rsidR="00EB270E" w:rsidRPr="009C008B" w:rsidRDefault="00EB270E" w:rsidP="00EB270E">
      <w:pPr>
        <w:ind w:left="0"/>
        <w:rPr>
          <w:rFonts w:eastAsia="Times New Roman"/>
          <w:szCs w:val="20"/>
          <w:lang w:eastAsia="fr-FR"/>
        </w:rPr>
      </w:pPr>
    </w:p>
    <w:sdt>
      <w:sdtPr>
        <w:rPr>
          <w:rFonts w:asciiTheme="minorHAnsi" w:eastAsiaTheme="minorHAnsi" w:hAnsiTheme="minorHAnsi" w:cstheme="minorBidi"/>
          <w:color w:val="auto"/>
          <w:sz w:val="22"/>
          <w:szCs w:val="22"/>
          <w:lang w:val="fr-FR" w:eastAsia="en-US"/>
        </w:rPr>
        <w:id w:val="703142867"/>
        <w:docPartObj>
          <w:docPartGallery w:val="Table of Contents"/>
          <w:docPartUnique/>
        </w:docPartObj>
      </w:sdtPr>
      <w:sdtEndPr>
        <w:rPr>
          <w:rFonts w:cstheme="minorHAnsi"/>
          <w:b/>
          <w:bCs/>
        </w:rPr>
      </w:sdtEndPr>
      <w:sdtContent>
        <w:p w14:paraId="5E75F452" w14:textId="77777777" w:rsidR="00EB270E" w:rsidRPr="001E09F4" w:rsidRDefault="00EB270E" w:rsidP="00EB270E">
          <w:pPr>
            <w:pStyle w:val="En-ttedetabledesmatires"/>
            <w:rPr>
              <w:lang w:val="en-US"/>
            </w:rPr>
          </w:pPr>
          <w:r>
            <w:rPr>
              <w:lang w:val="en-US"/>
            </w:rPr>
            <w:t xml:space="preserve">Table </w:t>
          </w:r>
          <w:r w:rsidR="00057AE7">
            <w:rPr>
              <w:lang w:val="en-US"/>
            </w:rPr>
            <w:t>des</w:t>
          </w:r>
          <w:r>
            <w:rPr>
              <w:lang w:val="en-US"/>
            </w:rPr>
            <w:t xml:space="preserve"> </w:t>
          </w:r>
          <w:r w:rsidR="00057AE7">
            <w:rPr>
              <w:lang w:val="en-US"/>
            </w:rPr>
            <w:t>matière</w:t>
          </w:r>
          <w:r>
            <w:rPr>
              <w:lang w:val="en-US"/>
            </w:rPr>
            <w:t>s</w:t>
          </w:r>
        </w:p>
        <w:p w14:paraId="372571DD" w14:textId="3B94717E" w:rsidR="0002571A" w:rsidRDefault="00EB270E">
          <w:pPr>
            <w:pStyle w:val="TM1"/>
            <w:rPr>
              <w:rFonts w:asciiTheme="minorHAnsi" w:eastAsiaTheme="minorEastAsia" w:hAnsiTheme="minorHAnsi" w:cstheme="minorBidi"/>
              <w:b w:val="0"/>
              <w:bCs w:val="0"/>
              <w:caps w:val="0"/>
              <w:sz w:val="22"/>
              <w:szCs w:val="22"/>
              <w:lang w:val="fr-BE" w:eastAsia="fr-BE"/>
            </w:rPr>
          </w:pPr>
          <w:r w:rsidRPr="00EC24E5">
            <w:rPr>
              <w:rFonts w:asciiTheme="minorHAnsi" w:hAnsiTheme="minorHAnsi" w:cstheme="minorHAnsi"/>
            </w:rPr>
            <w:fldChar w:fldCharType="begin"/>
          </w:r>
          <w:r w:rsidRPr="00EC24E5">
            <w:rPr>
              <w:rFonts w:asciiTheme="minorHAnsi" w:hAnsiTheme="minorHAnsi" w:cstheme="minorHAnsi"/>
            </w:rPr>
            <w:instrText xml:space="preserve"> TOC \o "1-3" \h \z \u </w:instrText>
          </w:r>
          <w:r w:rsidRPr="00EC24E5">
            <w:rPr>
              <w:rFonts w:asciiTheme="minorHAnsi" w:hAnsiTheme="minorHAnsi" w:cstheme="minorHAnsi"/>
            </w:rPr>
            <w:fldChar w:fldCharType="separate"/>
          </w:r>
          <w:hyperlink w:anchor="_Toc184650887" w:history="1">
            <w:r w:rsidR="0002571A" w:rsidRPr="006A2AB9">
              <w:rPr>
                <w:rStyle w:val="Lienhypertexte"/>
              </w:rPr>
              <w:t>1.</w:t>
            </w:r>
            <w:r w:rsidR="0002571A">
              <w:rPr>
                <w:rFonts w:asciiTheme="minorHAnsi" w:eastAsiaTheme="minorEastAsia" w:hAnsiTheme="minorHAnsi" w:cstheme="minorBidi"/>
                <w:b w:val="0"/>
                <w:bCs w:val="0"/>
                <w:caps w:val="0"/>
                <w:sz w:val="22"/>
                <w:szCs w:val="22"/>
                <w:lang w:val="fr-BE" w:eastAsia="fr-BE"/>
              </w:rPr>
              <w:tab/>
            </w:r>
            <w:r w:rsidR="0002571A" w:rsidRPr="006A2AB9">
              <w:rPr>
                <w:rStyle w:val="Lienhypertexte"/>
              </w:rPr>
              <w:t>Page de signature</w:t>
            </w:r>
            <w:r w:rsidR="0002571A">
              <w:rPr>
                <w:webHidden/>
              </w:rPr>
              <w:tab/>
            </w:r>
            <w:r w:rsidR="0002571A">
              <w:rPr>
                <w:webHidden/>
              </w:rPr>
              <w:fldChar w:fldCharType="begin"/>
            </w:r>
            <w:r w:rsidR="0002571A">
              <w:rPr>
                <w:webHidden/>
              </w:rPr>
              <w:instrText xml:space="preserve"> PAGEREF _Toc184650887 \h </w:instrText>
            </w:r>
            <w:r w:rsidR="0002571A">
              <w:rPr>
                <w:webHidden/>
              </w:rPr>
            </w:r>
            <w:r w:rsidR="0002571A">
              <w:rPr>
                <w:webHidden/>
              </w:rPr>
              <w:fldChar w:fldCharType="separate"/>
            </w:r>
            <w:r w:rsidR="0002571A">
              <w:rPr>
                <w:webHidden/>
              </w:rPr>
              <w:t>4</w:t>
            </w:r>
            <w:r w:rsidR="0002571A">
              <w:rPr>
                <w:webHidden/>
              </w:rPr>
              <w:fldChar w:fldCharType="end"/>
            </w:r>
          </w:hyperlink>
        </w:p>
        <w:p w14:paraId="328DF40B" w14:textId="6C2C618A"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88" w:history="1">
            <w:r w:rsidRPr="006A2AB9">
              <w:rPr>
                <w:rStyle w:val="Lienhypertexte"/>
              </w:rPr>
              <w:t>2.</w:t>
            </w:r>
            <w:r>
              <w:rPr>
                <w:rFonts w:asciiTheme="minorHAnsi" w:eastAsiaTheme="minorEastAsia" w:hAnsiTheme="minorHAnsi" w:cstheme="minorBidi"/>
                <w:b w:val="0"/>
                <w:bCs w:val="0"/>
                <w:caps w:val="0"/>
                <w:sz w:val="22"/>
                <w:szCs w:val="22"/>
                <w:lang w:val="fr-BE" w:eastAsia="fr-BE"/>
              </w:rPr>
              <w:tab/>
            </w:r>
            <w:r w:rsidRPr="006A2AB9">
              <w:rPr>
                <w:rStyle w:val="Lienhypertexte"/>
              </w:rPr>
              <w:t>Résumé du protocole</w:t>
            </w:r>
            <w:r>
              <w:rPr>
                <w:webHidden/>
              </w:rPr>
              <w:tab/>
            </w:r>
            <w:r>
              <w:rPr>
                <w:webHidden/>
              </w:rPr>
              <w:fldChar w:fldCharType="begin"/>
            </w:r>
            <w:r>
              <w:rPr>
                <w:webHidden/>
              </w:rPr>
              <w:instrText xml:space="preserve"> PAGEREF _Toc184650888 \h </w:instrText>
            </w:r>
            <w:r>
              <w:rPr>
                <w:webHidden/>
              </w:rPr>
            </w:r>
            <w:r>
              <w:rPr>
                <w:webHidden/>
              </w:rPr>
              <w:fldChar w:fldCharType="separate"/>
            </w:r>
            <w:r>
              <w:rPr>
                <w:webHidden/>
              </w:rPr>
              <w:t>5</w:t>
            </w:r>
            <w:r>
              <w:rPr>
                <w:webHidden/>
              </w:rPr>
              <w:fldChar w:fldCharType="end"/>
            </w:r>
          </w:hyperlink>
        </w:p>
        <w:p w14:paraId="0AD80BC9" w14:textId="41A09838"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89" w:history="1">
            <w:r w:rsidRPr="006A2AB9">
              <w:rPr>
                <w:rStyle w:val="Lienhypertexte"/>
              </w:rPr>
              <w:t>3.</w:t>
            </w:r>
            <w:r>
              <w:rPr>
                <w:rFonts w:asciiTheme="minorHAnsi" w:eastAsiaTheme="minorEastAsia" w:hAnsiTheme="minorHAnsi" w:cstheme="minorBidi"/>
                <w:b w:val="0"/>
                <w:bCs w:val="0"/>
                <w:caps w:val="0"/>
                <w:sz w:val="22"/>
                <w:szCs w:val="22"/>
                <w:lang w:val="fr-BE" w:eastAsia="fr-BE"/>
              </w:rPr>
              <w:tab/>
            </w:r>
            <w:r w:rsidRPr="006A2AB9">
              <w:rPr>
                <w:rStyle w:val="Lienhypertexte"/>
              </w:rPr>
              <w:t>Liste des abréviations et définitions</w:t>
            </w:r>
            <w:r>
              <w:rPr>
                <w:webHidden/>
              </w:rPr>
              <w:tab/>
            </w:r>
            <w:r>
              <w:rPr>
                <w:webHidden/>
              </w:rPr>
              <w:fldChar w:fldCharType="begin"/>
            </w:r>
            <w:r>
              <w:rPr>
                <w:webHidden/>
              </w:rPr>
              <w:instrText xml:space="preserve"> PAGEREF _Toc184650889 \h </w:instrText>
            </w:r>
            <w:r>
              <w:rPr>
                <w:webHidden/>
              </w:rPr>
            </w:r>
            <w:r>
              <w:rPr>
                <w:webHidden/>
              </w:rPr>
              <w:fldChar w:fldCharType="separate"/>
            </w:r>
            <w:r>
              <w:rPr>
                <w:webHidden/>
              </w:rPr>
              <w:t>7</w:t>
            </w:r>
            <w:r>
              <w:rPr>
                <w:webHidden/>
              </w:rPr>
              <w:fldChar w:fldCharType="end"/>
            </w:r>
          </w:hyperlink>
        </w:p>
        <w:p w14:paraId="1D48E3EE" w14:textId="4D8615C8"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0" w:history="1">
            <w:r w:rsidRPr="006A2AB9">
              <w:rPr>
                <w:rStyle w:val="Lienhypertexte"/>
                <w:lang w:val="en-GB"/>
              </w:rPr>
              <w:t>4.</w:t>
            </w:r>
            <w:r>
              <w:rPr>
                <w:rFonts w:asciiTheme="minorHAnsi" w:eastAsiaTheme="minorEastAsia" w:hAnsiTheme="minorHAnsi" w:cstheme="minorBidi"/>
                <w:b w:val="0"/>
                <w:bCs w:val="0"/>
                <w:caps w:val="0"/>
                <w:sz w:val="22"/>
                <w:szCs w:val="22"/>
                <w:lang w:val="fr-BE" w:eastAsia="fr-BE"/>
              </w:rPr>
              <w:tab/>
            </w:r>
            <w:r w:rsidRPr="006A2AB9">
              <w:rPr>
                <w:rStyle w:val="Lienhypertexte"/>
              </w:rPr>
              <w:t>Ethique</w:t>
            </w:r>
            <w:r>
              <w:rPr>
                <w:webHidden/>
              </w:rPr>
              <w:tab/>
            </w:r>
            <w:r>
              <w:rPr>
                <w:webHidden/>
              </w:rPr>
              <w:fldChar w:fldCharType="begin"/>
            </w:r>
            <w:r>
              <w:rPr>
                <w:webHidden/>
              </w:rPr>
              <w:instrText xml:space="preserve"> PAGEREF _Toc184650890 \h </w:instrText>
            </w:r>
            <w:r>
              <w:rPr>
                <w:webHidden/>
              </w:rPr>
            </w:r>
            <w:r>
              <w:rPr>
                <w:webHidden/>
              </w:rPr>
              <w:fldChar w:fldCharType="separate"/>
            </w:r>
            <w:r>
              <w:rPr>
                <w:webHidden/>
              </w:rPr>
              <w:t>8</w:t>
            </w:r>
            <w:r>
              <w:rPr>
                <w:webHidden/>
              </w:rPr>
              <w:fldChar w:fldCharType="end"/>
            </w:r>
          </w:hyperlink>
        </w:p>
        <w:p w14:paraId="105CE6FF" w14:textId="1F0B488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1" w:history="1">
            <w:r w:rsidRPr="006A2AB9">
              <w:rPr>
                <w:rStyle w:val="Lienhypertexte"/>
                <w:lang w:val="en-US"/>
              </w:rPr>
              <w:t>5.</w:t>
            </w:r>
            <w:r>
              <w:rPr>
                <w:rFonts w:asciiTheme="minorHAnsi" w:eastAsiaTheme="minorEastAsia" w:hAnsiTheme="minorHAnsi" w:cstheme="minorBidi"/>
                <w:b w:val="0"/>
                <w:bCs w:val="0"/>
                <w:caps w:val="0"/>
                <w:sz w:val="22"/>
                <w:szCs w:val="22"/>
                <w:lang w:val="fr-BE" w:eastAsia="fr-BE"/>
              </w:rPr>
              <w:tab/>
            </w:r>
            <w:r w:rsidRPr="006A2AB9">
              <w:rPr>
                <w:rStyle w:val="Lienhypertexte"/>
                <w:lang w:val="en-US"/>
              </w:rPr>
              <w:t>Références bibliographiques</w:t>
            </w:r>
            <w:r>
              <w:rPr>
                <w:webHidden/>
              </w:rPr>
              <w:tab/>
            </w:r>
            <w:r>
              <w:rPr>
                <w:webHidden/>
              </w:rPr>
              <w:fldChar w:fldCharType="begin"/>
            </w:r>
            <w:r>
              <w:rPr>
                <w:webHidden/>
              </w:rPr>
              <w:instrText xml:space="preserve"> PAGEREF _Toc184650891 \h </w:instrText>
            </w:r>
            <w:r>
              <w:rPr>
                <w:webHidden/>
              </w:rPr>
            </w:r>
            <w:r>
              <w:rPr>
                <w:webHidden/>
              </w:rPr>
              <w:fldChar w:fldCharType="separate"/>
            </w:r>
            <w:r>
              <w:rPr>
                <w:webHidden/>
              </w:rPr>
              <w:t>9</w:t>
            </w:r>
            <w:r>
              <w:rPr>
                <w:webHidden/>
              </w:rPr>
              <w:fldChar w:fldCharType="end"/>
            </w:r>
          </w:hyperlink>
        </w:p>
        <w:p w14:paraId="57168DB1" w14:textId="295E15E4"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2" w:history="1">
            <w:r w:rsidRPr="006A2AB9">
              <w:rPr>
                <w:rStyle w:val="Lienhypertexte"/>
                <w:lang w:val="en-US"/>
              </w:rPr>
              <w:t>6.</w:t>
            </w:r>
            <w:r>
              <w:rPr>
                <w:rFonts w:asciiTheme="minorHAnsi" w:eastAsiaTheme="minorEastAsia" w:hAnsiTheme="minorHAnsi" w:cstheme="minorBidi"/>
                <w:b w:val="0"/>
                <w:bCs w:val="0"/>
                <w:caps w:val="0"/>
                <w:sz w:val="22"/>
                <w:szCs w:val="22"/>
                <w:lang w:val="fr-BE" w:eastAsia="fr-BE"/>
              </w:rPr>
              <w:tab/>
            </w:r>
            <w:r w:rsidRPr="006A2AB9">
              <w:rPr>
                <w:rStyle w:val="Lienhypertexte"/>
                <w:lang w:val="en-US"/>
              </w:rPr>
              <w:t>Objectifs</w:t>
            </w:r>
            <w:r>
              <w:rPr>
                <w:webHidden/>
              </w:rPr>
              <w:tab/>
            </w:r>
            <w:r>
              <w:rPr>
                <w:webHidden/>
              </w:rPr>
              <w:fldChar w:fldCharType="begin"/>
            </w:r>
            <w:r>
              <w:rPr>
                <w:webHidden/>
              </w:rPr>
              <w:instrText xml:space="preserve"> PAGEREF _Toc184650892 \h </w:instrText>
            </w:r>
            <w:r>
              <w:rPr>
                <w:webHidden/>
              </w:rPr>
            </w:r>
            <w:r>
              <w:rPr>
                <w:webHidden/>
              </w:rPr>
              <w:fldChar w:fldCharType="separate"/>
            </w:r>
            <w:r>
              <w:rPr>
                <w:webHidden/>
              </w:rPr>
              <w:t>9</w:t>
            </w:r>
            <w:r>
              <w:rPr>
                <w:webHidden/>
              </w:rPr>
              <w:fldChar w:fldCharType="end"/>
            </w:r>
          </w:hyperlink>
        </w:p>
        <w:p w14:paraId="17469CF7" w14:textId="4E895356"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3" w:history="1">
            <w:r w:rsidRPr="006A2AB9">
              <w:rPr>
                <w:rStyle w:val="Lienhypertexte"/>
                <w:noProof/>
              </w:rPr>
              <w:t>6.1.</w:t>
            </w:r>
            <w:r>
              <w:rPr>
                <w:rFonts w:asciiTheme="minorHAnsi" w:eastAsiaTheme="minorEastAsia" w:hAnsiTheme="minorHAnsi" w:cstheme="minorBidi"/>
                <w:smallCaps w:val="0"/>
                <w:noProof/>
                <w:sz w:val="22"/>
                <w:szCs w:val="22"/>
                <w:lang w:val="fr-BE" w:eastAsia="fr-BE"/>
              </w:rPr>
              <w:tab/>
            </w:r>
            <w:r w:rsidRPr="006A2AB9">
              <w:rPr>
                <w:rStyle w:val="Lienhypertexte"/>
                <w:noProof/>
              </w:rPr>
              <w:t>Primaire</w:t>
            </w:r>
            <w:r>
              <w:rPr>
                <w:noProof/>
                <w:webHidden/>
              </w:rPr>
              <w:tab/>
            </w:r>
            <w:r>
              <w:rPr>
                <w:noProof/>
                <w:webHidden/>
              </w:rPr>
              <w:fldChar w:fldCharType="begin"/>
            </w:r>
            <w:r>
              <w:rPr>
                <w:noProof/>
                <w:webHidden/>
              </w:rPr>
              <w:instrText xml:space="preserve"> PAGEREF _Toc184650893 \h </w:instrText>
            </w:r>
            <w:r>
              <w:rPr>
                <w:noProof/>
                <w:webHidden/>
              </w:rPr>
            </w:r>
            <w:r>
              <w:rPr>
                <w:noProof/>
                <w:webHidden/>
              </w:rPr>
              <w:fldChar w:fldCharType="separate"/>
            </w:r>
            <w:r>
              <w:rPr>
                <w:noProof/>
                <w:webHidden/>
              </w:rPr>
              <w:t>9</w:t>
            </w:r>
            <w:r>
              <w:rPr>
                <w:noProof/>
                <w:webHidden/>
              </w:rPr>
              <w:fldChar w:fldCharType="end"/>
            </w:r>
          </w:hyperlink>
        </w:p>
        <w:p w14:paraId="0B006528" w14:textId="6FDBAACD"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4" w:history="1">
            <w:r w:rsidRPr="006A2AB9">
              <w:rPr>
                <w:rStyle w:val="Lienhypertexte"/>
                <w:noProof/>
              </w:rPr>
              <w:t>6.2.</w:t>
            </w:r>
            <w:r>
              <w:rPr>
                <w:rFonts w:asciiTheme="minorHAnsi" w:eastAsiaTheme="minorEastAsia" w:hAnsiTheme="minorHAnsi" w:cstheme="minorBidi"/>
                <w:smallCaps w:val="0"/>
                <w:noProof/>
                <w:sz w:val="22"/>
                <w:szCs w:val="22"/>
                <w:lang w:val="fr-BE" w:eastAsia="fr-BE"/>
              </w:rPr>
              <w:tab/>
            </w:r>
            <w:r w:rsidRPr="006A2AB9">
              <w:rPr>
                <w:rStyle w:val="Lienhypertexte"/>
                <w:noProof/>
              </w:rPr>
              <w:t>Secondaire</w:t>
            </w:r>
            <w:r>
              <w:rPr>
                <w:noProof/>
                <w:webHidden/>
              </w:rPr>
              <w:tab/>
            </w:r>
            <w:r>
              <w:rPr>
                <w:noProof/>
                <w:webHidden/>
              </w:rPr>
              <w:fldChar w:fldCharType="begin"/>
            </w:r>
            <w:r>
              <w:rPr>
                <w:noProof/>
                <w:webHidden/>
              </w:rPr>
              <w:instrText xml:space="preserve"> PAGEREF _Toc184650894 \h </w:instrText>
            </w:r>
            <w:r>
              <w:rPr>
                <w:noProof/>
                <w:webHidden/>
              </w:rPr>
            </w:r>
            <w:r>
              <w:rPr>
                <w:noProof/>
                <w:webHidden/>
              </w:rPr>
              <w:fldChar w:fldCharType="separate"/>
            </w:r>
            <w:r>
              <w:rPr>
                <w:noProof/>
                <w:webHidden/>
              </w:rPr>
              <w:t>9</w:t>
            </w:r>
            <w:r>
              <w:rPr>
                <w:noProof/>
                <w:webHidden/>
              </w:rPr>
              <w:fldChar w:fldCharType="end"/>
            </w:r>
          </w:hyperlink>
        </w:p>
        <w:p w14:paraId="29357691" w14:textId="6493309A"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895" w:history="1">
            <w:r w:rsidRPr="006A2AB9">
              <w:rPr>
                <w:rStyle w:val="Lienhypertexte"/>
              </w:rPr>
              <w:t>7.</w:t>
            </w:r>
            <w:r>
              <w:rPr>
                <w:rFonts w:asciiTheme="minorHAnsi" w:eastAsiaTheme="minorEastAsia" w:hAnsiTheme="minorHAnsi" w:cstheme="minorBidi"/>
                <w:b w:val="0"/>
                <w:bCs w:val="0"/>
                <w:caps w:val="0"/>
                <w:sz w:val="22"/>
                <w:szCs w:val="22"/>
                <w:lang w:val="fr-BE" w:eastAsia="fr-BE"/>
              </w:rPr>
              <w:tab/>
            </w:r>
            <w:r w:rsidRPr="006A2AB9">
              <w:rPr>
                <w:rStyle w:val="Lienhypertexte"/>
              </w:rPr>
              <w:t>Conception de l’étude et méthodologie appliquée</w:t>
            </w:r>
            <w:r>
              <w:rPr>
                <w:webHidden/>
              </w:rPr>
              <w:tab/>
            </w:r>
            <w:r>
              <w:rPr>
                <w:webHidden/>
              </w:rPr>
              <w:fldChar w:fldCharType="begin"/>
            </w:r>
            <w:r>
              <w:rPr>
                <w:webHidden/>
              </w:rPr>
              <w:instrText xml:space="preserve"> PAGEREF _Toc184650895 \h </w:instrText>
            </w:r>
            <w:r>
              <w:rPr>
                <w:webHidden/>
              </w:rPr>
            </w:r>
            <w:r>
              <w:rPr>
                <w:webHidden/>
              </w:rPr>
              <w:fldChar w:fldCharType="separate"/>
            </w:r>
            <w:r>
              <w:rPr>
                <w:webHidden/>
              </w:rPr>
              <w:t>9</w:t>
            </w:r>
            <w:r>
              <w:rPr>
                <w:webHidden/>
              </w:rPr>
              <w:fldChar w:fldCharType="end"/>
            </w:r>
          </w:hyperlink>
        </w:p>
        <w:p w14:paraId="031253A6" w14:textId="70B80CB7"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6" w:history="1">
            <w:r w:rsidRPr="006A2AB9">
              <w:rPr>
                <w:rStyle w:val="Lienhypertexte"/>
                <w:noProof/>
                <w:lang w:val="en-US"/>
              </w:rPr>
              <w:t>7.1.</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Conception</w:t>
            </w:r>
            <w:r>
              <w:rPr>
                <w:noProof/>
                <w:webHidden/>
              </w:rPr>
              <w:tab/>
            </w:r>
            <w:r>
              <w:rPr>
                <w:noProof/>
                <w:webHidden/>
              </w:rPr>
              <w:fldChar w:fldCharType="begin"/>
            </w:r>
            <w:r>
              <w:rPr>
                <w:noProof/>
                <w:webHidden/>
              </w:rPr>
              <w:instrText xml:space="preserve"> PAGEREF _Toc184650896 \h </w:instrText>
            </w:r>
            <w:r>
              <w:rPr>
                <w:noProof/>
                <w:webHidden/>
              </w:rPr>
            </w:r>
            <w:r>
              <w:rPr>
                <w:noProof/>
                <w:webHidden/>
              </w:rPr>
              <w:fldChar w:fldCharType="separate"/>
            </w:r>
            <w:r>
              <w:rPr>
                <w:noProof/>
                <w:webHidden/>
              </w:rPr>
              <w:t>9</w:t>
            </w:r>
            <w:r>
              <w:rPr>
                <w:noProof/>
                <w:webHidden/>
              </w:rPr>
              <w:fldChar w:fldCharType="end"/>
            </w:r>
          </w:hyperlink>
        </w:p>
        <w:p w14:paraId="711FB8E8" w14:textId="11BAE5D7"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7" w:history="1">
            <w:r w:rsidRPr="006A2AB9">
              <w:rPr>
                <w:rStyle w:val="Lienhypertexte"/>
                <w:noProof/>
                <w:lang w:val="en-US"/>
              </w:rPr>
              <w:t>7.2.</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Description de la population</w:t>
            </w:r>
            <w:r>
              <w:rPr>
                <w:noProof/>
                <w:webHidden/>
              </w:rPr>
              <w:tab/>
            </w:r>
            <w:r>
              <w:rPr>
                <w:noProof/>
                <w:webHidden/>
              </w:rPr>
              <w:fldChar w:fldCharType="begin"/>
            </w:r>
            <w:r>
              <w:rPr>
                <w:noProof/>
                <w:webHidden/>
              </w:rPr>
              <w:instrText xml:space="preserve"> PAGEREF _Toc184650897 \h </w:instrText>
            </w:r>
            <w:r>
              <w:rPr>
                <w:noProof/>
                <w:webHidden/>
              </w:rPr>
            </w:r>
            <w:r>
              <w:rPr>
                <w:noProof/>
                <w:webHidden/>
              </w:rPr>
              <w:fldChar w:fldCharType="separate"/>
            </w:r>
            <w:r>
              <w:rPr>
                <w:noProof/>
                <w:webHidden/>
              </w:rPr>
              <w:t>9</w:t>
            </w:r>
            <w:r>
              <w:rPr>
                <w:noProof/>
                <w:webHidden/>
              </w:rPr>
              <w:fldChar w:fldCharType="end"/>
            </w:r>
          </w:hyperlink>
        </w:p>
        <w:p w14:paraId="69057F90" w14:textId="45513F71"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8" w:history="1">
            <w:r w:rsidRPr="006A2AB9">
              <w:rPr>
                <w:rStyle w:val="Lienhypertexte"/>
                <w:noProof/>
              </w:rPr>
              <w:t>7.3.</w:t>
            </w:r>
            <w:r>
              <w:rPr>
                <w:rFonts w:asciiTheme="minorHAnsi" w:eastAsiaTheme="minorEastAsia" w:hAnsiTheme="minorHAnsi" w:cstheme="minorBidi"/>
                <w:smallCaps w:val="0"/>
                <w:noProof/>
                <w:sz w:val="22"/>
                <w:szCs w:val="22"/>
                <w:lang w:val="fr-BE" w:eastAsia="fr-BE"/>
              </w:rPr>
              <w:tab/>
            </w:r>
            <w:r w:rsidRPr="006A2AB9">
              <w:rPr>
                <w:rStyle w:val="Lienhypertexte"/>
                <w:noProof/>
              </w:rPr>
              <w:t>Stratégies de recrutement des participants</w:t>
            </w:r>
            <w:r>
              <w:rPr>
                <w:noProof/>
                <w:webHidden/>
              </w:rPr>
              <w:tab/>
            </w:r>
            <w:r>
              <w:rPr>
                <w:noProof/>
                <w:webHidden/>
              </w:rPr>
              <w:fldChar w:fldCharType="begin"/>
            </w:r>
            <w:r>
              <w:rPr>
                <w:noProof/>
                <w:webHidden/>
              </w:rPr>
              <w:instrText xml:space="preserve"> PAGEREF _Toc184650898 \h </w:instrText>
            </w:r>
            <w:r>
              <w:rPr>
                <w:noProof/>
                <w:webHidden/>
              </w:rPr>
            </w:r>
            <w:r>
              <w:rPr>
                <w:noProof/>
                <w:webHidden/>
              </w:rPr>
              <w:fldChar w:fldCharType="separate"/>
            </w:r>
            <w:r>
              <w:rPr>
                <w:noProof/>
                <w:webHidden/>
              </w:rPr>
              <w:t>10</w:t>
            </w:r>
            <w:r>
              <w:rPr>
                <w:noProof/>
                <w:webHidden/>
              </w:rPr>
              <w:fldChar w:fldCharType="end"/>
            </w:r>
          </w:hyperlink>
        </w:p>
        <w:p w14:paraId="12FB9BA5" w14:textId="0DFBEA42" w:rsidR="0002571A" w:rsidRDefault="0002571A">
          <w:pPr>
            <w:pStyle w:val="TM2"/>
            <w:rPr>
              <w:rFonts w:asciiTheme="minorHAnsi" w:eastAsiaTheme="minorEastAsia" w:hAnsiTheme="minorHAnsi" w:cstheme="minorBidi"/>
              <w:smallCaps w:val="0"/>
              <w:noProof/>
              <w:sz w:val="22"/>
              <w:szCs w:val="22"/>
              <w:lang w:val="fr-BE" w:eastAsia="fr-BE"/>
            </w:rPr>
          </w:pPr>
          <w:hyperlink w:anchor="_Toc184650899" w:history="1">
            <w:r w:rsidRPr="006A2AB9">
              <w:rPr>
                <w:rStyle w:val="Lienhypertexte"/>
                <w:noProof/>
              </w:rPr>
              <w:t>7.4.</w:t>
            </w:r>
            <w:r>
              <w:rPr>
                <w:rFonts w:asciiTheme="minorHAnsi" w:eastAsiaTheme="minorEastAsia" w:hAnsiTheme="minorHAnsi" w:cstheme="minorBidi"/>
                <w:smallCaps w:val="0"/>
                <w:noProof/>
                <w:sz w:val="22"/>
                <w:szCs w:val="22"/>
                <w:lang w:val="fr-BE" w:eastAsia="fr-BE"/>
              </w:rPr>
              <w:tab/>
            </w:r>
            <w:r w:rsidRPr="006A2AB9">
              <w:rPr>
                <w:rStyle w:val="Lienhypertexte"/>
                <w:noProof/>
              </w:rPr>
              <w:t>Amendements au protocole</w:t>
            </w:r>
            <w:r>
              <w:rPr>
                <w:noProof/>
                <w:webHidden/>
              </w:rPr>
              <w:tab/>
            </w:r>
            <w:r>
              <w:rPr>
                <w:noProof/>
                <w:webHidden/>
              </w:rPr>
              <w:fldChar w:fldCharType="begin"/>
            </w:r>
            <w:r>
              <w:rPr>
                <w:noProof/>
                <w:webHidden/>
              </w:rPr>
              <w:instrText xml:space="preserve"> PAGEREF _Toc184650899 \h </w:instrText>
            </w:r>
            <w:r>
              <w:rPr>
                <w:noProof/>
                <w:webHidden/>
              </w:rPr>
            </w:r>
            <w:r>
              <w:rPr>
                <w:noProof/>
                <w:webHidden/>
              </w:rPr>
              <w:fldChar w:fldCharType="separate"/>
            </w:r>
            <w:r>
              <w:rPr>
                <w:noProof/>
                <w:webHidden/>
              </w:rPr>
              <w:t>11</w:t>
            </w:r>
            <w:r>
              <w:rPr>
                <w:noProof/>
                <w:webHidden/>
              </w:rPr>
              <w:fldChar w:fldCharType="end"/>
            </w:r>
          </w:hyperlink>
        </w:p>
        <w:p w14:paraId="598EC4BC" w14:textId="7E9D7040"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0" w:history="1">
            <w:r w:rsidRPr="006A2AB9">
              <w:rPr>
                <w:rStyle w:val="Lienhypertexte"/>
                <w:noProof/>
              </w:rPr>
              <w:t>7.5.</w:t>
            </w:r>
            <w:r>
              <w:rPr>
                <w:rFonts w:asciiTheme="minorHAnsi" w:eastAsiaTheme="minorEastAsia" w:hAnsiTheme="minorHAnsi" w:cstheme="minorBidi"/>
                <w:smallCaps w:val="0"/>
                <w:noProof/>
                <w:sz w:val="22"/>
                <w:szCs w:val="22"/>
                <w:lang w:val="fr-BE" w:eastAsia="fr-BE"/>
              </w:rPr>
              <w:tab/>
            </w:r>
            <w:r w:rsidRPr="006A2AB9">
              <w:rPr>
                <w:rStyle w:val="Lienhypertexte"/>
                <w:noProof/>
              </w:rPr>
              <w:t>Écarts par rapport au protocole (déviations)</w:t>
            </w:r>
            <w:r>
              <w:rPr>
                <w:noProof/>
                <w:webHidden/>
              </w:rPr>
              <w:tab/>
            </w:r>
            <w:r>
              <w:rPr>
                <w:noProof/>
                <w:webHidden/>
              </w:rPr>
              <w:fldChar w:fldCharType="begin"/>
            </w:r>
            <w:r>
              <w:rPr>
                <w:noProof/>
                <w:webHidden/>
              </w:rPr>
              <w:instrText xml:space="preserve"> PAGEREF _Toc184650900 \h </w:instrText>
            </w:r>
            <w:r>
              <w:rPr>
                <w:noProof/>
                <w:webHidden/>
              </w:rPr>
            </w:r>
            <w:r>
              <w:rPr>
                <w:noProof/>
                <w:webHidden/>
              </w:rPr>
              <w:fldChar w:fldCharType="separate"/>
            </w:r>
            <w:r>
              <w:rPr>
                <w:noProof/>
                <w:webHidden/>
              </w:rPr>
              <w:t>11</w:t>
            </w:r>
            <w:r>
              <w:rPr>
                <w:noProof/>
                <w:webHidden/>
              </w:rPr>
              <w:fldChar w:fldCharType="end"/>
            </w:r>
          </w:hyperlink>
        </w:p>
        <w:p w14:paraId="551E3830" w14:textId="4E5B93A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01" w:history="1">
            <w:r w:rsidRPr="006A2AB9">
              <w:rPr>
                <w:rStyle w:val="Lienhypertexte"/>
              </w:rPr>
              <w:t>8.</w:t>
            </w:r>
            <w:r>
              <w:rPr>
                <w:rFonts w:asciiTheme="minorHAnsi" w:eastAsiaTheme="minorEastAsia" w:hAnsiTheme="minorHAnsi" w:cstheme="minorBidi"/>
                <w:b w:val="0"/>
                <w:bCs w:val="0"/>
                <w:caps w:val="0"/>
                <w:sz w:val="22"/>
                <w:szCs w:val="22"/>
                <w:lang w:val="fr-BE" w:eastAsia="fr-BE"/>
              </w:rPr>
              <w:tab/>
            </w:r>
            <w:r w:rsidRPr="006A2AB9">
              <w:rPr>
                <w:rStyle w:val="Lienhypertexte"/>
              </w:rPr>
              <w:t>Responsabilités en matière de gestion des données</w:t>
            </w:r>
            <w:r>
              <w:rPr>
                <w:webHidden/>
              </w:rPr>
              <w:tab/>
            </w:r>
            <w:r>
              <w:rPr>
                <w:webHidden/>
              </w:rPr>
              <w:fldChar w:fldCharType="begin"/>
            </w:r>
            <w:r>
              <w:rPr>
                <w:webHidden/>
              </w:rPr>
              <w:instrText xml:space="preserve"> PAGEREF _Toc184650901 \h </w:instrText>
            </w:r>
            <w:r>
              <w:rPr>
                <w:webHidden/>
              </w:rPr>
            </w:r>
            <w:r>
              <w:rPr>
                <w:webHidden/>
              </w:rPr>
              <w:fldChar w:fldCharType="separate"/>
            </w:r>
            <w:r>
              <w:rPr>
                <w:webHidden/>
              </w:rPr>
              <w:t>11</w:t>
            </w:r>
            <w:r>
              <w:rPr>
                <w:webHidden/>
              </w:rPr>
              <w:fldChar w:fldCharType="end"/>
            </w:r>
          </w:hyperlink>
        </w:p>
        <w:p w14:paraId="035E65C1" w14:textId="0546585E"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2" w:history="1">
            <w:r w:rsidRPr="006A2AB9">
              <w:rPr>
                <w:rStyle w:val="Lienhypertexte"/>
                <w:noProof/>
              </w:rPr>
              <w:t>8.1.</w:t>
            </w:r>
            <w:r>
              <w:rPr>
                <w:rFonts w:asciiTheme="minorHAnsi" w:eastAsiaTheme="minorEastAsia" w:hAnsiTheme="minorHAnsi" w:cstheme="minorBidi"/>
                <w:smallCaps w:val="0"/>
                <w:noProof/>
                <w:sz w:val="22"/>
                <w:szCs w:val="22"/>
                <w:lang w:val="fr-BE" w:eastAsia="fr-BE"/>
              </w:rPr>
              <w:tab/>
            </w:r>
            <w:r w:rsidRPr="006A2AB9">
              <w:rPr>
                <w:rStyle w:val="Lienhypertexte"/>
                <w:noProof/>
              </w:rPr>
              <w:t>Assurance qualité des données</w:t>
            </w:r>
            <w:r>
              <w:rPr>
                <w:noProof/>
                <w:webHidden/>
              </w:rPr>
              <w:tab/>
            </w:r>
            <w:r>
              <w:rPr>
                <w:noProof/>
                <w:webHidden/>
              </w:rPr>
              <w:fldChar w:fldCharType="begin"/>
            </w:r>
            <w:r>
              <w:rPr>
                <w:noProof/>
                <w:webHidden/>
              </w:rPr>
              <w:instrText xml:space="preserve"> PAGEREF _Toc184650902 \h </w:instrText>
            </w:r>
            <w:r>
              <w:rPr>
                <w:noProof/>
                <w:webHidden/>
              </w:rPr>
            </w:r>
            <w:r>
              <w:rPr>
                <w:noProof/>
                <w:webHidden/>
              </w:rPr>
              <w:fldChar w:fldCharType="separate"/>
            </w:r>
            <w:r>
              <w:rPr>
                <w:noProof/>
                <w:webHidden/>
              </w:rPr>
              <w:t>11</w:t>
            </w:r>
            <w:r>
              <w:rPr>
                <w:noProof/>
                <w:webHidden/>
              </w:rPr>
              <w:fldChar w:fldCharType="end"/>
            </w:r>
          </w:hyperlink>
        </w:p>
        <w:p w14:paraId="57724832" w14:textId="2DDFF662"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3" w:history="1">
            <w:r w:rsidRPr="006A2AB9">
              <w:rPr>
                <w:rStyle w:val="Lienhypertexte"/>
                <w:noProof/>
                <w:lang w:val="en-US"/>
              </w:rPr>
              <w:t>8.2.</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Analyses statistiques</w:t>
            </w:r>
            <w:r>
              <w:rPr>
                <w:noProof/>
                <w:webHidden/>
              </w:rPr>
              <w:tab/>
            </w:r>
            <w:r>
              <w:rPr>
                <w:noProof/>
                <w:webHidden/>
              </w:rPr>
              <w:fldChar w:fldCharType="begin"/>
            </w:r>
            <w:r>
              <w:rPr>
                <w:noProof/>
                <w:webHidden/>
              </w:rPr>
              <w:instrText xml:space="preserve"> PAGEREF _Toc184650903 \h </w:instrText>
            </w:r>
            <w:r>
              <w:rPr>
                <w:noProof/>
                <w:webHidden/>
              </w:rPr>
            </w:r>
            <w:r>
              <w:rPr>
                <w:noProof/>
                <w:webHidden/>
              </w:rPr>
              <w:fldChar w:fldCharType="separate"/>
            </w:r>
            <w:r>
              <w:rPr>
                <w:noProof/>
                <w:webHidden/>
              </w:rPr>
              <w:t>12</w:t>
            </w:r>
            <w:r>
              <w:rPr>
                <w:noProof/>
                <w:webHidden/>
              </w:rPr>
              <w:fldChar w:fldCharType="end"/>
            </w:r>
          </w:hyperlink>
        </w:p>
        <w:p w14:paraId="56489103" w14:textId="4E93469E"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4" w:history="1">
            <w:r w:rsidRPr="006A2AB9">
              <w:rPr>
                <w:rStyle w:val="Lienhypertexte"/>
                <w:noProof/>
                <w:lang w:val="en-US"/>
              </w:rPr>
              <w:t>8.3.</w:t>
            </w:r>
            <w:r>
              <w:rPr>
                <w:rFonts w:asciiTheme="minorHAnsi" w:eastAsiaTheme="minorEastAsia" w:hAnsiTheme="minorHAnsi" w:cstheme="minorBidi"/>
                <w:smallCaps w:val="0"/>
                <w:noProof/>
                <w:sz w:val="22"/>
                <w:szCs w:val="22"/>
                <w:lang w:val="fr-BE" w:eastAsia="fr-BE"/>
              </w:rPr>
              <w:tab/>
            </w:r>
            <w:r w:rsidRPr="006A2AB9">
              <w:rPr>
                <w:rStyle w:val="Lienhypertexte"/>
                <w:noProof/>
                <w:lang w:val="en-US"/>
              </w:rPr>
              <w:t>Traitement et enregistrement des données</w:t>
            </w:r>
            <w:r>
              <w:rPr>
                <w:noProof/>
                <w:webHidden/>
              </w:rPr>
              <w:tab/>
            </w:r>
            <w:r>
              <w:rPr>
                <w:noProof/>
                <w:webHidden/>
              </w:rPr>
              <w:fldChar w:fldCharType="begin"/>
            </w:r>
            <w:r>
              <w:rPr>
                <w:noProof/>
                <w:webHidden/>
              </w:rPr>
              <w:instrText xml:space="preserve"> PAGEREF _Toc184650904 \h </w:instrText>
            </w:r>
            <w:r>
              <w:rPr>
                <w:noProof/>
                <w:webHidden/>
              </w:rPr>
            </w:r>
            <w:r>
              <w:rPr>
                <w:noProof/>
                <w:webHidden/>
              </w:rPr>
              <w:fldChar w:fldCharType="separate"/>
            </w:r>
            <w:r>
              <w:rPr>
                <w:noProof/>
                <w:webHidden/>
              </w:rPr>
              <w:t>12</w:t>
            </w:r>
            <w:r>
              <w:rPr>
                <w:noProof/>
                <w:webHidden/>
              </w:rPr>
              <w:fldChar w:fldCharType="end"/>
            </w:r>
          </w:hyperlink>
        </w:p>
        <w:p w14:paraId="38EFFAAE" w14:textId="1FC13588"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5" w:history="1">
            <w:r w:rsidRPr="006A2AB9">
              <w:rPr>
                <w:rStyle w:val="Lienhypertexte"/>
                <w:noProof/>
              </w:rPr>
              <w:t>8.4.</w:t>
            </w:r>
            <w:r>
              <w:rPr>
                <w:rFonts w:asciiTheme="minorHAnsi" w:eastAsiaTheme="minorEastAsia" w:hAnsiTheme="minorHAnsi" w:cstheme="minorBidi"/>
                <w:smallCaps w:val="0"/>
                <w:noProof/>
                <w:sz w:val="22"/>
                <w:szCs w:val="22"/>
                <w:lang w:val="fr-BE" w:eastAsia="fr-BE"/>
              </w:rPr>
              <w:tab/>
            </w:r>
            <w:r w:rsidRPr="006A2AB9">
              <w:rPr>
                <w:rStyle w:val="Lienhypertexte"/>
                <w:noProof/>
              </w:rPr>
              <w:t>Case Report Form (CRF)</w:t>
            </w:r>
            <w:r>
              <w:rPr>
                <w:noProof/>
                <w:webHidden/>
              </w:rPr>
              <w:tab/>
            </w:r>
            <w:r>
              <w:rPr>
                <w:noProof/>
                <w:webHidden/>
              </w:rPr>
              <w:fldChar w:fldCharType="begin"/>
            </w:r>
            <w:r>
              <w:rPr>
                <w:noProof/>
                <w:webHidden/>
              </w:rPr>
              <w:instrText xml:space="preserve"> PAGEREF _Toc184650905 \h </w:instrText>
            </w:r>
            <w:r>
              <w:rPr>
                <w:noProof/>
                <w:webHidden/>
              </w:rPr>
            </w:r>
            <w:r>
              <w:rPr>
                <w:noProof/>
                <w:webHidden/>
              </w:rPr>
              <w:fldChar w:fldCharType="separate"/>
            </w:r>
            <w:r>
              <w:rPr>
                <w:noProof/>
                <w:webHidden/>
              </w:rPr>
              <w:t>13</w:t>
            </w:r>
            <w:r>
              <w:rPr>
                <w:noProof/>
                <w:webHidden/>
              </w:rPr>
              <w:fldChar w:fldCharType="end"/>
            </w:r>
          </w:hyperlink>
        </w:p>
        <w:p w14:paraId="6970AFD6" w14:textId="5972E511"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6" w:history="1">
            <w:r w:rsidRPr="006A2AB9">
              <w:rPr>
                <w:rStyle w:val="Lienhypertexte"/>
                <w:noProof/>
              </w:rPr>
              <w:t>8.5.</w:t>
            </w:r>
            <w:r>
              <w:rPr>
                <w:rFonts w:asciiTheme="minorHAnsi" w:eastAsiaTheme="minorEastAsia" w:hAnsiTheme="minorHAnsi" w:cstheme="minorBidi"/>
                <w:smallCaps w:val="0"/>
                <w:noProof/>
                <w:sz w:val="22"/>
                <w:szCs w:val="22"/>
                <w:lang w:val="fr-BE" w:eastAsia="fr-BE"/>
              </w:rPr>
              <w:tab/>
            </w:r>
            <w:r w:rsidRPr="006A2AB9">
              <w:rPr>
                <w:rStyle w:val="Lienhypertexte"/>
                <w:noProof/>
              </w:rPr>
              <w:t>Stockage des données</w:t>
            </w:r>
            <w:r>
              <w:rPr>
                <w:noProof/>
                <w:webHidden/>
              </w:rPr>
              <w:tab/>
            </w:r>
            <w:r>
              <w:rPr>
                <w:noProof/>
                <w:webHidden/>
              </w:rPr>
              <w:fldChar w:fldCharType="begin"/>
            </w:r>
            <w:r>
              <w:rPr>
                <w:noProof/>
                <w:webHidden/>
              </w:rPr>
              <w:instrText xml:space="preserve"> PAGEREF _Toc184650906 \h </w:instrText>
            </w:r>
            <w:r>
              <w:rPr>
                <w:noProof/>
                <w:webHidden/>
              </w:rPr>
            </w:r>
            <w:r>
              <w:rPr>
                <w:noProof/>
                <w:webHidden/>
              </w:rPr>
              <w:fldChar w:fldCharType="separate"/>
            </w:r>
            <w:r>
              <w:rPr>
                <w:noProof/>
                <w:webHidden/>
              </w:rPr>
              <w:t>14</w:t>
            </w:r>
            <w:r>
              <w:rPr>
                <w:noProof/>
                <w:webHidden/>
              </w:rPr>
              <w:fldChar w:fldCharType="end"/>
            </w:r>
          </w:hyperlink>
        </w:p>
        <w:p w14:paraId="2316A1A6" w14:textId="20B95719"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07" w:history="1">
            <w:r w:rsidRPr="006A2AB9">
              <w:rPr>
                <w:rStyle w:val="Lienhypertexte"/>
                <w:noProof/>
              </w:rPr>
              <w:t>8.6.</w:t>
            </w:r>
            <w:r>
              <w:rPr>
                <w:rFonts w:asciiTheme="minorHAnsi" w:eastAsiaTheme="minorEastAsia" w:hAnsiTheme="minorHAnsi" w:cstheme="minorBidi"/>
                <w:smallCaps w:val="0"/>
                <w:noProof/>
                <w:sz w:val="22"/>
                <w:szCs w:val="22"/>
                <w:lang w:val="fr-BE" w:eastAsia="fr-BE"/>
              </w:rPr>
              <w:tab/>
            </w:r>
            <w:r w:rsidRPr="006A2AB9">
              <w:rPr>
                <w:rStyle w:val="Lienhypertexte"/>
                <w:noProof/>
              </w:rPr>
              <w:t>Accès aux données</w:t>
            </w:r>
            <w:r>
              <w:rPr>
                <w:noProof/>
                <w:webHidden/>
              </w:rPr>
              <w:tab/>
            </w:r>
            <w:r>
              <w:rPr>
                <w:noProof/>
                <w:webHidden/>
              </w:rPr>
              <w:fldChar w:fldCharType="begin"/>
            </w:r>
            <w:r>
              <w:rPr>
                <w:noProof/>
                <w:webHidden/>
              </w:rPr>
              <w:instrText xml:space="preserve"> PAGEREF _Toc184650907 \h </w:instrText>
            </w:r>
            <w:r>
              <w:rPr>
                <w:noProof/>
                <w:webHidden/>
              </w:rPr>
            </w:r>
            <w:r>
              <w:rPr>
                <w:noProof/>
                <w:webHidden/>
              </w:rPr>
              <w:fldChar w:fldCharType="separate"/>
            </w:r>
            <w:r>
              <w:rPr>
                <w:noProof/>
                <w:webHidden/>
              </w:rPr>
              <w:t>14</w:t>
            </w:r>
            <w:r>
              <w:rPr>
                <w:noProof/>
                <w:webHidden/>
              </w:rPr>
              <w:fldChar w:fldCharType="end"/>
            </w:r>
          </w:hyperlink>
        </w:p>
        <w:p w14:paraId="36442F47" w14:textId="2CE8B737"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08" w:history="1">
            <w:r w:rsidRPr="006A2AB9">
              <w:rPr>
                <w:rStyle w:val="Lienhypertexte"/>
                <w:lang w:val="en-GB"/>
              </w:rPr>
              <w:t>9.</w:t>
            </w:r>
            <w:r>
              <w:rPr>
                <w:rFonts w:asciiTheme="minorHAnsi" w:eastAsiaTheme="minorEastAsia" w:hAnsiTheme="minorHAnsi" w:cstheme="minorBidi"/>
                <w:b w:val="0"/>
                <w:bCs w:val="0"/>
                <w:caps w:val="0"/>
                <w:sz w:val="22"/>
                <w:szCs w:val="22"/>
                <w:lang w:val="fr-BE" w:eastAsia="fr-BE"/>
              </w:rPr>
              <w:tab/>
            </w:r>
            <w:r w:rsidRPr="006A2AB9">
              <w:rPr>
                <w:rStyle w:val="Lienhypertexte"/>
              </w:rPr>
              <w:t>Assurance</w:t>
            </w:r>
            <w:r>
              <w:rPr>
                <w:webHidden/>
              </w:rPr>
              <w:tab/>
            </w:r>
            <w:r>
              <w:rPr>
                <w:webHidden/>
              </w:rPr>
              <w:fldChar w:fldCharType="begin"/>
            </w:r>
            <w:r>
              <w:rPr>
                <w:webHidden/>
              </w:rPr>
              <w:instrText xml:space="preserve"> PAGEREF _Toc184650908 \h </w:instrText>
            </w:r>
            <w:r>
              <w:rPr>
                <w:webHidden/>
              </w:rPr>
            </w:r>
            <w:r>
              <w:rPr>
                <w:webHidden/>
              </w:rPr>
              <w:fldChar w:fldCharType="separate"/>
            </w:r>
            <w:r>
              <w:rPr>
                <w:webHidden/>
              </w:rPr>
              <w:t>14</w:t>
            </w:r>
            <w:r>
              <w:rPr>
                <w:webHidden/>
              </w:rPr>
              <w:fldChar w:fldCharType="end"/>
            </w:r>
          </w:hyperlink>
        </w:p>
        <w:p w14:paraId="70D685B1" w14:textId="11C94BA3"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09" w:history="1">
            <w:r w:rsidRPr="006A2AB9">
              <w:rPr>
                <w:rStyle w:val="Lienhypertexte"/>
                <w:lang w:val="en-GB"/>
              </w:rPr>
              <w:t>10.</w:t>
            </w:r>
            <w:r>
              <w:rPr>
                <w:rFonts w:asciiTheme="minorHAnsi" w:eastAsiaTheme="minorEastAsia" w:hAnsiTheme="minorHAnsi" w:cstheme="minorBidi"/>
                <w:b w:val="0"/>
                <w:bCs w:val="0"/>
                <w:caps w:val="0"/>
                <w:sz w:val="22"/>
                <w:szCs w:val="22"/>
                <w:lang w:val="fr-BE" w:eastAsia="fr-BE"/>
              </w:rPr>
              <w:tab/>
            </w:r>
            <w:r w:rsidRPr="006A2AB9">
              <w:rPr>
                <w:rStyle w:val="Lienhypertexte"/>
                <w:lang w:val="en-GB"/>
              </w:rPr>
              <w:t>Fin d’étude</w:t>
            </w:r>
            <w:r>
              <w:rPr>
                <w:webHidden/>
              </w:rPr>
              <w:tab/>
            </w:r>
            <w:r>
              <w:rPr>
                <w:webHidden/>
              </w:rPr>
              <w:fldChar w:fldCharType="begin"/>
            </w:r>
            <w:r>
              <w:rPr>
                <w:webHidden/>
              </w:rPr>
              <w:instrText xml:space="preserve"> PAGEREF _Toc184650909 \h </w:instrText>
            </w:r>
            <w:r>
              <w:rPr>
                <w:webHidden/>
              </w:rPr>
            </w:r>
            <w:r>
              <w:rPr>
                <w:webHidden/>
              </w:rPr>
              <w:fldChar w:fldCharType="separate"/>
            </w:r>
            <w:r>
              <w:rPr>
                <w:webHidden/>
              </w:rPr>
              <w:t>14</w:t>
            </w:r>
            <w:r>
              <w:rPr>
                <w:webHidden/>
              </w:rPr>
              <w:fldChar w:fldCharType="end"/>
            </w:r>
          </w:hyperlink>
        </w:p>
        <w:p w14:paraId="70D3BB67" w14:textId="301A039F"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10" w:history="1">
            <w:r w:rsidRPr="006A2AB9">
              <w:rPr>
                <w:rStyle w:val="Lienhypertexte"/>
                <w:noProof/>
              </w:rPr>
              <w:t>10.1.</w:t>
            </w:r>
            <w:r>
              <w:rPr>
                <w:rFonts w:asciiTheme="minorHAnsi" w:eastAsiaTheme="minorEastAsia" w:hAnsiTheme="minorHAnsi" w:cstheme="minorBidi"/>
                <w:smallCaps w:val="0"/>
                <w:noProof/>
                <w:sz w:val="22"/>
                <w:szCs w:val="22"/>
                <w:lang w:val="fr-BE" w:eastAsia="fr-BE"/>
              </w:rPr>
              <w:tab/>
            </w:r>
            <w:r w:rsidRPr="006A2AB9">
              <w:rPr>
                <w:rStyle w:val="Lienhypertexte"/>
                <w:noProof/>
              </w:rPr>
              <w:t>Pour un participant</w:t>
            </w:r>
            <w:r>
              <w:rPr>
                <w:noProof/>
                <w:webHidden/>
              </w:rPr>
              <w:tab/>
            </w:r>
            <w:r>
              <w:rPr>
                <w:noProof/>
                <w:webHidden/>
              </w:rPr>
              <w:fldChar w:fldCharType="begin"/>
            </w:r>
            <w:r>
              <w:rPr>
                <w:noProof/>
                <w:webHidden/>
              </w:rPr>
              <w:instrText xml:space="preserve"> PAGEREF _Toc184650910 \h </w:instrText>
            </w:r>
            <w:r>
              <w:rPr>
                <w:noProof/>
                <w:webHidden/>
              </w:rPr>
            </w:r>
            <w:r>
              <w:rPr>
                <w:noProof/>
                <w:webHidden/>
              </w:rPr>
              <w:fldChar w:fldCharType="separate"/>
            </w:r>
            <w:r>
              <w:rPr>
                <w:noProof/>
                <w:webHidden/>
              </w:rPr>
              <w:t>14</w:t>
            </w:r>
            <w:r>
              <w:rPr>
                <w:noProof/>
                <w:webHidden/>
              </w:rPr>
              <w:fldChar w:fldCharType="end"/>
            </w:r>
          </w:hyperlink>
        </w:p>
        <w:p w14:paraId="05C95209" w14:textId="113967EB" w:rsidR="0002571A" w:rsidRDefault="0002571A">
          <w:pPr>
            <w:pStyle w:val="TM2"/>
            <w:rPr>
              <w:rFonts w:asciiTheme="minorHAnsi" w:eastAsiaTheme="minorEastAsia" w:hAnsiTheme="minorHAnsi" w:cstheme="minorBidi"/>
              <w:smallCaps w:val="0"/>
              <w:noProof/>
              <w:sz w:val="22"/>
              <w:szCs w:val="22"/>
              <w:lang w:val="fr-BE" w:eastAsia="fr-BE"/>
            </w:rPr>
          </w:pPr>
          <w:hyperlink w:anchor="_Toc184650911" w:history="1">
            <w:r w:rsidRPr="006A2AB9">
              <w:rPr>
                <w:rStyle w:val="Lienhypertexte"/>
                <w:noProof/>
              </w:rPr>
              <w:t>10.2.</w:t>
            </w:r>
            <w:r>
              <w:rPr>
                <w:rFonts w:asciiTheme="minorHAnsi" w:eastAsiaTheme="minorEastAsia" w:hAnsiTheme="minorHAnsi" w:cstheme="minorBidi"/>
                <w:smallCaps w:val="0"/>
                <w:noProof/>
                <w:sz w:val="22"/>
                <w:szCs w:val="22"/>
                <w:lang w:val="fr-BE" w:eastAsia="fr-BE"/>
              </w:rPr>
              <w:tab/>
            </w:r>
            <w:r w:rsidRPr="006A2AB9">
              <w:rPr>
                <w:rStyle w:val="Lienhypertexte"/>
                <w:noProof/>
              </w:rPr>
              <w:t>Pour l’étude</w:t>
            </w:r>
            <w:r>
              <w:rPr>
                <w:noProof/>
                <w:webHidden/>
              </w:rPr>
              <w:tab/>
            </w:r>
            <w:r>
              <w:rPr>
                <w:noProof/>
                <w:webHidden/>
              </w:rPr>
              <w:fldChar w:fldCharType="begin"/>
            </w:r>
            <w:r>
              <w:rPr>
                <w:noProof/>
                <w:webHidden/>
              </w:rPr>
              <w:instrText xml:space="preserve"> PAGEREF _Toc184650911 \h </w:instrText>
            </w:r>
            <w:r>
              <w:rPr>
                <w:noProof/>
                <w:webHidden/>
              </w:rPr>
            </w:r>
            <w:r>
              <w:rPr>
                <w:noProof/>
                <w:webHidden/>
              </w:rPr>
              <w:fldChar w:fldCharType="separate"/>
            </w:r>
            <w:r>
              <w:rPr>
                <w:noProof/>
                <w:webHidden/>
              </w:rPr>
              <w:t>14</w:t>
            </w:r>
            <w:r>
              <w:rPr>
                <w:noProof/>
                <w:webHidden/>
              </w:rPr>
              <w:fldChar w:fldCharType="end"/>
            </w:r>
          </w:hyperlink>
        </w:p>
        <w:p w14:paraId="175CE13D" w14:textId="1252A87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2" w:history="1">
            <w:r w:rsidRPr="006A2AB9">
              <w:rPr>
                <w:rStyle w:val="Lienhypertexte"/>
                <w:lang w:val="en-GB"/>
              </w:rPr>
              <w:t>11.</w:t>
            </w:r>
            <w:r>
              <w:rPr>
                <w:rFonts w:asciiTheme="minorHAnsi" w:eastAsiaTheme="minorEastAsia" w:hAnsiTheme="minorHAnsi" w:cstheme="minorBidi"/>
                <w:b w:val="0"/>
                <w:bCs w:val="0"/>
                <w:caps w:val="0"/>
                <w:sz w:val="22"/>
                <w:szCs w:val="22"/>
                <w:lang w:val="fr-BE" w:eastAsia="fr-BE"/>
              </w:rPr>
              <w:tab/>
            </w:r>
            <w:r w:rsidRPr="006A2AB9">
              <w:rPr>
                <w:rStyle w:val="Lienhypertexte"/>
                <w:lang w:val="en-GB"/>
              </w:rPr>
              <w:t>Archivage</w:t>
            </w:r>
            <w:r>
              <w:rPr>
                <w:webHidden/>
              </w:rPr>
              <w:tab/>
            </w:r>
            <w:r>
              <w:rPr>
                <w:webHidden/>
              </w:rPr>
              <w:fldChar w:fldCharType="begin"/>
            </w:r>
            <w:r>
              <w:rPr>
                <w:webHidden/>
              </w:rPr>
              <w:instrText xml:space="preserve"> PAGEREF _Toc184650912 \h </w:instrText>
            </w:r>
            <w:r>
              <w:rPr>
                <w:webHidden/>
              </w:rPr>
            </w:r>
            <w:r>
              <w:rPr>
                <w:webHidden/>
              </w:rPr>
              <w:fldChar w:fldCharType="separate"/>
            </w:r>
            <w:r>
              <w:rPr>
                <w:webHidden/>
              </w:rPr>
              <w:t>15</w:t>
            </w:r>
            <w:r>
              <w:rPr>
                <w:webHidden/>
              </w:rPr>
              <w:fldChar w:fldCharType="end"/>
            </w:r>
          </w:hyperlink>
        </w:p>
        <w:p w14:paraId="61399CF4" w14:textId="197E5CE9"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3" w:history="1">
            <w:r w:rsidRPr="006A2AB9">
              <w:rPr>
                <w:rStyle w:val="Lienhypertexte"/>
                <w:lang w:val="en-GB"/>
              </w:rPr>
              <w:t>12.</w:t>
            </w:r>
            <w:r>
              <w:rPr>
                <w:rFonts w:asciiTheme="minorHAnsi" w:eastAsiaTheme="minorEastAsia" w:hAnsiTheme="minorHAnsi" w:cstheme="minorBidi"/>
                <w:b w:val="0"/>
                <w:bCs w:val="0"/>
                <w:caps w:val="0"/>
                <w:sz w:val="22"/>
                <w:szCs w:val="22"/>
                <w:lang w:val="fr-BE" w:eastAsia="fr-BE"/>
              </w:rPr>
              <w:tab/>
            </w:r>
            <w:r w:rsidRPr="006A2AB9">
              <w:rPr>
                <w:rStyle w:val="Lienhypertexte"/>
                <w:lang w:val="en-GB"/>
              </w:rPr>
              <w:t>Résultats et publication</w:t>
            </w:r>
            <w:r>
              <w:rPr>
                <w:webHidden/>
              </w:rPr>
              <w:tab/>
            </w:r>
            <w:r>
              <w:rPr>
                <w:webHidden/>
              </w:rPr>
              <w:fldChar w:fldCharType="begin"/>
            </w:r>
            <w:r>
              <w:rPr>
                <w:webHidden/>
              </w:rPr>
              <w:instrText xml:space="preserve"> PAGEREF _Toc184650913 \h </w:instrText>
            </w:r>
            <w:r>
              <w:rPr>
                <w:webHidden/>
              </w:rPr>
            </w:r>
            <w:r>
              <w:rPr>
                <w:webHidden/>
              </w:rPr>
              <w:fldChar w:fldCharType="separate"/>
            </w:r>
            <w:r>
              <w:rPr>
                <w:webHidden/>
              </w:rPr>
              <w:t>15</w:t>
            </w:r>
            <w:r>
              <w:rPr>
                <w:webHidden/>
              </w:rPr>
              <w:fldChar w:fldCharType="end"/>
            </w:r>
          </w:hyperlink>
        </w:p>
        <w:p w14:paraId="7A471487" w14:textId="174AF116"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4" w:history="1">
            <w:r w:rsidRPr="006A2AB9">
              <w:rPr>
                <w:rStyle w:val="Lienhypertexte"/>
              </w:rPr>
              <w:t>13.</w:t>
            </w:r>
            <w:r>
              <w:rPr>
                <w:rFonts w:asciiTheme="minorHAnsi" w:eastAsiaTheme="minorEastAsia" w:hAnsiTheme="minorHAnsi" w:cstheme="minorBidi"/>
                <w:b w:val="0"/>
                <w:bCs w:val="0"/>
                <w:caps w:val="0"/>
                <w:sz w:val="22"/>
                <w:szCs w:val="22"/>
                <w:lang w:val="fr-BE" w:eastAsia="fr-BE"/>
              </w:rPr>
              <w:tab/>
            </w:r>
            <w:r w:rsidRPr="006A2AB9">
              <w:rPr>
                <w:rStyle w:val="Lienhypertexte"/>
              </w:rPr>
              <w:t>Références de la littérature</w:t>
            </w:r>
            <w:r>
              <w:rPr>
                <w:webHidden/>
              </w:rPr>
              <w:tab/>
            </w:r>
            <w:r>
              <w:rPr>
                <w:webHidden/>
              </w:rPr>
              <w:fldChar w:fldCharType="begin"/>
            </w:r>
            <w:r>
              <w:rPr>
                <w:webHidden/>
              </w:rPr>
              <w:instrText xml:space="preserve"> PAGEREF _Toc184650914 \h </w:instrText>
            </w:r>
            <w:r>
              <w:rPr>
                <w:webHidden/>
              </w:rPr>
            </w:r>
            <w:r>
              <w:rPr>
                <w:webHidden/>
              </w:rPr>
              <w:fldChar w:fldCharType="separate"/>
            </w:r>
            <w:r>
              <w:rPr>
                <w:webHidden/>
              </w:rPr>
              <w:t>15</w:t>
            </w:r>
            <w:r>
              <w:rPr>
                <w:webHidden/>
              </w:rPr>
              <w:fldChar w:fldCharType="end"/>
            </w:r>
          </w:hyperlink>
        </w:p>
        <w:p w14:paraId="13EB81B9" w14:textId="102FF862" w:rsidR="0002571A" w:rsidRDefault="0002571A">
          <w:pPr>
            <w:pStyle w:val="TM1"/>
            <w:rPr>
              <w:rFonts w:asciiTheme="minorHAnsi" w:eastAsiaTheme="minorEastAsia" w:hAnsiTheme="minorHAnsi" w:cstheme="minorBidi"/>
              <w:b w:val="0"/>
              <w:bCs w:val="0"/>
              <w:caps w:val="0"/>
              <w:sz w:val="22"/>
              <w:szCs w:val="22"/>
              <w:lang w:val="fr-BE" w:eastAsia="fr-BE"/>
            </w:rPr>
          </w:pPr>
          <w:hyperlink w:anchor="_Toc184650915" w:history="1">
            <w:r w:rsidRPr="006A2AB9">
              <w:rPr>
                <w:rStyle w:val="Lienhypertexte"/>
              </w:rPr>
              <w:t>14.</w:t>
            </w:r>
            <w:r>
              <w:rPr>
                <w:rFonts w:asciiTheme="minorHAnsi" w:eastAsiaTheme="minorEastAsia" w:hAnsiTheme="minorHAnsi" w:cstheme="minorBidi"/>
                <w:b w:val="0"/>
                <w:bCs w:val="0"/>
                <w:caps w:val="0"/>
                <w:sz w:val="22"/>
                <w:szCs w:val="22"/>
                <w:lang w:val="fr-BE" w:eastAsia="fr-BE"/>
              </w:rPr>
              <w:tab/>
            </w:r>
            <w:r w:rsidRPr="006A2AB9">
              <w:rPr>
                <w:rStyle w:val="Lienhypertexte"/>
              </w:rPr>
              <w:t>Annexes</w:t>
            </w:r>
            <w:r>
              <w:rPr>
                <w:webHidden/>
              </w:rPr>
              <w:tab/>
            </w:r>
            <w:r>
              <w:rPr>
                <w:webHidden/>
              </w:rPr>
              <w:fldChar w:fldCharType="begin"/>
            </w:r>
            <w:r>
              <w:rPr>
                <w:webHidden/>
              </w:rPr>
              <w:instrText xml:space="preserve"> PAGEREF _Toc184650915 \h </w:instrText>
            </w:r>
            <w:r>
              <w:rPr>
                <w:webHidden/>
              </w:rPr>
            </w:r>
            <w:r>
              <w:rPr>
                <w:webHidden/>
              </w:rPr>
              <w:fldChar w:fldCharType="separate"/>
            </w:r>
            <w:r>
              <w:rPr>
                <w:webHidden/>
              </w:rPr>
              <w:t>15</w:t>
            </w:r>
            <w:r>
              <w:rPr>
                <w:webHidden/>
              </w:rPr>
              <w:fldChar w:fldCharType="end"/>
            </w:r>
          </w:hyperlink>
        </w:p>
        <w:p w14:paraId="3F335C8C" w14:textId="558DACA7" w:rsidR="00EB270E" w:rsidRPr="00EC24E5" w:rsidRDefault="00EB270E" w:rsidP="00132371">
          <w:pPr>
            <w:ind w:left="0"/>
            <w:rPr>
              <w:rFonts w:cstheme="minorHAnsi"/>
            </w:rPr>
          </w:pPr>
          <w:r w:rsidRPr="00EC24E5">
            <w:rPr>
              <w:rFonts w:cstheme="minorHAnsi"/>
              <w:b/>
              <w:bCs/>
              <w:lang w:val="fr-FR"/>
            </w:rPr>
            <w:fldChar w:fldCharType="end"/>
          </w:r>
        </w:p>
      </w:sdtContent>
    </w:sdt>
    <w:p w14:paraId="30724352" w14:textId="77777777" w:rsidR="0045454A" w:rsidRDefault="0045454A">
      <w:pPr>
        <w:rPr>
          <w:rFonts w:asciiTheme="majorHAnsi" w:eastAsiaTheme="majorEastAsia" w:hAnsiTheme="majorHAnsi" w:cstheme="majorBidi"/>
          <w:b/>
          <w:bCs/>
          <w:smallCaps/>
          <w:color w:val="548DD4" w:themeColor="text2" w:themeTint="99"/>
          <w:sz w:val="28"/>
          <w:szCs w:val="28"/>
          <w:lang w:val="en-GB"/>
        </w:rPr>
      </w:pPr>
      <w:bookmarkStart w:id="8" w:name="_Toc105574325"/>
      <w:r>
        <w:rPr>
          <w:lang w:val="en-GB"/>
        </w:rPr>
        <w:br w:type="page"/>
      </w:r>
    </w:p>
    <w:p w14:paraId="2A8D802D" w14:textId="77777777" w:rsidR="00EB270E" w:rsidRPr="0045454A" w:rsidRDefault="00EB270E" w:rsidP="004C197B">
      <w:pPr>
        <w:pStyle w:val="TitreSOP1"/>
        <w:ind w:left="284"/>
      </w:pPr>
      <w:bookmarkStart w:id="9" w:name="_Toc107945503"/>
      <w:bookmarkStart w:id="10" w:name="_Toc138433212"/>
      <w:bookmarkStart w:id="11" w:name="_Toc162283916"/>
      <w:bookmarkStart w:id="12" w:name="_Toc184650889"/>
      <w:r w:rsidRPr="0045454A">
        <w:lastRenderedPageBreak/>
        <w:t>List</w:t>
      </w:r>
      <w:r w:rsidR="0045454A" w:rsidRPr="0045454A">
        <w:t>e</w:t>
      </w:r>
      <w:r w:rsidRPr="0045454A">
        <w:t xml:space="preserve"> </w:t>
      </w:r>
      <w:r w:rsidR="0045454A" w:rsidRPr="0045454A">
        <w:t>des</w:t>
      </w:r>
      <w:r w:rsidR="00E543B4">
        <w:t xml:space="preserve"> ab</w:t>
      </w:r>
      <w:r w:rsidRPr="0045454A">
        <w:t>r</w:t>
      </w:r>
      <w:r w:rsidR="0045454A" w:rsidRPr="0045454A">
        <w:t>é</w:t>
      </w:r>
      <w:r w:rsidRPr="0045454A">
        <w:t xml:space="preserve">viations </w:t>
      </w:r>
      <w:r w:rsidR="00E543B4">
        <w:t>et</w:t>
      </w:r>
      <w:r w:rsidRPr="0045454A">
        <w:t xml:space="preserve"> d</w:t>
      </w:r>
      <w:r w:rsidR="0045454A" w:rsidRPr="0045454A">
        <w:t>é</w:t>
      </w:r>
      <w:r w:rsidRPr="0045454A">
        <w:t>finitions</w:t>
      </w:r>
      <w:bookmarkEnd w:id="9"/>
      <w:bookmarkEnd w:id="10"/>
      <w:bookmarkEnd w:id="11"/>
      <w:bookmarkEnd w:id="12"/>
    </w:p>
    <w:p w14:paraId="117AFA98" w14:textId="77777777" w:rsidR="00EB270E" w:rsidRPr="0045454A" w:rsidRDefault="00EB270E" w:rsidP="00EB270E"/>
    <w:p w14:paraId="35EC4E32" w14:textId="77777777" w:rsidR="00EB270E" w:rsidRPr="0045454A" w:rsidRDefault="00EB270E" w:rsidP="00EB270E">
      <w:r w:rsidRPr="0045454A">
        <w:br w:type="page"/>
      </w:r>
    </w:p>
    <w:p w14:paraId="458097C0" w14:textId="77777777" w:rsidR="00EB270E" w:rsidRPr="00CB0A22" w:rsidRDefault="00EB270E" w:rsidP="004C197B">
      <w:pPr>
        <w:pStyle w:val="TitreSOP1"/>
        <w:ind w:left="709"/>
        <w:rPr>
          <w:lang w:val="en-GB"/>
        </w:rPr>
      </w:pPr>
      <w:bookmarkStart w:id="13" w:name="_Toc107945504"/>
      <w:bookmarkStart w:id="14" w:name="_Toc138433213"/>
      <w:bookmarkStart w:id="15" w:name="_Toc162283917"/>
      <w:bookmarkStart w:id="16" w:name="_Toc184650890"/>
      <w:r w:rsidRPr="00CB0A22">
        <w:lastRenderedPageBreak/>
        <w:t>Ethi</w:t>
      </w:r>
      <w:bookmarkEnd w:id="8"/>
      <w:r w:rsidR="0045454A">
        <w:t>que</w:t>
      </w:r>
      <w:bookmarkEnd w:id="13"/>
      <w:bookmarkEnd w:id="14"/>
      <w:bookmarkEnd w:id="15"/>
      <w:bookmarkEnd w:id="16"/>
    </w:p>
    <w:p w14:paraId="714A7471" w14:textId="77777777" w:rsidR="0045454A" w:rsidRPr="0045454A" w:rsidRDefault="0045454A" w:rsidP="00D905FC">
      <w:pPr>
        <w:pStyle w:val="Corpsdetexte"/>
        <w:numPr>
          <w:ilvl w:val="0"/>
          <w:numId w:val="7"/>
        </w:numPr>
        <w:spacing w:before="240"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Le présent protocole, tout amendement au protocole, le formulaire de consentement éclairé</w:t>
      </w:r>
      <w:r w:rsidR="00E543B4">
        <w:rPr>
          <w:rFonts w:asciiTheme="minorHAnsi" w:hAnsiTheme="minorHAnsi" w:cstheme="minorHAnsi"/>
          <w:i/>
          <w:color w:val="000000"/>
          <w:sz w:val="22"/>
          <w:szCs w:val="22"/>
          <w:lang w:val="fr-BE"/>
        </w:rPr>
        <w:t xml:space="preserve"> </w:t>
      </w:r>
      <w:r w:rsidRPr="0045454A">
        <w:rPr>
          <w:rFonts w:asciiTheme="minorHAnsi" w:hAnsiTheme="minorHAnsi" w:cstheme="minorHAnsi"/>
          <w:i/>
          <w:color w:val="000000"/>
          <w:sz w:val="22"/>
          <w:szCs w:val="22"/>
          <w:lang w:val="fr-BE"/>
        </w:rPr>
        <w:t>et tout autre document pertinent (par exemple, les a</w:t>
      </w:r>
      <w:r>
        <w:rPr>
          <w:rFonts w:asciiTheme="minorHAnsi" w:hAnsiTheme="minorHAnsi" w:cstheme="minorHAnsi"/>
          <w:i/>
          <w:color w:val="000000"/>
          <w:sz w:val="22"/>
          <w:szCs w:val="22"/>
          <w:lang w:val="fr-BE"/>
        </w:rPr>
        <w:t>ffich</w:t>
      </w:r>
      <w:r w:rsidRPr="0045454A">
        <w:rPr>
          <w:rFonts w:asciiTheme="minorHAnsi" w:hAnsiTheme="minorHAnsi" w:cstheme="minorHAnsi"/>
          <w:i/>
          <w:color w:val="000000"/>
          <w:sz w:val="22"/>
          <w:szCs w:val="22"/>
          <w:lang w:val="fr-BE"/>
        </w:rPr>
        <w:t xml:space="preserve">es de recrutement) seront soumis au comité d'éthique (CE) pour approbation formelle de la réalisation de l'étude. La décision du CE concernant la réalisation de l'étude sera communiquée par écrit au promoteur. Toute la correspondance avec le comité d'éthique sera conservée dans </w:t>
      </w:r>
      <w:r>
        <w:rPr>
          <w:rFonts w:asciiTheme="minorHAnsi" w:hAnsiTheme="minorHAnsi" w:cstheme="minorHAnsi"/>
          <w:i/>
          <w:color w:val="000000"/>
          <w:sz w:val="22"/>
          <w:szCs w:val="22"/>
          <w:lang w:val="fr-BE"/>
        </w:rPr>
        <w:t>la farde</w:t>
      </w:r>
      <w:r w:rsidRPr="0045454A">
        <w:rPr>
          <w:rFonts w:asciiTheme="minorHAnsi" w:hAnsiTheme="minorHAnsi" w:cstheme="minorHAnsi"/>
          <w:i/>
          <w:color w:val="000000"/>
          <w:sz w:val="22"/>
          <w:szCs w:val="22"/>
          <w:lang w:val="fr-BE"/>
        </w:rPr>
        <w:t xml:space="preserve"> de l'investigateur.</w:t>
      </w:r>
    </w:p>
    <w:p w14:paraId="50620F22" w14:textId="77777777" w:rsidR="0045454A" w:rsidRPr="0045454A" w:rsidRDefault="0045454A" w:rsidP="00D905FC">
      <w:pPr>
        <w:pStyle w:val="Corpsdetexte"/>
        <w:numPr>
          <w:ilvl w:val="0"/>
          <w:numId w:val="7"/>
        </w:numPr>
        <w:spacing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L'étude sera menée conformément aux exigences légales et réglementaires (loi belge du 7 mai 2004, loi belge pour les droits des patients 22 août 2002, Vie privée GDPR 2018), ainsi qu'aux directives de bonnes pratiques cliniques (Conférence internationale sur l'harmonisation 1996), et à la dernière version de la Déclaration d'Helsinki (Association médicale mondiale).</w:t>
      </w:r>
    </w:p>
    <w:p w14:paraId="5CEB5D66" w14:textId="77777777" w:rsidR="0045454A" w:rsidRPr="0045454A" w:rsidRDefault="0045454A" w:rsidP="00D905FC">
      <w:pPr>
        <w:pStyle w:val="Corpsdetexte"/>
        <w:numPr>
          <w:ilvl w:val="0"/>
          <w:numId w:val="7"/>
        </w:numPr>
        <w:spacing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Tous les sujets de cette étude recevront un formulaire de consentement décrivant cette étude et fournissant suffisamment d'informations pour que les sujets puissent prendre une décision éclairée sur leur participation à cette étude.  Ce formulaire de consentement sera soumis avec le protocole pour examen et approbation par le CE. Le consentement formel d'un sujet, à l'aide du formulaire de consentement approuvé par le CE, sera obtenu avant que ce sujet ne soit soumis à toute procédure de l'étude. Ce formulaire de consentement doit être signé par le sujet ou un substitut légalement acceptable, et par le professionnel de la recherche désigné par l'investigateur pour obtenir le consentement. Le document écrit de consentement éclairé doit être préparé dans la langue de la population de patients potentiels.</w:t>
      </w:r>
    </w:p>
    <w:p w14:paraId="4C6AE7EC" w14:textId="77777777" w:rsidR="009C72B3" w:rsidRPr="0045454A" w:rsidRDefault="0045454A" w:rsidP="00D905FC">
      <w:pPr>
        <w:pStyle w:val="Corpsdetexte"/>
        <w:numPr>
          <w:ilvl w:val="0"/>
          <w:numId w:val="7"/>
        </w:numPr>
        <w:spacing w:line="360" w:lineRule="auto"/>
        <w:jc w:val="both"/>
        <w:rPr>
          <w:rFonts w:asciiTheme="minorHAnsi" w:hAnsiTheme="minorHAnsi" w:cstheme="minorHAnsi"/>
          <w:i/>
          <w:color w:val="000000"/>
          <w:sz w:val="22"/>
          <w:szCs w:val="22"/>
          <w:lang w:val="fr-BE"/>
        </w:rPr>
      </w:pPr>
      <w:r w:rsidRPr="0045454A">
        <w:rPr>
          <w:rFonts w:asciiTheme="minorHAnsi" w:hAnsiTheme="minorHAnsi" w:cstheme="minorHAnsi"/>
          <w:i/>
          <w:color w:val="000000"/>
          <w:sz w:val="22"/>
          <w:szCs w:val="22"/>
          <w:lang w:val="fr-BE"/>
        </w:rPr>
        <w:t>L'identité du participant restera confidentielle conformément au Règlement général sur la protection des données du 27 avril 2016 (en application le 25 mai 2018), à la loi belge du 30 juillet 2018 relative à la protection des personnes physiques à l'égard du traitement des données à caractère personnel et à la loi belge sur le droit du patient (22 août 2002). Les données personnelles seront codées. Les sujets ne seront pas identifiés par leur nom ou de toute autre manière reconnaissable dans les dossiers, résultats ou publications liés à l'</w:t>
      </w:r>
      <w:r>
        <w:rPr>
          <w:rFonts w:asciiTheme="minorHAnsi" w:hAnsiTheme="minorHAnsi" w:cstheme="minorHAnsi"/>
          <w:i/>
          <w:color w:val="000000"/>
          <w:sz w:val="22"/>
          <w:szCs w:val="22"/>
          <w:lang w:val="fr-BE"/>
        </w:rPr>
        <w:t>étud</w:t>
      </w:r>
      <w:r w:rsidRPr="0045454A">
        <w:rPr>
          <w:rFonts w:asciiTheme="minorHAnsi" w:hAnsiTheme="minorHAnsi" w:cstheme="minorHAnsi"/>
          <w:i/>
          <w:color w:val="000000"/>
          <w:sz w:val="22"/>
          <w:szCs w:val="22"/>
          <w:lang w:val="fr-BE"/>
        </w:rPr>
        <w:t>e.</w:t>
      </w:r>
    </w:p>
    <w:p w14:paraId="3C5028B8" w14:textId="77777777" w:rsidR="00EB270E" w:rsidRPr="0045454A" w:rsidRDefault="00EB270E" w:rsidP="00EB270E">
      <w:pPr>
        <w:rPr>
          <w:rFonts w:eastAsia="Times New Roman" w:cstheme="minorHAnsi"/>
          <w:lang w:eastAsia="fr-FR"/>
        </w:rPr>
      </w:pPr>
      <w:r w:rsidRPr="0045454A">
        <w:rPr>
          <w:rFonts w:eastAsia="Times New Roman" w:cstheme="minorHAnsi"/>
          <w:lang w:eastAsia="fr-FR"/>
        </w:rPr>
        <w:br w:type="page"/>
      </w:r>
    </w:p>
    <w:p w14:paraId="6A36E878" w14:textId="77777777" w:rsidR="0045454A" w:rsidRPr="008A2C3E" w:rsidRDefault="0045454A" w:rsidP="004C197B">
      <w:pPr>
        <w:pStyle w:val="TitreSOP1"/>
        <w:ind w:left="567"/>
        <w:rPr>
          <w:lang w:val="en-US"/>
        </w:rPr>
      </w:pPr>
      <w:bookmarkStart w:id="17" w:name="_Toc107945505"/>
      <w:bookmarkStart w:id="18" w:name="_Toc138433214"/>
      <w:bookmarkStart w:id="19" w:name="_Toc162283918"/>
      <w:bookmarkStart w:id="20" w:name="_Toc184650891"/>
      <w:r>
        <w:rPr>
          <w:lang w:val="en-US"/>
        </w:rPr>
        <w:lastRenderedPageBreak/>
        <w:t>Références bibliographiques</w:t>
      </w:r>
      <w:bookmarkEnd w:id="17"/>
      <w:bookmarkEnd w:id="18"/>
      <w:bookmarkEnd w:id="19"/>
      <w:bookmarkEnd w:id="20"/>
    </w:p>
    <w:p w14:paraId="57812453" w14:textId="77777777" w:rsidR="0045454A" w:rsidRPr="0045454A" w:rsidRDefault="0045454A"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45454A">
        <w:rPr>
          <w:rFonts w:asciiTheme="minorHAnsi" w:hAnsiTheme="minorHAnsi" w:cstheme="minorHAnsi"/>
          <w:color w:val="FF0000"/>
          <w:sz w:val="22"/>
          <w:szCs w:val="22"/>
          <w:lang w:val="fr-BE"/>
        </w:rPr>
        <w:t xml:space="preserve">Explication scientifique pour définir la question : discussion de la littérature et des données importantes qui sont pertinentes pour l'étude et qui fournissent le contexte de l'étude. </w:t>
      </w:r>
    </w:p>
    <w:p w14:paraId="105B711A" w14:textId="77777777" w:rsidR="0045454A" w:rsidRPr="0045454A" w:rsidRDefault="0045454A"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45454A">
        <w:rPr>
          <w:rFonts w:asciiTheme="minorHAnsi" w:hAnsiTheme="minorHAnsi" w:cstheme="minorHAnsi"/>
          <w:color w:val="FF0000"/>
          <w:sz w:val="22"/>
          <w:szCs w:val="22"/>
          <w:lang w:val="fr-BE"/>
        </w:rPr>
        <w:t xml:space="preserve">Justification de l'étude compte tenu des connaissances actuelles : </w:t>
      </w:r>
      <w:r w:rsidR="00E543B4" w:rsidRPr="00E543B4">
        <w:rPr>
          <w:rFonts w:asciiTheme="minorHAnsi" w:hAnsiTheme="minorHAnsi"/>
          <w:color w:val="FF0000"/>
          <w:sz w:val="22"/>
          <w:szCs w:val="22"/>
        </w:rPr>
        <w:t>références bibliographiques et résultats ou données obtenus antérieurement ayant un lien avec l’</w:t>
      </w:r>
      <w:r w:rsidR="00E543B4">
        <w:rPr>
          <w:rFonts w:asciiTheme="minorHAnsi" w:hAnsiTheme="minorHAnsi"/>
          <w:color w:val="FF0000"/>
          <w:sz w:val="22"/>
          <w:szCs w:val="22"/>
        </w:rPr>
        <w:t>étude</w:t>
      </w:r>
      <w:r w:rsidR="00E543B4" w:rsidRPr="00E543B4">
        <w:rPr>
          <w:rFonts w:asciiTheme="minorHAnsi" w:hAnsiTheme="minorHAnsi"/>
          <w:color w:val="FF0000"/>
          <w:sz w:val="22"/>
          <w:szCs w:val="22"/>
        </w:rPr>
        <w:t xml:space="preserve"> et servant de base pour celle-ci</w:t>
      </w:r>
      <w:r w:rsidRPr="00E543B4">
        <w:rPr>
          <w:rFonts w:asciiTheme="minorHAnsi" w:hAnsiTheme="minorHAnsi" w:cstheme="minorHAnsi"/>
          <w:color w:val="FF0000"/>
          <w:sz w:val="22"/>
          <w:szCs w:val="22"/>
          <w:lang w:val="fr-BE"/>
        </w:rPr>
        <w:t>.</w:t>
      </w:r>
      <w:r w:rsidRPr="0045454A">
        <w:rPr>
          <w:rFonts w:asciiTheme="minorHAnsi" w:hAnsiTheme="minorHAnsi" w:cstheme="minorHAnsi"/>
          <w:color w:val="FF0000"/>
          <w:sz w:val="22"/>
          <w:szCs w:val="22"/>
          <w:lang w:val="fr-BE"/>
        </w:rPr>
        <w:t xml:space="preserve"> </w:t>
      </w:r>
    </w:p>
    <w:p w14:paraId="096710A1" w14:textId="77777777" w:rsidR="004C197B" w:rsidRPr="004C197B" w:rsidRDefault="004C197B" w:rsidP="004C197B">
      <w:pPr>
        <w:pStyle w:val="TitreSOP1"/>
        <w:ind w:left="567"/>
        <w:rPr>
          <w:lang w:val="en-US"/>
        </w:rPr>
      </w:pPr>
      <w:bookmarkStart w:id="21" w:name="_Toc105574326"/>
      <w:bookmarkStart w:id="22" w:name="_Toc162441189"/>
      <w:bookmarkStart w:id="23" w:name="_Toc184650892"/>
      <w:bookmarkStart w:id="24" w:name="_Toc107945508"/>
      <w:bookmarkStart w:id="25" w:name="_Toc138433217"/>
      <w:bookmarkStart w:id="26" w:name="_Toc162283921"/>
      <w:r w:rsidRPr="004C197B">
        <w:rPr>
          <w:lang w:val="en-US"/>
        </w:rPr>
        <w:t>Objectifs</w:t>
      </w:r>
      <w:bookmarkEnd w:id="21"/>
      <w:bookmarkEnd w:id="22"/>
      <w:bookmarkEnd w:id="23"/>
    </w:p>
    <w:p w14:paraId="51F59E6B" w14:textId="77777777" w:rsidR="004C197B" w:rsidRDefault="004C197B" w:rsidP="00EC24E5">
      <w:pPr>
        <w:pStyle w:val="CorpsTableauSOP"/>
        <w:framePr w:wrap="around"/>
      </w:pPr>
    </w:p>
    <w:p w14:paraId="56CB55F9" w14:textId="77777777" w:rsidR="004C197B" w:rsidRPr="004C197B" w:rsidRDefault="004C197B" w:rsidP="00EC24E5">
      <w:pPr>
        <w:pStyle w:val="CorpsTableauSOP"/>
        <w:framePr w:wrap="around"/>
        <w:rPr>
          <w:lang w:eastAsia="fr-FR"/>
        </w:rPr>
      </w:pPr>
      <w:r w:rsidRPr="004C197B">
        <w:rPr>
          <w:lang w:eastAsia="fr-FR"/>
        </w:rPr>
        <w:t>Un objectif est la raison d'être de l'étude en termes de question scientifique à laquelle il faut répondre. Chaque objectif est exprimé sous la forme d'une déclaration de but (par exemple, évaluer, déterminer, comparer, apprécier) et inclut le but général (par exemple, efficacité, sûreté) et/ou le but spécifique (par exemple, effet d'une intervention sur l'incidence d'une maladie, la gravité d'une maladie, le comportement en matière de santé).</w:t>
      </w:r>
    </w:p>
    <w:p w14:paraId="51AE08E6" w14:textId="77777777" w:rsidR="004C197B" w:rsidRPr="004C197B" w:rsidRDefault="004C197B" w:rsidP="00EC24E5">
      <w:pPr>
        <w:pStyle w:val="CorpsTableauSOP"/>
        <w:framePr w:wrap="around"/>
      </w:pPr>
      <w:r w:rsidRPr="004C197B">
        <w:rPr>
          <w:lang w:eastAsia="fr-FR"/>
        </w:rPr>
        <w:t>Les objectifs doivent être simples (pas complexes), spécifiques (pas vagues) et énoncés à l'avance (pas une fois la recherche effectuée). Après l'énoncé de l'objectif principal, des objectifs secondaires peuvent être mentionnés.</w:t>
      </w:r>
    </w:p>
    <w:p w14:paraId="1C98386C" w14:textId="77777777" w:rsidR="004C197B" w:rsidRPr="00253DE0" w:rsidRDefault="004C197B" w:rsidP="00EC24E5">
      <w:pPr>
        <w:pStyle w:val="CorpsTableauSOP"/>
        <w:framePr w:wrap="around"/>
      </w:pPr>
    </w:p>
    <w:p w14:paraId="16B94B0C" w14:textId="77777777" w:rsidR="004C197B" w:rsidRPr="00166BEC" w:rsidRDefault="004C197B" w:rsidP="004C197B">
      <w:pPr>
        <w:pStyle w:val="TitreSOP2"/>
        <w:spacing w:before="240" w:after="240"/>
        <w:ind w:left="709"/>
      </w:pPr>
      <w:bookmarkStart w:id="27" w:name="_Toc105574327"/>
      <w:bookmarkStart w:id="28" w:name="_Toc162441190"/>
      <w:bookmarkStart w:id="29" w:name="_Toc184650893"/>
      <w:r w:rsidRPr="00166BEC">
        <w:t>Prima</w:t>
      </w:r>
      <w:r>
        <w:t>i</w:t>
      </w:r>
      <w:r w:rsidRPr="00166BEC">
        <w:t>r</w:t>
      </w:r>
      <w:bookmarkEnd w:id="27"/>
      <w:r>
        <w:t>e</w:t>
      </w:r>
      <w:bookmarkEnd w:id="28"/>
      <w:bookmarkEnd w:id="29"/>
    </w:p>
    <w:p w14:paraId="315C2FF0" w14:textId="77777777" w:rsidR="004C197B" w:rsidRPr="008A0290" w:rsidRDefault="004C197B" w:rsidP="004C197B">
      <w:pPr>
        <w:ind w:left="426"/>
        <w:rPr>
          <w:lang w:val="en-US"/>
        </w:rPr>
      </w:pPr>
    </w:p>
    <w:p w14:paraId="38A7DD5C" w14:textId="53D2BD8A" w:rsidR="004C197B" w:rsidRDefault="004C197B" w:rsidP="004C197B">
      <w:pPr>
        <w:pStyle w:val="TitreSOP2"/>
        <w:spacing w:before="240" w:after="240"/>
        <w:ind w:left="709"/>
      </w:pPr>
      <w:bookmarkStart w:id="30" w:name="_Toc105574328"/>
      <w:bookmarkStart w:id="31" w:name="_Toc162441191"/>
      <w:bookmarkStart w:id="32" w:name="_Toc184650894"/>
      <w:r w:rsidRPr="00560CDB">
        <w:t>Seconda</w:t>
      </w:r>
      <w:r>
        <w:t>i</w:t>
      </w:r>
      <w:r w:rsidRPr="00560CDB">
        <w:t>r</w:t>
      </w:r>
      <w:bookmarkEnd w:id="30"/>
      <w:r>
        <w:t>e</w:t>
      </w:r>
      <w:bookmarkEnd w:id="31"/>
      <w:bookmarkEnd w:id="32"/>
    </w:p>
    <w:p w14:paraId="56BE2F06" w14:textId="77777777" w:rsidR="004C197B" w:rsidRPr="00560CDB" w:rsidRDefault="004C197B" w:rsidP="004C197B">
      <w:pPr>
        <w:pStyle w:val="TitreSOP2"/>
        <w:numPr>
          <w:ilvl w:val="0"/>
          <w:numId w:val="0"/>
        </w:numPr>
        <w:spacing w:before="240" w:after="240"/>
        <w:ind w:left="277"/>
      </w:pPr>
    </w:p>
    <w:p w14:paraId="550D84A2" w14:textId="77777777" w:rsidR="00583C19" w:rsidRPr="008A2C3E" w:rsidRDefault="008A2C3E" w:rsidP="004C197B">
      <w:pPr>
        <w:pStyle w:val="TitreSOP1"/>
        <w:ind w:left="567"/>
      </w:pPr>
      <w:bookmarkStart w:id="33" w:name="_Toc184650895"/>
      <w:r w:rsidRPr="00782A7D">
        <w:t>Conception de l’</w:t>
      </w:r>
      <w:r>
        <w:t>étude</w:t>
      </w:r>
      <w:r w:rsidRPr="00782A7D">
        <w:t xml:space="preserve"> et méthodologie appliquée</w:t>
      </w:r>
      <w:bookmarkEnd w:id="24"/>
      <w:bookmarkEnd w:id="25"/>
      <w:bookmarkEnd w:id="26"/>
      <w:bookmarkEnd w:id="33"/>
    </w:p>
    <w:p w14:paraId="02A6179E" w14:textId="77777777" w:rsidR="00583C19" w:rsidRPr="00F70900" w:rsidRDefault="008A2C3E" w:rsidP="00A320D4">
      <w:pPr>
        <w:pStyle w:val="TitreSOP2"/>
        <w:spacing w:before="240" w:after="240"/>
        <w:ind w:left="792"/>
        <w:rPr>
          <w:lang w:val="en-US"/>
        </w:rPr>
      </w:pPr>
      <w:bookmarkStart w:id="34" w:name="_Toc107945509"/>
      <w:bookmarkStart w:id="35" w:name="_Toc138433218"/>
      <w:bookmarkStart w:id="36" w:name="_Toc162283922"/>
      <w:bookmarkStart w:id="37" w:name="_Toc184650896"/>
      <w:r>
        <w:rPr>
          <w:lang w:val="en-US"/>
        </w:rPr>
        <w:t>Conception</w:t>
      </w:r>
      <w:bookmarkEnd w:id="34"/>
      <w:bookmarkEnd w:id="35"/>
      <w:bookmarkEnd w:id="36"/>
      <w:bookmarkEnd w:id="37"/>
    </w:p>
    <w:p w14:paraId="38E4B6EE" w14:textId="77777777" w:rsidR="008A2C3E" w:rsidRPr="008A2C3E" w:rsidRDefault="008A2C3E" w:rsidP="008A2C3E">
      <w:pPr>
        <w:pStyle w:val="Corpsdetexte"/>
        <w:spacing w:before="60"/>
        <w:ind w:left="20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Définition des caractéristiques de la recherche par des termes standards</w:t>
      </w:r>
      <w:r>
        <w:rPr>
          <w:rFonts w:asciiTheme="minorHAnsi" w:hAnsiTheme="minorHAnsi" w:cstheme="minorHAnsi"/>
          <w:color w:val="FF0000"/>
          <w:sz w:val="22"/>
          <w:szCs w:val="22"/>
          <w:lang w:val="fr-BE"/>
        </w:rPr>
        <w:t> :</w:t>
      </w:r>
    </w:p>
    <w:p w14:paraId="394A9A96" w14:textId="77777777" w:rsid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Type d'</w:t>
      </w:r>
      <w:r>
        <w:rPr>
          <w:rFonts w:asciiTheme="minorHAnsi" w:hAnsiTheme="minorHAnsi" w:cstheme="minorHAnsi"/>
          <w:color w:val="FF0000"/>
          <w:sz w:val="22"/>
          <w:szCs w:val="22"/>
          <w:lang w:val="fr-BE"/>
        </w:rPr>
        <w:t>étude</w:t>
      </w:r>
    </w:p>
    <w:p w14:paraId="66BA4498" w14:textId="77777777" w:rsidR="004C197B" w:rsidRDefault="00E1228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Configuration de l'étude</w:t>
      </w:r>
    </w:p>
    <w:p w14:paraId="7E1939F7" w14:textId="4002ABB8" w:rsidR="00E1228B" w:rsidRPr="008A2C3E" w:rsidRDefault="004C197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FB7268">
        <w:rPr>
          <w:rFonts w:asciiTheme="minorHAnsi" w:hAnsiTheme="minorHAnsi" w:cstheme="minorHAnsi"/>
          <w:color w:val="FF0000"/>
          <w:sz w:val="22"/>
          <w:szCs w:val="22"/>
          <w:lang w:val="fr-BE"/>
        </w:rPr>
        <w:t>Monocentrique ou multicentrique (nationale ou internationale) ; nombre de centres</w:t>
      </w:r>
      <w:r w:rsidR="00E1228B" w:rsidRPr="008A2C3E">
        <w:rPr>
          <w:rFonts w:asciiTheme="minorHAnsi" w:hAnsiTheme="minorHAnsi" w:cstheme="minorHAnsi"/>
          <w:color w:val="FF0000"/>
          <w:sz w:val="22"/>
          <w:szCs w:val="22"/>
          <w:lang w:val="fr-BE"/>
        </w:rPr>
        <w:t xml:space="preserve"> </w:t>
      </w:r>
    </w:p>
    <w:p w14:paraId="28D1B1E4" w14:textId="77777777" w:rsidR="008A2C3E"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Temps approximatif pour compléter le recrutement de l'étude</w:t>
      </w:r>
    </w:p>
    <w:p w14:paraId="0FA246BB" w14:textId="77777777" w:rsidR="008A2C3E"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Durée prévue de la participation des sujets</w:t>
      </w:r>
    </w:p>
    <w:p w14:paraId="5F8031AC" w14:textId="77777777" w:rsidR="008A2C3E"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Méthodes de collecte des données pour l'évaluation des objectifs de l'étude</w:t>
      </w:r>
    </w:p>
    <w:p w14:paraId="53FE8719" w14:textId="77777777" w:rsidR="00583C19" w:rsidRPr="008A2C3E" w:rsidRDefault="008A2C3E"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8A2C3E">
        <w:rPr>
          <w:rFonts w:asciiTheme="minorHAnsi" w:hAnsiTheme="minorHAnsi" w:cstheme="minorHAnsi"/>
          <w:color w:val="FF0000"/>
          <w:sz w:val="22"/>
          <w:szCs w:val="22"/>
          <w:lang w:val="fr-BE"/>
        </w:rPr>
        <w:t>Plan d'analyse</w:t>
      </w:r>
      <w:r w:rsidR="00A03279">
        <w:rPr>
          <w:rFonts w:asciiTheme="minorHAnsi" w:hAnsiTheme="minorHAnsi" w:cstheme="minorHAnsi"/>
          <w:color w:val="FF0000"/>
          <w:sz w:val="22"/>
          <w:szCs w:val="22"/>
          <w:lang w:val="fr-BE"/>
        </w:rPr>
        <w:t>s</w:t>
      </w:r>
      <w:r w:rsidRPr="008A2C3E">
        <w:rPr>
          <w:rFonts w:asciiTheme="minorHAnsi" w:hAnsiTheme="minorHAnsi" w:cstheme="minorHAnsi"/>
          <w:color w:val="FF0000"/>
          <w:sz w:val="22"/>
          <w:szCs w:val="22"/>
          <w:lang w:val="fr-BE"/>
        </w:rPr>
        <w:t xml:space="preserve"> intermédiaire</w:t>
      </w:r>
      <w:r w:rsidR="00A03279">
        <w:rPr>
          <w:rFonts w:asciiTheme="minorHAnsi" w:hAnsiTheme="minorHAnsi" w:cstheme="minorHAnsi"/>
          <w:color w:val="FF0000"/>
          <w:sz w:val="22"/>
          <w:szCs w:val="22"/>
          <w:lang w:val="fr-BE"/>
        </w:rPr>
        <w:t>s</w:t>
      </w:r>
    </w:p>
    <w:p w14:paraId="6691AE56" w14:textId="4867A81F" w:rsidR="00583C19" w:rsidRDefault="00583C19" w:rsidP="00A320D4">
      <w:pPr>
        <w:pStyle w:val="TitreSOP2"/>
        <w:spacing w:before="240" w:after="240"/>
        <w:ind w:left="792"/>
        <w:rPr>
          <w:lang w:val="en-US"/>
        </w:rPr>
      </w:pPr>
      <w:bookmarkStart w:id="38" w:name="_Toc341867643"/>
      <w:bookmarkStart w:id="39" w:name="_Toc105574336"/>
      <w:bookmarkStart w:id="40" w:name="_Toc107945510"/>
      <w:bookmarkStart w:id="41" w:name="_Toc138433219"/>
      <w:bookmarkStart w:id="42" w:name="_Toc162283923"/>
      <w:bookmarkStart w:id="43" w:name="_Toc184650897"/>
      <w:r w:rsidRPr="00F70900">
        <w:rPr>
          <w:lang w:val="en-US"/>
        </w:rPr>
        <w:t xml:space="preserve">Description </w:t>
      </w:r>
      <w:r w:rsidR="00E1228B">
        <w:rPr>
          <w:lang w:val="en-US"/>
        </w:rPr>
        <w:t>de la</w:t>
      </w:r>
      <w:r w:rsidRPr="00F70900">
        <w:rPr>
          <w:lang w:val="en-US"/>
        </w:rPr>
        <w:t xml:space="preserve"> population</w:t>
      </w:r>
      <w:bookmarkEnd w:id="38"/>
      <w:bookmarkEnd w:id="39"/>
      <w:bookmarkEnd w:id="40"/>
      <w:bookmarkEnd w:id="41"/>
      <w:bookmarkEnd w:id="42"/>
      <w:bookmarkEnd w:id="43"/>
    </w:p>
    <w:p w14:paraId="4BA97F15" w14:textId="09D69842" w:rsidR="004C197B" w:rsidRPr="004C197B" w:rsidRDefault="004C197B" w:rsidP="00EC24E5">
      <w:pPr>
        <w:pStyle w:val="TitreSOP3"/>
        <w:spacing w:after="120"/>
        <w:ind w:left="1225" w:hanging="505"/>
        <w:outlineLvl w:val="9"/>
      </w:pPr>
      <w:r w:rsidRPr="002B62E5">
        <w:t>P</w:t>
      </w:r>
      <w:r>
        <w:t>opulation de p</w:t>
      </w:r>
      <w:r w:rsidRPr="002B62E5">
        <w:t>atient</w:t>
      </w:r>
      <w:r>
        <w:t>s</w:t>
      </w:r>
    </w:p>
    <w:p w14:paraId="035086F3" w14:textId="5978ABD7" w:rsidR="004C197B" w:rsidRDefault="004C197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EB6E51">
        <w:rPr>
          <w:rFonts w:asciiTheme="minorHAnsi" w:hAnsiTheme="minorHAnsi" w:cstheme="minorHAnsi"/>
          <w:color w:val="FF0000"/>
          <w:sz w:val="22"/>
          <w:szCs w:val="22"/>
          <w:lang w:val="en-US"/>
        </w:rPr>
        <w:t>Nombre de patients prévus</w:t>
      </w:r>
    </w:p>
    <w:p w14:paraId="7DD9F46D" w14:textId="35B1DBF8" w:rsidR="00E1228B" w:rsidRDefault="00E1228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E1228B">
        <w:rPr>
          <w:rFonts w:asciiTheme="minorHAnsi" w:hAnsiTheme="minorHAnsi" w:cstheme="minorHAnsi"/>
          <w:color w:val="FF0000"/>
          <w:sz w:val="22"/>
          <w:szCs w:val="22"/>
          <w:lang w:val="fr-BE"/>
        </w:rPr>
        <w:lastRenderedPageBreak/>
        <w:t>Population de p</w:t>
      </w:r>
      <w:r w:rsidR="00583C19" w:rsidRPr="00E1228B">
        <w:rPr>
          <w:rFonts w:asciiTheme="minorHAnsi" w:hAnsiTheme="minorHAnsi" w:cstheme="minorHAnsi"/>
          <w:color w:val="FF0000"/>
          <w:sz w:val="22"/>
          <w:szCs w:val="22"/>
          <w:lang w:val="fr-BE"/>
        </w:rPr>
        <w:t>atient</w:t>
      </w:r>
      <w:r w:rsidRPr="00E1228B">
        <w:rPr>
          <w:rFonts w:asciiTheme="minorHAnsi" w:hAnsiTheme="minorHAnsi" w:cstheme="minorHAnsi"/>
          <w:color w:val="FF0000"/>
          <w:sz w:val="22"/>
          <w:szCs w:val="22"/>
          <w:lang w:val="fr-BE"/>
        </w:rPr>
        <w:t>s</w:t>
      </w:r>
      <w:r w:rsidR="00583C19" w:rsidRPr="00E1228B">
        <w:rPr>
          <w:rFonts w:asciiTheme="minorHAnsi" w:hAnsiTheme="minorHAnsi" w:cstheme="minorHAnsi"/>
          <w:color w:val="FF0000"/>
          <w:sz w:val="22"/>
          <w:szCs w:val="22"/>
          <w:lang w:val="fr-BE"/>
        </w:rPr>
        <w:t xml:space="preserve"> </w:t>
      </w:r>
      <w:r>
        <w:rPr>
          <w:rFonts w:asciiTheme="minorHAnsi" w:hAnsiTheme="minorHAnsi" w:cstheme="minorHAnsi"/>
          <w:color w:val="FF0000"/>
          <w:sz w:val="22"/>
          <w:szCs w:val="22"/>
          <w:lang w:val="fr-BE"/>
        </w:rPr>
        <w:t xml:space="preserve">étudiée. </w:t>
      </w:r>
      <w:r w:rsidRPr="00E1228B">
        <w:rPr>
          <w:rFonts w:asciiTheme="minorHAnsi" w:hAnsiTheme="minorHAnsi" w:cstheme="minorHAnsi"/>
          <w:color w:val="FF0000"/>
          <w:sz w:val="22"/>
          <w:szCs w:val="22"/>
          <w:lang w:val="fr-BE"/>
        </w:rPr>
        <w:t>Caractéristiques des sujets à inclure : âge, sexe, poids, taille, race, antécédents médicaux, paramètres biologiques, définition de la pathologie et énumération de ses caractéristiques.</w:t>
      </w:r>
    </w:p>
    <w:p w14:paraId="2D82FBF9" w14:textId="77777777" w:rsidR="00583C19" w:rsidRPr="00E1228B" w:rsidRDefault="00E1228B" w:rsidP="00D905FC">
      <w:pPr>
        <w:pStyle w:val="Corpsdetexte"/>
        <w:numPr>
          <w:ilvl w:val="0"/>
          <w:numId w:val="8"/>
        </w:numPr>
        <w:spacing w:before="60"/>
        <w:ind w:left="567"/>
        <w:jc w:val="both"/>
        <w:rPr>
          <w:rFonts w:asciiTheme="minorHAnsi" w:hAnsiTheme="minorHAnsi" w:cstheme="minorHAnsi"/>
          <w:color w:val="FF0000"/>
          <w:sz w:val="22"/>
          <w:szCs w:val="22"/>
          <w:lang w:val="fr-BE"/>
        </w:rPr>
      </w:pPr>
      <w:r w:rsidRPr="00E1228B">
        <w:rPr>
          <w:rFonts w:asciiTheme="minorHAnsi" w:hAnsiTheme="minorHAnsi" w:cstheme="minorHAnsi"/>
          <w:color w:val="FF0000"/>
          <w:sz w:val="22"/>
          <w:szCs w:val="22"/>
          <w:lang w:val="fr-BE"/>
        </w:rPr>
        <w:t>Justification de l'inclusion de participants incapables de donner leur consentement éclairé ou d'autres populations spéciales telles que les mineurs</w:t>
      </w:r>
      <w:r w:rsidR="0006058D">
        <w:rPr>
          <w:rFonts w:asciiTheme="minorHAnsi" w:hAnsiTheme="minorHAnsi" w:cstheme="minorHAnsi"/>
          <w:color w:val="FF0000"/>
          <w:sz w:val="22"/>
          <w:szCs w:val="22"/>
          <w:lang w:val="fr-BE"/>
        </w:rPr>
        <w:t>, le cas échéant.</w:t>
      </w:r>
      <w:r w:rsidR="00583C19" w:rsidRPr="00E1228B">
        <w:rPr>
          <w:rFonts w:asciiTheme="minorHAnsi" w:hAnsiTheme="minorHAnsi" w:cstheme="minorHAnsi"/>
          <w:color w:val="FF0000"/>
          <w:sz w:val="22"/>
          <w:szCs w:val="22"/>
          <w:lang w:val="fr-BE"/>
        </w:rPr>
        <w:t xml:space="preserve"> </w:t>
      </w:r>
    </w:p>
    <w:p w14:paraId="15095B66" w14:textId="0ADE9301" w:rsidR="00583C19" w:rsidRPr="00E1228B" w:rsidRDefault="00583C19" w:rsidP="004C197B">
      <w:pPr>
        <w:pStyle w:val="Corpsdetexte"/>
        <w:spacing w:before="60"/>
        <w:ind w:left="567"/>
        <w:jc w:val="both"/>
        <w:rPr>
          <w:rFonts w:asciiTheme="minorHAnsi" w:hAnsiTheme="minorHAnsi" w:cstheme="minorHAnsi"/>
          <w:color w:val="FF0000"/>
          <w:sz w:val="22"/>
          <w:szCs w:val="22"/>
          <w:lang w:val="fr-BE"/>
        </w:rPr>
      </w:pPr>
    </w:p>
    <w:p w14:paraId="131C1FC4" w14:textId="77777777" w:rsidR="00583C19" w:rsidRPr="004C197B" w:rsidRDefault="00E1228B" w:rsidP="00EC24E5">
      <w:pPr>
        <w:pStyle w:val="TitreSOP3"/>
        <w:spacing w:after="120"/>
        <w:ind w:left="1225" w:hanging="505"/>
        <w:outlineLvl w:val="9"/>
      </w:pPr>
      <w:bookmarkStart w:id="44" w:name="_Toc107945512"/>
      <w:bookmarkStart w:id="45" w:name="_Toc138433221"/>
      <w:bookmarkStart w:id="46" w:name="_Toc162283925"/>
      <w:bookmarkStart w:id="47" w:name="_Toc341867647"/>
      <w:r w:rsidRPr="004C197B">
        <w:t>Critères d’inclusion</w:t>
      </w:r>
      <w:bookmarkEnd w:id="44"/>
      <w:bookmarkEnd w:id="45"/>
      <w:bookmarkEnd w:id="46"/>
    </w:p>
    <w:p w14:paraId="38FB5814" w14:textId="77777777" w:rsidR="00583C19" w:rsidRPr="00E1228B" w:rsidRDefault="00E1228B" w:rsidP="00583C19">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rPr>
      </w:pPr>
      <w:r w:rsidRPr="00E1228B">
        <w:rPr>
          <w:rFonts w:asciiTheme="minorHAnsi" w:hAnsiTheme="minorHAnsi" w:cstheme="minorHAnsi"/>
          <w:color w:val="FF0000"/>
          <w:sz w:val="22"/>
          <w:szCs w:val="22"/>
        </w:rPr>
        <w:t>Indiquez que les sujets doivent répondre à tous les critères d'inclusion pour pouvoir participer à l'étude, puis énumérez chaque critère.</w:t>
      </w:r>
    </w:p>
    <w:p w14:paraId="1D6EC1BF" w14:textId="77777777" w:rsidR="00583C19" w:rsidRPr="004C197B" w:rsidRDefault="00E1228B" w:rsidP="00EC24E5">
      <w:pPr>
        <w:pStyle w:val="TitreSOP3"/>
        <w:spacing w:after="120"/>
        <w:ind w:left="1225" w:hanging="505"/>
        <w:outlineLvl w:val="9"/>
      </w:pPr>
      <w:bookmarkStart w:id="48" w:name="_Toc107945513"/>
      <w:bookmarkStart w:id="49" w:name="_Toc138433222"/>
      <w:bookmarkStart w:id="50" w:name="_Toc162283926"/>
      <w:r w:rsidRPr="004C197B">
        <w:t>Critères d’exclusion</w:t>
      </w:r>
      <w:bookmarkEnd w:id="48"/>
      <w:bookmarkEnd w:id="49"/>
      <w:bookmarkEnd w:id="50"/>
    </w:p>
    <w:p w14:paraId="3D0B84FE" w14:textId="4B47DB63" w:rsidR="00E1228B" w:rsidRDefault="00E1228B" w:rsidP="00E1228B">
      <w:pPr>
        <w:spacing w:before="120"/>
        <w:ind w:left="426"/>
        <w:rPr>
          <w:rFonts w:eastAsia="Times New Roman" w:cstheme="minorHAnsi"/>
          <w:color w:val="FF0000"/>
          <w:lang w:eastAsia="fr-BE"/>
        </w:rPr>
      </w:pPr>
      <w:r w:rsidRPr="00E1228B">
        <w:rPr>
          <w:rFonts w:eastAsia="Times New Roman" w:cstheme="minorHAnsi"/>
          <w:color w:val="FF0000"/>
          <w:lang w:eastAsia="fr-BE"/>
        </w:rPr>
        <w:t>Indiquez que tous les sujets répondant à l'un des critères d'exclusion au départ seront exclus de la participation à l'étude, puis énumérez chaque critère.</w:t>
      </w:r>
    </w:p>
    <w:p w14:paraId="1EB83BBC" w14:textId="77777777" w:rsidR="00203499" w:rsidRPr="00E1228B" w:rsidRDefault="00203499" w:rsidP="00E1228B">
      <w:pPr>
        <w:spacing w:before="120"/>
        <w:ind w:left="426"/>
        <w:rPr>
          <w:rFonts w:eastAsia="Times New Roman" w:cstheme="minorHAnsi"/>
          <w:color w:val="FF0000"/>
          <w:lang w:eastAsia="fr-BE"/>
        </w:rPr>
      </w:pPr>
    </w:p>
    <w:p w14:paraId="7DF9DE7C" w14:textId="6CEF09F4" w:rsidR="00583C19" w:rsidRPr="004C197B" w:rsidRDefault="00D56BB6" w:rsidP="00EC24E5">
      <w:pPr>
        <w:pStyle w:val="TitreSOP3"/>
        <w:spacing w:after="120"/>
        <w:ind w:left="1225" w:hanging="505"/>
        <w:outlineLvl w:val="9"/>
      </w:pPr>
      <w:bookmarkStart w:id="51" w:name="_Toc162283927"/>
      <w:r w:rsidRPr="004C197B">
        <w:t>Retrait de consentement</w:t>
      </w:r>
      <w:bookmarkEnd w:id="51"/>
    </w:p>
    <w:p w14:paraId="4E3293D7" w14:textId="3BC6B254" w:rsidR="00203499" w:rsidRPr="00203499" w:rsidRDefault="00203499" w:rsidP="00203499">
      <w:pPr>
        <w:spacing w:before="120"/>
        <w:ind w:left="426"/>
        <w:rPr>
          <w:rFonts w:eastAsia="Times New Roman" w:cstheme="minorHAnsi"/>
          <w:lang w:eastAsia="fr-BE"/>
        </w:rPr>
      </w:pPr>
      <w:r w:rsidRPr="00203499">
        <w:rPr>
          <w:rFonts w:eastAsia="Times New Roman" w:cstheme="minorHAnsi"/>
          <w:lang w:eastAsia="fr-BE"/>
        </w:rPr>
        <w:t xml:space="preserve">Les </w:t>
      </w:r>
      <w:r>
        <w:rPr>
          <w:rFonts w:eastAsia="Times New Roman" w:cstheme="minorHAnsi"/>
          <w:lang w:eastAsia="fr-BE"/>
        </w:rPr>
        <w:t>participant</w:t>
      </w:r>
      <w:r w:rsidRPr="00203499">
        <w:rPr>
          <w:rFonts w:eastAsia="Times New Roman" w:cstheme="minorHAnsi"/>
          <w:lang w:eastAsia="fr-BE"/>
        </w:rPr>
        <w:t xml:space="preserve">s sont libres de se retirer de l'étude à tout moment. Un </w:t>
      </w:r>
      <w:r>
        <w:rPr>
          <w:rFonts w:eastAsia="Times New Roman" w:cstheme="minorHAnsi"/>
          <w:lang w:eastAsia="fr-BE"/>
        </w:rPr>
        <w:t>participant</w:t>
      </w:r>
      <w:r w:rsidRPr="00203499">
        <w:rPr>
          <w:rFonts w:eastAsia="Times New Roman" w:cstheme="minorHAnsi"/>
          <w:lang w:eastAsia="fr-BE"/>
        </w:rPr>
        <w:t xml:space="preserve"> doit être retiré de l'étude si lui-même ou son représentant légal retire son consentement.</w:t>
      </w:r>
    </w:p>
    <w:p w14:paraId="75D92F8F" w14:textId="25F872F3" w:rsidR="00583C19" w:rsidRDefault="00203499" w:rsidP="00203499">
      <w:pPr>
        <w:spacing w:before="120"/>
        <w:ind w:left="426"/>
        <w:rPr>
          <w:rFonts w:eastAsia="Times New Roman" w:cstheme="minorHAnsi"/>
          <w:color w:val="FF0000"/>
          <w:lang w:eastAsia="fr-BE"/>
        </w:rPr>
      </w:pPr>
      <w:r w:rsidRPr="00203499">
        <w:rPr>
          <w:rFonts w:eastAsia="Times New Roman" w:cstheme="minorHAnsi"/>
          <w:lang w:eastAsia="fr-BE"/>
        </w:rPr>
        <w:t xml:space="preserve">Un investigateur peut retirer un </w:t>
      </w:r>
      <w:r>
        <w:rPr>
          <w:rFonts w:eastAsia="Times New Roman" w:cstheme="minorHAnsi"/>
          <w:lang w:eastAsia="fr-BE"/>
        </w:rPr>
        <w:t>participant</w:t>
      </w:r>
      <w:r w:rsidRPr="00203499">
        <w:rPr>
          <w:rFonts w:eastAsia="Times New Roman" w:cstheme="minorHAnsi"/>
          <w:lang w:eastAsia="fr-BE"/>
        </w:rPr>
        <w:t xml:space="preserve"> de l'étude pour les raisons suivantes :</w:t>
      </w:r>
      <w:r>
        <w:rPr>
          <w:rFonts w:eastAsia="Times New Roman" w:cstheme="minorHAnsi"/>
          <w:lang w:eastAsia="fr-BE"/>
        </w:rPr>
        <w:t xml:space="preserve"> </w:t>
      </w:r>
      <w:r w:rsidR="00E1228B" w:rsidRPr="00A320D4">
        <w:rPr>
          <w:rFonts w:eastAsia="Times New Roman" w:cstheme="minorHAnsi"/>
          <w:color w:val="FF0000"/>
          <w:lang w:eastAsia="fr-BE"/>
        </w:rPr>
        <w:t xml:space="preserve">Fournissez une liste des raisons pour lesquelles les sujets peuvent être retirés de l'étude. </w:t>
      </w:r>
    </w:p>
    <w:p w14:paraId="0A99518E" w14:textId="0715CC07" w:rsidR="00203499" w:rsidRDefault="00203499" w:rsidP="00203499">
      <w:pPr>
        <w:spacing w:before="120"/>
        <w:ind w:left="426"/>
        <w:rPr>
          <w:rFonts w:eastAsia="Times New Roman" w:cstheme="minorHAnsi"/>
          <w:lang w:eastAsia="fr-BE"/>
        </w:rPr>
      </w:pPr>
      <w:r w:rsidRPr="00203499">
        <w:rPr>
          <w:rFonts w:eastAsia="Times New Roman" w:cstheme="minorHAnsi"/>
          <w:lang w:eastAsia="fr-BE"/>
        </w:rPr>
        <w:t>Dans tous les cas, la raison pour laquelle les sujets sont retirés doit être enregistrée en détail dans le formulaire électronique de rapport de cas (eCRF) et dans le dossier médical du sujet. Les données recueillies sur les sujets doivent être prises en compte dans l'analyse des données de l'étude.</w:t>
      </w:r>
    </w:p>
    <w:p w14:paraId="6A40E9CE" w14:textId="1B6B6958" w:rsidR="00203499" w:rsidRDefault="00203499" w:rsidP="00203499">
      <w:pPr>
        <w:spacing w:before="120"/>
        <w:ind w:left="426"/>
        <w:rPr>
          <w:rFonts w:eastAsia="Times New Roman" w:cstheme="minorHAnsi"/>
          <w:lang w:eastAsia="fr-BE"/>
        </w:rPr>
      </w:pPr>
    </w:p>
    <w:p w14:paraId="0C27D4F4" w14:textId="77777777" w:rsidR="00203499" w:rsidRPr="00F70900" w:rsidRDefault="00203499" w:rsidP="00203499">
      <w:pPr>
        <w:pStyle w:val="TitreSOP2"/>
        <w:spacing w:before="240" w:after="240"/>
        <w:ind w:left="709"/>
      </w:pPr>
      <w:bookmarkStart w:id="52" w:name="_Toc105574337"/>
      <w:bookmarkStart w:id="53" w:name="_Toc162441198"/>
      <w:bookmarkStart w:id="54" w:name="_Toc184650898"/>
      <w:r w:rsidRPr="00F70900">
        <w:t>Strat</w:t>
      </w:r>
      <w:r>
        <w:t>é</w:t>
      </w:r>
      <w:r w:rsidRPr="00F70900">
        <w:t xml:space="preserve">gies </w:t>
      </w:r>
      <w:r>
        <w:t>de recru</w:t>
      </w:r>
      <w:r w:rsidRPr="00F70900">
        <w:t>t</w:t>
      </w:r>
      <w:r>
        <w:t>e</w:t>
      </w:r>
      <w:r w:rsidRPr="00F70900">
        <w:t>ment</w:t>
      </w:r>
      <w:bookmarkEnd w:id="52"/>
      <w:r>
        <w:t xml:space="preserve"> des participants</w:t>
      </w:r>
      <w:bookmarkEnd w:id="53"/>
      <w:bookmarkEnd w:id="54"/>
    </w:p>
    <w:p w14:paraId="6F2148DD" w14:textId="77777777" w:rsidR="00203499" w:rsidRPr="00467BAF" w:rsidRDefault="00203499" w:rsidP="00EC24E5">
      <w:pPr>
        <w:pStyle w:val="TitreSOP3"/>
        <w:outlineLvl w:val="9"/>
        <w:rPr>
          <w:lang w:val="en-US"/>
        </w:rPr>
      </w:pPr>
      <w:bookmarkStart w:id="55" w:name="_Toc158051116"/>
      <w:r>
        <w:rPr>
          <w:lang w:val="en-US"/>
        </w:rPr>
        <w:t>Processus de r</w:t>
      </w:r>
      <w:r w:rsidRPr="00467BAF">
        <w:rPr>
          <w:lang w:val="en-US"/>
        </w:rPr>
        <w:t>ecrut</w:t>
      </w:r>
      <w:r>
        <w:rPr>
          <w:lang w:val="en-US"/>
        </w:rPr>
        <w:t>e</w:t>
      </w:r>
      <w:r w:rsidRPr="00467BAF">
        <w:rPr>
          <w:lang w:val="en-US"/>
        </w:rPr>
        <w:t>ment</w:t>
      </w:r>
      <w:bookmarkEnd w:id="55"/>
    </w:p>
    <w:p w14:paraId="6AF53746" w14:textId="77777777" w:rsidR="00203499" w:rsidRPr="00B8288F" w:rsidRDefault="00203499" w:rsidP="00203499">
      <w:pPr>
        <w:pStyle w:val="Corpsdetexte"/>
        <w:spacing w:before="60"/>
        <w:ind w:left="284"/>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 xml:space="preserve">Description détaillée du processus de recrutement : </w:t>
      </w:r>
    </w:p>
    <w:p w14:paraId="5C567555" w14:textId="77777777" w:rsidR="00203499" w:rsidRPr="00B8288F" w:rsidRDefault="00203499" w:rsidP="00203499">
      <w:pPr>
        <w:pStyle w:val="Corpsdetexte"/>
        <w:numPr>
          <w:ilvl w:val="0"/>
          <w:numId w:val="8"/>
        </w:numPr>
        <w:spacing w:before="60"/>
        <w:ind w:left="709"/>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 xml:space="preserve">Comment les participants potentiels seront-ils identifiés ? </w:t>
      </w:r>
    </w:p>
    <w:p w14:paraId="7BE03649" w14:textId="77777777" w:rsidR="00203499" w:rsidRPr="00B8288F" w:rsidRDefault="00203499" w:rsidP="00203499">
      <w:pPr>
        <w:pStyle w:val="Corpsdetexte"/>
        <w:numPr>
          <w:ilvl w:val="0"/>
          <w:numId w:val="8"/>
        </w:numPr>
        <w:spacing w:before="60"/>
        <w:ind w:left="709"/>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Quelles ressources seront utilisées pour le recrutement ? (Décrivez le format des ressources, par exemple papier ou électronique, et la manière dont elles seront présentées aux participants potentiels, par exemple lors d'une consultation, par téléphone, par courrier, via un affichage, via les médias sociaux, ...)</w:t>
      </w:r>
    </w:p>
    <w:p w14:paraId="638F8AC0" w14:textId="77777777" w:rsidR="00203499" w:rsidRPr="00B8288F" w:rsidRDefault="00203499" w:rsidP="00203499">
      <w:pPr>
        <w:pStyle w:val="Corpsdetexte"/>
        <w:numPr>
          <w:ilvl w:val="0"/>
          <w:numId w:val="8"/>
        </w:numPr>
        <w:spacing w:before="60"/>
        <w:ind w:left="709"/>
        <w:jc w:val="both"/>
        <w:rPr>
          <w:rFonts w:asciiTheme="minorHAnsi" w:eastAsiaTheme="minorHAnsi" w:hAnsiTheme="minorHAnsi" w:cstheme="minorHAnsi"/>
          <w:color w:val="FF0000"/>
          <w:sz w:val="22"/>
          <w:szCs w:val="22"/>
          <w:lang w:val="fr-BE" w:eastAsia="en-US"/>
        </w:rPr>
      </w:pPr>
      <w:r w:rsidRPr="00B8288F">
        <w:rPr>
          <w:rFonts w:asciiTheme="minorHAnsi" w:eastAsiaTheme="minorHAnsi" w:hAnsiTheme="minorHAnsi" w:cstheme="minorHAnsi"/>
          <w:color w:val="FF0000"/>
          <w:sz w:val="22"/>
          <w:szCs w:val="22"/>
          <w:lang w:val="fr-BE" w:eastAsia="en-US"/>
        </w:rPr>
        <w:t>Qui approchera les participants potentiels et qui obtiendra leur consentement éclairé ? (Décrivez le rôle professionnel et indiquez s'il existe une relation clinique préalable avec les participants potentiels)</w:t>
      </w:r>
    </w:p>
    <w:p w14:paraId="14CAC7E3" w14:textId="77777777" w:rsidR="00203499" w:rsidRPr="00B8288F" w:rsidRDefault="00203499" w:rsidP="00203499">
      <w:pPr>
        <w:pStyle w:val="Corpsdetexte"/>
        <w:numPr>
          <w:ilvl w:val="0"/>
          <w:numId w:val="8"/>
        </w:numPr>
        <w:spacing w:before="60" w:after="0"/>
        <w:ind w:left="709"/>
        <w:jc w:val="both"/>
        <w:rPr>
          <w:rFonts w:asciiTheme="minorHAnsi" w:hAnsiTheme="minorHAnsi" w:cstheme="minorHAnsi"/>
          <w:iCs/>
          <w:color w:val="FF0000"/>
          <w:sz w:val="22"/>
          <w:szCs w:val="22"/>
          <w:lang w:val="fr-BE"/>
        </w:rPr>
      </w:pPr>
      <w:r w:rsidRPr="00B8288F">
        <w:rPr>
          <w:rFonts w:asciiTheme="minorHAnsi" w:eastAsiaTheme="minorHAnsi" w:hAnsiTheme="minorHAnsi" w:cstheme="minorHAnsi"/>
          <w:color w:val="FF0000"/>
          <w:sz w:val="22"/>
          <w:szCs w:val="22"/>
          <w:lang w:val="fr-BE" w:eastAsia="en-US"/>
        </w:rPr>
        <w:t>L'identification des participants potentiels impliquera-t-elle l'accès à des informations identifiables ? Dans l'affirmative, décrivez les mesures qui seront mises en place pour confirmer que l'accès à ces informations est légal.</w:t>
      </w:r>
    </w:p>
    <w:p w14:paraId="426304AA" w14:textId="77777777" w:rsidR="00203499" w:rsidRPr="00B8288F" w:rsidRDefault="00203499" w:rsidP="00203499">
      <w:pPr>
        <w:pStyle w:val="NormalWeb"/>
        <w:shd w:val="clear" w:color="auto" w:fill="FFFFFF"/>
        <w:spacing w:before="120" w:beforeAutospacing="0" w:after="120" w:afterAutospacing="0" w:line="276" w:lineRule="auto"/>
        <w:ind w:left="425"/>
        <w:rPr>
          <w:rFonts w:asciiTheme="minorHAnsi" w:hAnsiTheme="minorHAnsi" w:cstheme="minorHAnsi"/>
          <w:color w:val="FF0000"/>
        </w:rPr>
      </w:pPr>
    </w:p>
    <w:p w14:paraId="6BB6C63F" w14:textId="77777777" w:rsidR="00203499" w:rsidRPr="00B8288F" w:rsidRDefault="00203499" w:rsidP="00EC24E5">
      <w:pPr>
        <w:pStyle w:val="TitreSOP3"/>
        <w:outlineLvl w:val="9"/>
      </w:pPr>
      <w:bookmarkStart w:id="56" w:name="_Toc158051117"/>
      <w:r w:rsidRPr="00B8288F">
        <w:lastRenderedPageBreak/>
        <w:t>Processus de consentement informé</w:t>
      </w:r>
      <w:bookmarkEnd w:id="56"/>
    </w:p>
    <w:sdt>
      <w:sdtPr>
        <w:rPr>
          <w:rFonts w:asciiTheme="minorHAnsi" w:hAnsiTheme="minorHAnsi" w:cstheme="minorHAnsi"/>
        </w:rPr>
        <w:id w:val="1558980311"/>
        <w:placeholder>
          <w:docPart w:val="E2C3E0D8789544E39522F749CCA611BD"/>
        </w:placeholder>
        <w15:appearance w15:val="hidden"/>
      </w:sdtPr>
      <w:sdtEndPr>
        <w:rPr>
          <w:sz w:val="22"/>
          <w:szCs w:val="22"/>
        </w:rPr>
      </w:sdtEndPr>
      <w:sdtContent>
        <w:p w14:paraId="5DE04C95" w14:textId="77777777" w:rsidR="00203499" w:rsidRPr="00B8288F" w:rsidRDefault="00203499" w:rsidP="00203499">
          <w:pPr>
            <w:pStyle w:val="NormalWeb"/>
            <w:shd w:val="clear" w:color="auto" w:fill="FFFFFF"/>
            <w:spacing w:before="12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 xml:space="preserve">Les informations relatives à l'étude sont fournies aux patients ou à leur représentant légal par l'investigateur </w:t>
          </w:r>
          <w:r w:rsidRPr="00B8288F">
            <w:rPr>
              <w:rFonts w:asciiTheme="minorHAnsi" w:hAnsiTheme="minorHAnsi" w:cstheme="minorHAnsi"/>
              <w:color w:val="00B050"/>
              <w:sz w:val="22"/>
              <w:szCs w:val="22"/>
            </w:rPr>
            <w:t>lors de la consultation</w:t>
          </w:r>
          <w:r w:rsidRPr="00B8288F">
            <w:rPr>
              <w:rFonts w:asciiTheme="minorHAnsi" w:hAnsiTheme="minorHAnsi" w:cstheme="minorHAnsi"/>
              <w:sz w:val="22"/>
              <w:szCs w:val="22"/>
            </w:rPr>
            <w:t>, conformément aux exigences relatives au consentement couvertes par l'ICH-GCP (E6).</w:t>
          </w:r>
        </w:p>
        <w:p w14:paraId="00E6C6FA"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Ils sont également informés qu'ils peuvent retirer leur consentement à tout moment au cours de l'étude sans aucune conséquence. Ce point est inscrit dans le formulaire de consentement éclairé.</w:t>
          </w:r>
        </w:p>
        <w:p w14:paraId="306C05F1"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Les patients ou leur représentant légal reçoivent le formulaire d'information et de consentement et ont le temps de réfléchir à leur participation à l'étude. Ils ont la possibilité de poser des questions à l'investigateur (par courriel, par téléphone ou lors d'une consultation).</w:t>
          </w:r>
        </w:p>
        <w:p w14:paraId="3B2CACF8"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L'investigateur s'assure qu'ils ont bien compris les informations. Ils signent et datent le formulaire de consentement éclairé en même temps que l'investigateur.</w:t>
          </w:r>
        </w:p>
        <w:p w14:paraId="3BF470D6" w14:textId="77777777" w:rsidR="00203499" w:rsidRPr="00B8288F" w:rsidRDefault="00203499" w:rsidP="00203499">
          <w:pPr>
            <w:pStyle w:val="NormalWeb"/>
            <w:shd w:val="clear" w:color="auto" w:fill="FFFFFF"/>
            <w:spacing w:before="0" w:beforeAutospacing="0" w:after="0" w:afterAutospacing="0" w:line="276" w:lineRule="auto"/>
            <w:ind w:left="425"/>
            <w:rPr>
              <w:rFonts w:asciiTheme="minorHAnsi" w:hAnsiTheme="minorHAnsi" w:cstheme="minorHAnsi"/>
              <w:sz w:val="22"/>
              <w:szCs w:val="22"/>
            </w:rPr>
          </w:pPr>
          <w:r w:rsidRPr="00B8288F">
            <w:rPr>
              <w:rFonts w:asciiTheme="minorHAnsi" w:hAnsiTheme="minorHAnsi" w:cstheme="minorHAnsi"/>
              <w:sz w:val="22"/>
              <w:szCs w:val="22"/>
            </w:rPr>
            <w:t>Les patients ou leur représentant légal reçoivent une copie du formulaire de consentement éclairé signé.</w:t>
          </w:r>
        </w:p>
        <w:p w14:paraId="2C5B021A" w14:textId="1C34606D" w:rsidR="00203499" w:rsidRPr="00004B33" w:rsidRDefault="00203499" w:rsidP="00203499">
          <w:pPr>
            <w:pStyle w:val="NormalWeb"/>
            <w:shd w:val="clear" w:color="auto" w:fill="FFFFFF"/>
            <w:spacing w:line="276" w:lineRule="auto"/>
            <w:ind w:left="425"/>
            <w:rPr>
              <w:rFonts w:asciiTheme="minorHAnsi" w:hAnsiTheme="minorHAnsi" w:cstheme="minorHAnsi"/>
              <w:sz w:val="22"/>
              <w:szCs w:val="22"/>
            </w:rPr>
          </w:pPr>
          <w:r w:rsidRPr="00004B33">
            <w:rPr>
              <w:rFonts w:asciiTheme="minorHAnsi" w:hAnsiTheme="minorHAnsi" w:cstheme="minorHAnsi"/>
              <w:sz w:val="22"/>
              <w:szCs w:val="22"/>
            </w:rPr>
            <w:t>Remarque : Le représentant légal du participant est la personne désignée par un mandat écrit, daté et signé par les deux parties, pour représenter les droits et défendre les intérêts du participant. S'il n'y a pas de personne légalement désignée, le représentant légal sera, dans l'ordre, le cohabitant (conjoint, légal ou effectif), l'enfant majeur, le père ou la mère, le frère ou la sœur majeurs.</w:t>
          </w:r>
        </w:p>
      </w:sdtContent>
    </w:sdt>
    <w:p w14:paraId="045D60A3" w14:textId="77777777" w:rsidR="00203499" w:rsidRPr="00004B33" w:rsidRDefault="00203499" w:rsidP="00203499">
      <w:pPr>
        <w:pStyle w:val="TitreSOP2"/>
        <w:spacing w:before="240" w:after="240"/>
        <w:ind w:left="709"/>
      </w:pPr>
      <w:bookmarkStart w:id="57" w:name="_Toc162441200"/>
      <w:bookmarkStart w:id="58" w:name="_Toc184650899"/>
      <w:r w:rsidRPr="00004B33">
        <w:t>Amendements au protocole</w:t>
      </w:r>
      <w:bookmarkEnd w:id="57"/>
      <w:bookmarkEnd w:id="58"/>
      <w:r w:rsidRPr="00004B33">
        <w:t xml:space="preserve"> </w:t>
      </w:r>
    </w:p>
    <w:p w14:paraId="0D50F24F" w14:textId="77777777" w:rsidR="00203499" w:rsidRPr="00004B33" w:rsidRDefault="00203499" w:rsidP="00203499">
      <w:pPr>
        <w:spacing w:before="120" w:after="120" w:line="276" w:lineRule="auto"/>
      </w:pPr>
      <w:r w:rsidRPr="00004B33">
        <w:t>Si des amendements au protocole (modifiant le sens ou les objectifs ou modifiant les contraintes subies ou les risques encourus par les sujets) s'avèrent nécessaires, ils seront soumis à l'avis du Comité d'Ethique ayant examiné le protocole initial.</w:t>
      </w:r>
    </w:p>
    <w:p w14:paraId="756C70CD" w14:textId="77777777" w:rsidR="00203499" w:rsidRPr="00004B33" w:rsidRDefault="00203499" w:rsidP="00203499">
      <w:pPr>
        <w:pStyle w:val="TitreSOP2"/>
        <w:spacing w:before="240" w:after="240"/>
        <w:ind w:left="709"/>
      </w:pPr>
      <w:bookmarkStart w:id="59" w:name="_Toc162441201"/>
      <w:bookmarkStart w:id="60" w:name="_Toc184650900"/>
      <w:r w:rsidRPr="00004B33">
        <w:t>Écarts par rapport au protocole</w:t>
      </w:r>
      <w:r>
        <w:t xml:space="preserve"> (déviations)</w:t>
      </w:r>
      <w:bookmarkEnd w:id="59"/>
      <w:bookmarkEnd w:id="60"/>
    </w:p>
    <w:p w14:paraId="5C3059D6" w14:textId="77777777" w:rsidR="00203499" w:rsidRPr="00004B33" w:rsidRDefault="00203499" w:rsidP="00203499">
      <w:pPr>
        <w:spacing w:before="120" w:after="120" w:line="276" w:lineRule="auto"/>
      </w:pPr>
      <w:r w:rsidRPr="00004B33">
        <w:t>Tout écart significatif par rapport aux critères d'inclusion ou d'exclusion de l'étude, à la conduite de l'étude, à la prise en charge ou à l'évaluation des patients sera décrit et justifié dans le rapport final et communiqué au comité d'éthique, le cas échéant.</w:t>
      </w:r>
    </w:p>
    <w:p w14:paraId="02B51E8D" w14:textId="77777777" w:rsidR="00203499" w:rsidRPr="00203499" w:rsidRDefault="00203499" w:rsidP="00203499">
      <w:pPr>
        <w:spacing w:before="120"/>
        <w:ind w:left="426"/>
        <w:rPr>
          <w:rFonts w:eastAsia="Times New Roman" w:cstheme="minorHAnsi"/>
          <w:lang w:eastAsia="fr-BE"/>
        </w:rPr>
      </w:pPr>
    </w:p>
    <w:p w14:paraId="1B3DCDFC" w14:textId="77777777" w:rsidR="00A905A8" w:rsidRPr="00057AE7" w:rsidRDefault="00A320D4" w:rsidP="00203499">
      <w:pPr>
        <w:pStyle w:val="TitreSOP1"/>
        <w:ind w:left="567"/>
      </w:pPr>
      <w:bookmarkStart w:id="61" w:name="_Toc107945516"/>
      <w:bookmarkStart w:id="62" w:name="_Toc138433225"/>
      <w:bookmarkStart w:id="63" w:name="_Toc162283929"/>
      <w:bookmarkStart w:id="64" w:name="_Toc184650901"/>
      <w:bookmarkStart w:id="65" w:name="_Toc341867651"/>
      <w:bookmarkEnd w:id="47"/>
      <w:r w:rsidRPr="00057AE7">
        <w:t>Responsabilités en matière de gestion des données</w:t>
      </w:r>
      <w:bookmarkEnd w:id="61"/>
      <w:bookmarkEnd w:id="62"/>
      <w:bookmarkEnd w:id="63"/>
      <w:bookmarkEnd w:id="64"/>
    </w:p>
    <w:p w14:paraId="007086B9" w14:textId="77777777" w:rsidR="00203499" w:rsidRPr="000A5B6E" w:rsidRDefault="00203499" w:rsidP="00203499">
      <w:pPr>
        <w:pStyle w:val="TitreSOP2"/>
        <w:spacing w:before="240" w:after="240"/>
        <w:ind w:left="709"/>
      </w:pPr>
      <w:bookmarkStart w:id="66" w:name="_Toc105574361"/>
      <w:bookmarkStart w:id="67" w:name="_Toc162441203"/>
      <w:bookmarkStart w:id="68" w:name="_Toc184650902"/>
      <w:r w:rsidRPr="000A5B6E">
        <w:t>Assurance</w:t>
      </w:r>
      <w:bookmarkEnd w:id="66"/>
      <w:r>
        <w:t xml:space="preserve"> qualité des données</w:t>
      </w:r>
      <w:bookmarkEnd w:id="67"/>
      <w:bookmarkEnd w:id="68"/>
    </w:p>
    <w:p w14:paraId="77ED161C" w14:textId="77777777" w:rsidR="00203499" w:rsidRPr="0082241D" w:rsidRDefault="00203499" w:rsidP="00203499">
      <w:r w:rsidRPr="0082241D">
        <w:t>Toutes les données de l'étude seront traitées conformément à la loi sur le règlement général sur la protection des données (RGPD) et aux règles institutionnelles [loi belge datée du 20 juillet 2018 et du 22 août 2002].</w:t>
      </w:r>
    </w:p>
    <w:p w14:paraId="5D762522" w14:textId="77777777" w:rsidR="00203499" w:rsidRPr="0082241D" w:rsidRDefault="00203499" w:rsidP="00203499"/>
    <w:p w14:paraId="187B8390" w14:textId="77777777" w:rsidR="00203499" w:rsidRPr="0082241D" w:rsidRDefault="00203499" w:rsidP="00203499">
      <w:r w:rsidRPr="0082241D">
        <w:t xml:space="preserve">La collecte et le traitement des données personnelles des </w:t>
      </w:r>
      <w:r>
        <w:t>participant</w:t>
      </w:r>
      <w:r w:rsidRPr="0082241D">
        <w:t>s à cette étude seront limités aux données nécessaires pour atteindre les objectifs de l'étude. Ces données doivent être collectées et traitées avec des précautions adéquates pour garantir la confidentialité et le respect des lois et réglementations applicables en matière de protection de la vie privée.</w:t>
      </w:r>
    </w:p>
    <w:p w14:paraId="5572E89A" w14:textId="77777777" w:rsidR="00203499" w:rsidRPr="0082241D" w:rsidRDefault="00203499" w:rsidP="00203499">
      <w:r w:rsidRPr="0082241D">
        <w:lastRenderedPageBreak/>
        <w:t xml:space="preserve"> </w:t>
      </w:r>
    </w:p>
    <w:p w14:paraId="34524C1D" w14:textId="77777777" w:rsidR="00203499" w:rsidRPr="0082241D" w:rsidRDefault="00203499" w:rsidP="00203499">
      <w:r w:rsidRPr="0082241D">
        <w:t>Des mesures techniques et organisationnelles appropriées doivent être mises en place pour protéger les données à caractère personnel contre les divulgations ou les accès non autorisés, la destruction accidentelle ou illicite, ou la perte ou l'altération accidentelle. Le promoteur et le personnel du site dont les responsabilités nécessitent l'accès à des données personnelles acceptent de préserver la confidentialité de l'identité des sujets.</w:t>
      </w:r>
    </w:p>
    <w:p w14:paraId="543ECB27" w14:textId="77777777" w:rsidR="00203499" w:rsidRDefault="00203499" w:rsidP="00203499">
      <w:r w:rsidRPr="0082241D">
        <w:t>Le consentement éclairé obtenu du sujet comprend le consentement explicite au traitement des données à caractère personnel et à l'accès direct de l'investigateur/institution à son dossier médical original (données/documents sources) à des fins de suivi, d'audit, d'examen par le comité d'éthique et d'inspection réglementaire liés à l'étude. Ce consentement porte également sur le transfert des données à d'autres entités, le cas échéant.</w:t>
      </w:r>
    </w:p>
    <w:p w14:paraId="0804701D" w14:textId="77777777" w:rsidR="00203499" w:rsidRDefault="00203499" w:rsidP="00203499"/>
    <w:p w14:paraId="2D4DACF4" w14:textId="77777777" w:rsidR="00203499" w:rsidRDefault="00203499" w:rsidP="00203499">
      <w:r>
        <w:t xml:space="preserve">La vie privée et la confidentialité des données générées à l'avenir à partir d'échantillons stockés seront protégées par les mêmes normes que celles qui s'appliquent à toutes les autres données cliniques. L'investigateur veillera à ce que la confidentialité des données des sujets soit préservée. Sur les CRF ou tout autre document, les sujets ne seront pas identifiés par leur nom, mais par leur numéro d'étude. Les documents qui identifient les noms des participants par rapport à leur numéro d'étude seront conservés par l'investigateur dans la plus stricte confidentialité. </w:t>
      </w:r>
    </w:p>
    <w:p w14:paraId="17F0CAC2" w14:textId="77777777" w:rsidR="00203499" w:rsidRDefault="00203499" w:rsidP="00203499"/>
    <w:p w14:paraId="0B9F3E36" w14:textId="77777777" w:rsidR="00203499" w:rsidRPr="0082241D" w:rsidRDefault="00203499" w:rsidP="00203499">
      <w:r>
        <w:t>Les moniteurs, auditeurs et autres agents autorisés auront un accès direct aux dossiers médicaux originaux des sujets de l'étude pour la vérification des procédures et/ou des données de l'étude clinique, sans violer la confidentialité des sujets, dans la mesure où la loi et les règlements le permettent. Lors de toute présentation des résultats de cette étude lors de réunions ou dans des publications, l'identité des sujets restera confidentielle.</w:t>
      </w:r>
    </w:p>
    <w:p w14:paraId="6175E1E1" w14:textId="77777777" w:rsidR="00203499" w:rsidRPr="000A5B6E" w:rsidRDefault="00203499" w:rsidP="00203499">
      <w:pPr>
        <w:pStyle w:val="TitreSOP2"/>
        <w:spacing w:before="240" w:after="240"/>
        <w:ind w:left="792"/>
        <w:rPr>
          <w:lang w:val="en-US"/>
        </w:rPr>
      </w:pPr>
      <w:bookmarkStart w:id="69" w:name="_Toc107945518"/>
      <w:bookmarkStart w:id="70" w:name="_Toc138433227"/>
      <w:bookmarkStart w:id="71" w:name="_Toc162283931"/>
      <w:bookmarkStart w:id="72" w:name="_Toc184650903"/>
      <w:r>
        <w:rPr>
          <w:lang w:val="en-US"/>
        </w:rPr>
        <w:t>Analyses statistiques</w:t>
      </w:r>
      <w:bookmarkEnd w:id="69"/>
      <w:bookmarkEnd w:id="70"/>
      <w:bookmarkEnd w:id="71"/>
      <w:bookmarkEnd w:id="72"/>
    </w:p>
    <w:p w14:paraId="02674F1B"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Raisons de la taille d'échantillon choisie, puissance statistique de l'étude, niveau de signification à utiliser</w:t>
      </w:r>
    </w:p>
    <w:p w14:paraId="50527488"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Décrire les analyses, comparaisons et tests statistiques prévus</w:t>
      </w:r>
    </w:p>
    <w:p w14:paraId="064D6851"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Raisons d'exclure un sujet d'une analyse</w:t>
      </w:r>
    </w:p>
    <w:p w14:paraId="62A7ACE9"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Suivi prévu des résultats</w:t>
      </w:r>
    </w:p>
    <w:p w14:paraId="55A15D68" w14:textId="77777777" w:rsidR="00203499" w:rsidRPr="00A320D4" w:rsidRDefault="00203499" w:rsidP="00203499">
      <w:pPr>
        <w:pStyle w:val="Corpsdetexte"/>
        <w:numPr>
          <w:ilvl w:val="0"/>
          <w:numId w:val="8"/>
        </w:numPr>
        <w:spacing w:before="60"/>
        <w:ind w:left="567"/>
        <w:jc w:val="both"/>
        <w:rPr>
          <w:rFonts w:asciiTheme="minorHAnsi" w:hAnsiTheme="minorHAnsi" w:cstheme="minorHAnsi"/>
          <w:color w:val="FF0000"/>
          <w:sz w:val="22"/>
          <w:szCs w:val="22"/>
          <w:lang w:val="fr-BE"/>
        </w:rPr>
      </w:pPr>
      <w:r w:rsidRPr="00A320D4">
        <w:rPr>
          <w:rFonts w:asciiTheme="minorHAnsi" w:hAnsiTheme="minorHAnsi" w:cstheme="minorHAnsi"/>
          <w:color w:val="FF0000"/>
          <w:sz w:val="22"/>
          <w:szCs w:val="22"/>
          <w:lang w:val="fr-BE"/>
        </w:rPr>
        <w:t>Fréquence et nature des analyses intermédiaires</w:t>
      </w:r>
    </w:p>
    <w:p w14:paraId="29B3FAE7" w14:textId="5864C06E" w:rsidR="00A905A8" w:rsidRDefault="00A905A8" w:rsidP="00A320D4">
      <w:pPr>
        <w:spacing w:before="120" w:after="120" w:line="276" w:lineRule="auto"/>
        <w:rPr>
          <w:color w:val="FF0000"/>
          <w:highlight w:val="yellow"/>
          <w:lang w:eastAsia="fr-FR"/>
        </w:rPr>
      </w:pPr>
    </w:p>
    <w:p w14:paraId="654C429D" w14:textId="77777777" w:rsidR="00AC1291" w:rsidRPr="00AC1291" w:rsidRDefault="00AC1291" w:rsidP="00AC1291">
      <w:pPr>
        <w:pStyle w:val="TitreSOP2"/>
        <w:spacing w:before="240" w:after="240"/>
        <w:ind w:left="792"/>
        <w:rPr>
          <w:lang w:val="en-US"/>
        </w:rPr>
      </w:pPr>
      <w:bookmarkStart w:id="73" w:name="_Toc162441205"/>
      <w:bookmarkStart w:id="74" w:name="_Toc184650904"/>
      <w:r w:rsidRPr="00AC1291">
        <w:rPr>
          <w:lang w:val="en-US"/>
        </w:rPr>
        <w:t>Traitement et enregistrement des données</w:t>
      </w:r>
      <w:bookmarkEnd w:id="73"/>
      <w:bookmarkEnd w:id="74"/>
    </w:p>
    <w:p w14:paraId="39A47F4A" w14:textId="6C78DF5B" w:rsidR="00AC1291" w:rsidRPr="0082241D" w:rsidRDefault="00AC1291" w:rsidP="00AC1291">
      <w:pPr>
        <w:pStyle w:val="Sansinterligne"/>
        <w:rPr>
          <w:rFonts w:asciiTheme="minorHAnsi" w:hAnsiTheme="minorHAnsi" w:cstheme="minorHAnsi"/>
          <w:sz w:val="22"/>
          <w:szCs w:val="22"/>
          <w:lang w:val="fr-BE"/>
        </w:rPr>
      </w:pPr>
      <w:r w:rsidRPr="0082241D">
        <w:rPr>
          <w:rFonts w:asciiTheme="minorHAnsi" w:hAnsiTheme="minorHAnsi" w:cstheme="minorHAnsi"/>
          <w:sz w:val="22"/>
          <w:szCs w:val="22"/>
          <w:lang w:val="fr-BE"/>
        </w:rPr>
        <w:t xml:space="preserve">Les sujets inclus dans l'étude se verront attribuer un numéro d'étude unique. Sur tous les documents soumis au promoteur, les patients ne seront identifiés que par leur numéro d'étude. </w:t>
      </w:r>
    </w:p>
    <w:p w14:paraId="76B41631" w14:textId="77777777" w:rsidR="00AC1291" w:rsidRPr="0082241D" w:rsidRDefault="00AC1291" w:rsidP="00AC1291">
      <w:pPr>
        <w:pStyle w:val="Sansinterligne"/>
        <w:rPr>
          <w:rFonts w:asciiTheme="minorHAnsi" w:hAnsiTheme="minorHAnsi" w:cstheme="minorHAnsi"/>
          <w:sz w:val="22"/>
          <w:szCs w:val="22"/>
          <w:lang w:val="fr-BE"/>
        </w:rPr>
      </w:pPr>
    </w:p>
    <w:p w14:paraId="75C44D9C" w14:textId="77777777" w:rsidR="00AC1291" w:rsidRPr="0082241D"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r w:rsidRPr="0082241D">
        <w:rPr>
          <w:rFonts w:asciiTheme="minorHAnsi" w:hAnsiTheme="minorHAnsi" w:cstheme="minorHAnsi"/>
          <w:sz w:val="22"/>
          <w:szCs w:val="22"/>
          <w:lang w:val="fr-BE"/>
        </w:rPr>
        <w:t xml:space="preserve">Un formulaire électronique de rapport de cas (eCRF) sera utilisé </w:t>
      </w:r>
      <w:r w:rsidRPr="00AC1291">
        <w:rPr>
          <w:rFonts w:asciiTheme="minorHAnsi" w:hAnsiTheme="minorHAnsi" w:cstheme="minorHAnsi"/>
          <w:color w:val="00B050"/>
          <w:sz w:val="22"/>
          <w:szCs w:val="22"/>
          <w:lang w:val="fr-BE"/>
        </w:rPr>
        <w:t>dans le logiciel REDCap.</w:t>
      </w:r>
      <w:r w:rsidRPr="0082241D">
        <w:rPr>
          <w:rFonts w:asciiTheme="minorHAnsi" w:hAnsiTheme="minorHAnsi" w:cstheme="minorHAnsi"/>
          <w:sz w:val="22"/>
          <w:szCs w:val="22"/>
          <w:lang w:val="fr-BE"/>
        </w:rPr>
        <w:t xml:space="preserve"> L'eCRF sera rempli pour les sujets qui ont signé le consentement éclairé.</w:t>
      </w:r>
      <w:r w:rsidRPr="0082241D">
        <w:rPr>
          <w:rFonts w:asciiTheme="minorHAnsi" w:hAnsiTheme="minorHAnsi" w:cstheme="minorHAnsi"/>
          <w:color w:val="00B050"/>
          <w:sz w:val="22"/>
          <w:szCs w:val="22"/>
          <w:lang w:val="fr-BE"/>
        </w:rPr>
        <w:t xml:space="preserve"> Cet eCRF comprendra des pages spécifiques pour les critères d'inclusion et d'exclusion, et pour le rapport de chaque visite. D'autres pages spécifiques seront consacrées aux traitements concomitants et aux EI (non graves et graves). L'investigateur examinera, approuvera et validera chaque eCRF complété ; la signature de l'investigateur (validation) servira d'attestation de la responsabilité de l'investigateur pour garantir que toutes les données saisies dans l'eCRF sont complètes, exactes et authentiques.</w:t>
      </w:r>
    </w:p>
    <w:p w14:paraId="58E7DE7D" w14:textId="77777777" w:rsidR="0082336E" w:rsidRDefault="0082336E" w:rsidP="0082336E">
      <w:pPr>
        <w:pStyle w:val="Sansinterligne"/>
        <w:rPr>
          <w:rFonts w:asciiTheme="minorHAnsi" w:hAnsiTheme="minorHAnsi" w:cstheme="minorHAnsi"/>
          <w:color w:val="00B050"/>
          <w:sz w:val="22"/>
          <w:szCs w:val="22"/>
          <w:lang w:val="fr-BE"/>
        </w:rPr>
      </w:pPr>
      <w:r w:rsidRPr="00EA0C83">
        <w:rPr>
          <w:rFonts w:asciiTheme="minorHAnsi" w:hAnsiTheme="minorHAnsi" w:cstheme="minorHAnsi"/>
          <w:color w:val="FF0000"/>
          <w:sz w:val="22"/>
          <w:szCs w:val="22"/>
          <w:lang w:val="fr-BE"/>
        </w:rPr>
        <w:lastRenderedPageBreak/>
        <w:t xml:space="preserve">Choisir la formulation adaptée : </w:t>
      </w:r>
      <w:r w:rsidRPr="00EA0C83">
        <w:rPr>
          <w:rFonts w:asciiTheme="minorHAnsi" w:hAnsiTheme="minorHAnsi" w:cstheme="minorHAnsi"/>
          <w:color w:val="00B050"/>
          <w:sz w:val="22"/>
          <w:szCs w:val="22"/>
          <w:lang w:val="fr-BE"/>
        </w:rPr>
        <w:t>La liste d'identification des sujets sera conservée par le site. Le nom et tout autre détail d'identification directe ne seront pas inclus dans la base de données de l'étude.</w:t>
      </w:r>
    </w:p>
    <w:p w14:paraId="06E24499" w14:textId="5D00DD95" w:rsidR="00AC1291" w:rsidRDefault="0082336E" w:rsidP="0082336E">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rPr>
      </w:pPr>
      <w:r>
        <w:rPr>
          <w:rFonts w:asciiTheme="minorHAnsi" w:hAnsiTheme="minorHAnsi" w:cstheme="minorHAnsi"/>
          <w:color w:val="FF0000"/>
          <w:sz w:val="22"/>
          <w:szCs w:val="22"/>
          <w:lang w:val="fr-BE"/>
        </w:rPr>
        <w:t xml:space="preserve">Ou </w:t>
      </w:r>
      <w:r>
        <w:rPr>
          <w:rFonts w:asciiTheme="minorHAnsi" w:hAnsiTheme="minorHAnsi" w:cstheme="minorHAnsi"/>
          <w:color w:val="00B050"/>
          <w:sz w:val="22"/>
          <w:szCs w:val="22"/>
          <w:lang w:val="fr-BE"/>
        </w:rPr>
        <w:t>L</w:t>
      </w:r>
      <w:r w:rsidRPr="00EA0C83">
        <w:rPr>
          <w:rFonts w:asciiTheme="minorHAnsi" w:hAnsiTheme="minorHAnsi" w:cstheme="minorHAnsi"/>
          <w:color w:val="00B050"/>
          <w:sz w:val="22"/>
          <w:szCs w:val="22"/>
          <w:lang w:val="fr-BE"/>
        </w:rPr>
        <w:t>es sujets</w:t>
      </w:r>
      <w:r>
        <w:rPr>
          <w:rFonts w:asciiTheme="minorHAnsi" w:hAnsiTheme="minorHAnsi" w:cstheme="minorHAnsi"/>
          <w:color w:val="00B050"/>
          <w:sz w:val="22"/>
          <w:szCs w:val="22"/>
          <w:lang w:val="fr-BE"/>
        </w:rPr>
        <w:t xml:space="preserve"> s</w:t>
      </w:r>
      <w:r w:rsidR="00CD081C">
        <w:rPr>
          <w:rFonts w:asciiTheme="minorHAnsi" w:hAnsiTheme="minorHAnsi" w:cstheme="minorHAnsi"/>
          <w:color w:val="00B050"/>
          <w:sz w:val="22"/>
          <w:szCs w:val="22"/>
          <w:lang w:val="fr-BE"/>
        </w:rPr>
        <w:t>er</w:t>
      </w:r>
      <w:r>
        <w:rPr>
          <w:rFonts w:asciiTheme="minorHAnsi" w:hAnsiTheme="minorHAnsi" w:cstheme="minorHAnsi"/>
          <w:color w:val="00B050"/>
          <w:sz w:val="22"/>
          <w:szCs w:val="22"/>
          <w:lang w:val="fr-BE"/>
        </w:rPr>
        <w:t>ont encodés dans REDCap avec leurs données d’identification ainsi que leur numéro d’étude. Seuls les numéros de participant appara</w:t>
      </w:r>
      <w:r w:rsidR="00CD081C">
        <w:rPr>
          <w:rFonts w:asciiTheme="minorHAnsi" w:hAnsiTheme="minorHAnsi" w:cstheme="minorHAnsi"/>
          <w:color w:val="00B050"/>
          <w:sz w:val="22"/>
          <w:szCs w:val="22"/>
          <w:lang w:val="fr-BE"/>
        </w:rPr>
        <w:t>îtro</w:t>
      </w:r>
      <w:r>
        <w:rPr>
          <w:rFonts w:asciiTheme="minorHAnsi" w:hAnsiTheme="minorHAnsi" w:cstheme="minorHAnsi"/>
          <w:color w:val="00B050"/>
          <w:sz w:val="22"/>
          <w:szCs w:val="22"/>
          <w:lang w:val="fr-BE"/>
        </w:rPr>
        <w:t>nt dans les données extraites à la fin de l’étude.</w:t>
      </w:r>
    </w:p>
    <w:p w14:paraId="4815AA4D" w14:textId="77777777" w:rsidR="0082336E" w:rsidRPr="0082241D" w:rsidRDefault="0082336E" w:rsidP="0082336E">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p>
    <w:p w14:paraId="316E5CDA" w14:textId="77777777" w:rsidR="00AC1291" w:rsidRPr="0082241D"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r w:rsidRPr="0082241D">
        <w:rPr>
          <w:rFonts w:asciiTheme="minorHAnsi" w:hAnsiTheme="minorHAnsi" w:cstheme="minorHAnsi"/>
          <w:sz w:val="22"/>
          <w:szCs w:val="22"/>
          <w:lang w:val="fr-BE"/>
        </w:rPr>
        <w:t>Toutes les données seront traitées selon les principes qu'impose le règlement général européen sur la protection des données (RGPD), en vigueur depuis le 25 mai 2018.</w:t>
      </w:r>
    </w:p>
    <w:p w14:paraId="71ECE4AB" w14:textId="77777777" w:rsidR="00AC1291" w:rsidRPr="0082241D" w:rsidRDefault="00AC1291" w:rsidP="00AC1291">
      <w:pPr>
        <w:pStyle w:val="Paragraphedeliste"/>
        <w:rPr>
          <w:rFonts w:eastAsia="Arial Unicode MS" w:cstheme="minorHAnsi"/>
          <w:bCs/>
          <w:bdr w:val="nil"/>
          <w:lang w:bidi="en-US"/>
        </w:rPr>
      </w:pPr>
    </w:p>
    <w:p w14:paraId="280D6D48" w14:textId="77777777" w:rsidR="00AC1291" w:rsidRPr="007C6029" w:rsidRDefault="00AC1291" w:rsidP="00AC1291">
      <w:pPr>
        <w:widowControl w:val="0"/>
        <w:autoSpaceDE w:val="0"/>
        <w:autoSpaceDN w:val="0"/>
        <w:adjustRightInd w:val="0"/>
        <w:ind w:left="709" w:hanging="425"/>
        <w:rPr>
          <w:rFonts w:cstheme="minorHAnsi"/>
          <w:lang w:bidi="en-US"/>
        </w:rPr>
      </w:pPr>
      <w:r w:rsidRPr="007C6029">
        <w:rPr>
          <w:rFonts w:cstheme="minorHAnsi"/>
          <w:lang w:bidi="en-US"/>
        </w:rPr>
        <w:t>1. Qui est respons</w:t>
      </w:r>
      <w:r>
        <w:rPr>
          <w:rFonts w:cstheme="minorHAnsi"/>
          <w:lang w:bidi="en-US"/>
        </w:rPr>
        <w:t>a</w:t>
      </w:r>
      <w:r w:rsidRPr="007C6029">
        <w:rPr>
          <w:rFonts w:cstheme="minorHAnsi"/>
          <w:lang w:bidi="en-US"/>
        </w:rPr>
        <w:t xml:space="preserve">ble du traitement des données à caractère personnel ? </w:t>
      </w:r>
    </w:p>
    <w:p w14:paraId="2626320F" w14:textId="38908D3B" w:rsidR="00AC1291" w:rsidRPr="007C6029" w:rsidRDefault="00C41A6E" w:rsidP="00AC1291">
      <w:pPr>
        <w:pBdr>
          <w:between w:val="nil"/>
          <w:bar w:val="nil"/>
        </w:pBdr>
        <w:rPr>
          <w:rFonts w:cstheme="minorHAnsi"/>
          <w:color w:val="FF0000"/>
        </w:rPr>
      </w:pPr>
      <w:r>
        <w:rPr>
          <w:rFonts w:cstheme="minorHAnsi"/>
          <w:color w:val="FF0000"/>
        </w:rPr>
        <w:t>A c</w:t>
      </w:r>
      <w:r w:rsidR="00AC1291" w:rsidRPr="007C6029">
        <w:rPr>
          <w:rFonts w:cstheme="minorHAnsi"/>
          <w:color w:val="FF0000"/>
        </w:rPr>
        <w:t>ompléter. En général, il s’agit de l’investigateur-</w:t>
      </w:r>
      <w:r w:rsidR="00AC1291">
        <w:rPr>
          <w:rFonts w:cstheme="minorHAnsi"/>
          <w:color w:val="FF0000"/>
        </w:rPr>
        <w:t>promoteur</w:t>
      </w:r>
    </w:p>
    <w:p w14:paraId="225B2731" w14:textId="77777777" w:rsidR="00AC1291" w:rsidRPr="007C6029" w:rsidRDefault="00AC1291" w:rsidP="00AC1291">
      <w:pPr>
        <w:pStyle w:val="Paragraphedeliste"/>
        <w:ind w:left="709"/>
        <w:rPr>
          <w:rFonts w:cstheme="minorHAnsi"/>
        </w:rPr>
      </w:pPr>
    </w:p>
    <w:p w14:paraId="1DFB500E" w14:textId="77777777" w:rsidR="00AC1291" w:rsidRPr="007C6029" w:rsidRDefault="00AC1291" w:rsidP="00AC1291">
      <w:pPr>
        <w:widowControl w:val="0"/>
        <w:autoSpaceDE w:val="0"/>
        <w:autoSpaceDN w:val="0"/>
        <w:adjustRightInd w:val="0"/>
        <w:ind w:left="709" w:hanging="425"/>
        <w:rPr>
          <w:rFonts w:cstheme="minorHAnsi"/>
          <w:lang w:bidi="en-US"/>
        </w:rPr>
      </w:pPr>
      <w:r w:rsidRPr="007C6029">
        <w:rPr>
          <w:rFonts w:cstheme="minorHAnsi"/>
          <w:lang w:bidi="en-US"/>
        </w:rPr>
        <w:t xml:space="preserve">2. Qui est le délégué à la protection des données pour le traitement ? </w:t>
      </w:r>
    </w:p>
    <w:p w14:paraId="4D3AE6FA" w14:textId="62B3144B" w:rsidR="00AC1291" w:rsidRPr="007C6029" w:rsidRDefault="00AC1291" w:rsidP="00AC1291">
      <w:pPr>
        <w:widowControl w:val="0"/>
        <w:autoSpaceDE w:val="0"/>
        <w:autoSpaceDN w:val="0"/>
        <w:adjustRightInd w:val="0"/>
        <w:ind w:left="709" w:hanging="425"/>
        <w:rPr>
          <w:rFonts w:cstheme="minorHAnsi"/>
          <w:lang w:bidi="en-US"/>
        </w:rPr>
      </w:pPr>
      <w:r w:rsidRPr="007C6029">
        <w:rPr>
          <w:rFonts w:cstheme="minorHAnsi"/>
          <w:lang w:bidi="en-US"/>
        </w:rPr>
        <w:t xml:space="preserve">Le DPD institutionnel est joignable à cette adresse électronique : </w:t>
      </w:r>
      <w:hyperlink r:id="rId17" w:history="1">
        <w:r w:rsidR="00C41A6E" w:rsidRPr="00237368">
          <w:rPr>
            <w:rStyle w:val="Lienhypertexte"/>
            <w:rFonts w:cstheme="minorHAnsi"/>
            <w:lang w:bidi="en-US"/>
          </w:rPr>
          <w:t>rgpd@saintluc.uclouvain.be</w:t>
        </w:r>
      </w:hyperlink>
      <w:r w:rsidR="00C41A6E">
        <w:rPr>
          <w:rFonts w:cstheme="minorHAnsi"/>
          <w:lang w:bidi="en-US"/>
        </w:rPr>
        <w:t xml:space="preserve"> </w:t>
      </w:r>
    </w:p>
    <w:p w14:paraId="67BBE002" w14:textId="77777777" w:rsidR="00AC1291" w:rsidRPr="007C6029" w:rsidRDefault="00AC1291" w:rsidP="00AC1291">
      <w:pPr>
        <w:pStyle w:val="Paragraphedeliste"/>
        <w:ind w:left="709"/>
        <w:rPr>
          <w:rStyle w:val="Lienhypertexte"/>
          <w:rFonts w:cstheme="minorHAnsi"/>
        </w:rPr>
      </w:pPr>
    </w:p>
    <w:p w14:paraId="2D8D88BD" w14:textId="77777777" w:rsidR="00AC1291" w:rsidRPr="002C3B15" w:rsidRDefault="00AC1291" w:rsidP="00AC1291">
      <w:pPr>
        <w:widowControl w:val="0"/>
        <w:autoSpaceDE w:val="0"/>
        <w:autoSpaceDN w:val="0"/>
        <w:adjustRightInd w:val="0"/>
        <w:spacing w:before="120"/>
        <w:ind w:left="709" w:hanging="425"/>
        <w:rPr>
          <w:rFonts w:cstheme="minorHAnsi"/>
          <w:lang w:bidi="en-US"/>
        </w:rPr>
      </w:pPr>
      <w:r w:rsidRPr="002C3B15">
        <w:rPr>
          <w:rFonts w:cstheme="minorHAnsi"/>
          <w:lang w:bidi="en-US"/>
        </w:rPr>
        <w:t xml:space="preserve">3. </w:t>
      </w:r>
      <w:r>
        <w:rPr>
          <w:rFonts w:cstheme="minorHAnsi"/>
          <w:lang w:bidi="en-US"/>
        </w:rPr>
        <w:t>Quel est l</w:t>
      </w:r>
      <w:r w:rsidRPr="002C3B15">
        <w:rPr>
          <w:rFonts w:cstheme="minorHAnsi"/>
          <w:lang w:bidi="en-US"/>
        </w:rPr>
        <w:t>’objectif du traitement de données</w:t>
      </w:r>
      <w:r>
        <w:rPr>
          <w:rFonts w:cstheme="minorHAnsi"/>
          <w:lang w:bidi="en-US"/>
        </w:rPr>
        <w:t> ?</w:t>
      </w:r>
    </w:p>
    <w:p w14:paraId="29C39699" w14:textId="77777777" w:rsidR="00AC1291" w:rsidRPr="002C3B15" w:rsidRDefault="00AC1291" w:rsidP="00AC1291">
      <w:pPr>
        <w:pBdr>
          <w:between w:val="nil"/>
          <w:bar w:val="nil"/>
        </w:pBdr>
        <w:jc w:val="both"/>
        <w:rPr>
          <w:rFonts w:cstheme="minorHAnsi"/>
        </w:rPr>
      </w:pPr>
      <w:r w:rsidRPr="002C3B15">
        <w:rPr>
          <w:rFonts w:cstheme="minorHAnsi"/>
        </w:rPr>
        <w:t>Recherche scientifique</w:t>
      </w:r>
    </w:p>
    <w:p w14:paraId="4F75408D" w14:textId="77777777" w:rsidR="00AC1291" w:rsidRPr="006F40CA" w:rsidRDefault="00AC1291" w:rsidP="00AC1291">
      <w:pPr>
        <w:pStyle w:val="Paragraphedeliste"/>
        <w:ind w:left="709" w:hanging="425"/>
        <w:rPr>
          <w:rFonts w:cstheme="minorHAnsi"/>
        </w:rPr>
      </w:pPr>
    </w:p>
    <w:p w14:paraId="603A3A50" w14:textId="77777777" w:rsidR="00AC1291" w:rsidRPr="002C3B15" w:rsidRDefault="00AC1291" w:rsidP="00AC1291">
      <w:pPr>
        <w:pStyle w:val="Paragraphedeliste"/>
        <w:ind w:left="709" w:hanging="425"/>
        <w:rPr>
          <w:rFonts w:cstheme="minorHAnsi"/>
        </w:rPr>
      </w:pPr>
      <w:r w:rsidRPr="002C3B15">
        <w:rPr>
          <w:rFonts w:cstheme="minorHAnsi"/>
        </w:rPr>
        <w:t>4. Quelle est la base légale du traitement de données ?</w:t>
      </w:r>
    </w:p>
    <w:p w14:paraId="34DBE7C7" w14:textId="1D5DDBC5" w:rsidR="00AC1291" w:rsidRPr="002C3B15" w:rsidRDefault="00C41A6E" w:rsidP="00AC1291">
      <w:pPr>
        <w:pBdr>
          <w:between w:val="nil"/>
          <w:bar w:val="nil"/>
        </w:pBdr>
        <w:jc w:val="both"/>
        <w:rPr>
          <w:rFonts w:cstheme="minorHAnsi"/>
        </w:rPr>
      </w:pPr>
      <w:r>
        <w:rPr>
          <w:rFonts w:cstheme="minorHAnsi"/>
        </w:rPr>
        <w:t>L’intérêt légitime</w:t>
      </w:r>
    </w:p>
    <w:p w14:paraId="73579987" w14:textId="77777777" w:rsidR="00AC1291" w:rsidRPr="002C3B15" w:rsidRDefault="00AC1291" w:rsidP="00AC1291">
      <w:pPr>
        <w:pStyle w:val="Paragraphedeliste"/>
        <w:ind w:left="709"/>
        <w:rPr>
          <w:rFonts w:cstheme="minorHAnsi"/>
        </w:rPr>
      </w:pPr>
    </w:p>
    <w:p w14:paraId="02A9C0E4" w14:textId="50747391" w:rsidR="00AC1291" w:rsidRPr="002C3B15" w:rsidRDefault="00416315" w:rsidP="00AC1291">
      <w:pPr>
        <w:widowControl w:val="0"/>
        <w:autoSpaceDE w:val="0"/>
        <w:autoSpaceDN w:val="0"/>
        <w:adjustRightInd w:val="0"/>
        <w:spacing w:before="120"/>
        <w:ind w:left="709" w:hanging="425"/>
        <w:rPr>
          <w:rFonts w:cstheme="minorHAnsi"/>
          <w:lang w:bidi="en-US"/>
        </w:rPr>
      </w:pPr>
      <w:r>
        <w:rPr>
          <w:rFonts w:cstheme="minorHAnsi"/>
          <w:lang w:bidi="en-US"/>
        </w:rPr>
        <w:t>5</w:t>
      </w:r>
      <w:r w:rsidR="00AC1291" w:rsidRPr="002C3B15">
        <w:rPr>
          <w:rFonts w:cstheme="minorHAnsi"/>
          <w:lang w:bidi="en-US"/>
        </w:rPr>
        <w:t>. Qui sont les destinataires potentiels des données à caractère personnel ?</w:t>
      </w:r>
    </w:p>
    <w:p w14:paraId="45598D38" w14:textId="77777777" w:rsidR="00AC1291" w:rsidRPr="002C3B15" w:rsidRDefault="00AC1291" w:rsidP="00AC1291">
      <w:pPr>
        <w:pBdr>
          <w:between w:val="nil"/>
          <w:bar w:val="nil"/>
        </w:pBdr>
        <w:jc w:val="both"/>
        <w:rPr>
          <w:rFonts w:cstheme="minorHAnsi"/>
        </w:rPr>
      </w:pPr>
      <w:r w:rsidRPr="002C3B15">
        <w:rPr>
          <w:rFonts w:cstheme="minorHAnsi"/>
        </w:rPr>
        <w:t>Tous les chercheurs impliqués dans cette étude clinique ou dans des projets de recherche qui utilisent du matériel provenant de cette étude clinique. Le personnel impliqué dans le suivi et l'évaluation éthique et les personnes des autorités compétentes. Les parties sous-traitantes qui effectuent des analyses sur des données</w:t>
      </w:r>
      <w:r>
        <w:rPr>
          <w:rFonts w:cstheme="minorHAnsi"/>
        </w:rPr>
        <w:t xml:space="preserve"> ou du matériel liés à l'étude</w:t>
      </w:r>
      <w:r w:rsidRPr="002C3B15">
        <w:rPr>
          <w:rFonts w:cstheme="minorHAnsi"/>
        </w:rPr>
        <w:t>.</w:t>
      </w:r>
    </w:p>
    <w:p w14:paraId="178B8580" w14:textId="77777777" w:rsidR="00AC1291" w:rsidRPr="002C3B15" w:rsidRDefault="00AC1291" w:rsidP="00AC1291">
      <w:pPr>
        <w:pStyle w:val="Paragraphedeliste"/>
        <w:ind w:left="709"/>
        <w:rPr>
          <w:rFonts w:cstheme="minorHAnsi"/>
        </w:rPr>
      </w:pPr>
    </w:p>
    <w:p w14:paraId="5E8D360C" w14:textId="0A6803D8" w:rsidR="00AC1291" w:rsidRPr="002C3B15" w:rsidRDefault="00416315" w:rsidP="00AC1291">
      <w:pPr>
        <w:widowControl w:val="0"/>
        <w:autoSpaceDE w:val="0"/>
        <w:autoSpaceDN w:val="0"/>
        <w:adjustRightInd w:val="0"/>
        <w:spacing w:after="240"/>
        <w:ind w:left="284"/>
        <w:rPr>
          <w:rFonts w:cstheme="minorHAnsi"/>
          <w:lang w:bidi="en-US"/>
        </w:rPr>
      </w:pPr>
      <w:r>
        <w:rPr>
          <w:rFonts w:cstheme="minorHAnsi"/>
          <w:lang w:bidi="en-US"/>
        </w:rPr>
        <w:t>6</w:t>
      </w:r>
      <w:r w:rsidR="00AC1291" w:rsidRPr="002C3B15">
        <w:rPr>
          <w:rFonts w:cstheme="minorHAnsi"/>
          <w:lang w:bidi="en-US"/>
        </w:rPr>
        <w:t>. Il est possible que les données personnelles soient consultées par des personnes se trouvant dans des pays qui n'utilisent pas les mêmes normes que l'UE en termes de protection juridique des données. Dans ce cas, nous garantissons que les conditions de la législation européenne et belge sur la protection des données personnelles seront respectées.</w:t>
      </w:r>
    </w:p>
    <w:p w14:paraId="6A5F4D30" w14:textId="5E0BBCAE" w:rsidR="00AC1291" w:rsidRPr="002C3B15" w:rsidRDefault="00416315" w:rsidP="00AC1291">
      <w:pPr>
        <w:widowControl w:val="0"/>
        <w:autoSpaceDE w:val="0"/>
        <w:autoSpaceDN w:val="0"/>
        <w:adjustRightInd w:val="0"/>
        <w:spacing w:before="120"/>
        <w:ind w:left="709" w:hanging="425"/>
        <w:rPr>
          <w:rFonts w:cstheme="minorHAnsi"/>
          <w:lang w:bidi="en-US"/>
        </w:rPr>
      </w:pPr>
      <w:r>
        <w:rPr>
          <w:rFonts w:cstheme="minorHAnsi"/>
          <w:lang w:bidi="en-US"/>
        </w:rPr>
        <w:t>7</w:t>
      </w:r>
      <w:r w:rsidR="00AC1291" w:rsidRPr="002C3B15">
        <w:rPr>
          <w:rFonts w:cstheme="minorHAnsi"/>
          <w:lang w:bidi="en-US"/>
        </w:rPr>
        <w:t>. Période de conservation des données:</w:t>
      </w:r>
    </w:p>
    <w:p w14:paraId="65211AAE" w14:textId="77777777" w:rsidR="00AC1291" w:rsidRDefault="00AC1291" w:rsidP="00AC1291">
      <w:pPr>
        <w:pBdr>
          <w:between w:val="nil"/>
          <w:bar w:val="nil"/>
        </w:pBdr>
        <w:jc w:val="both"/>
        <w:rPr>
          <w:rFonts w:cstheme="minorHAnsi"/>
        </w:rPr>
      </w:pPr>
      <w:r w:rsidRPr="002C3B15">
        <w:rPr>
          <w:rFonts w:cstheme="minorHAnsi"/>
        </w:rPr>
        <w:t>Les documents relatifs à l'étude seront conservés pendant au moins 20 ans, les données incluses dans le dossier médical pendant 30 a</w:t>
      </w:r>
      <w:r>
        <w:rPr>
          <w:rFonts w:cstheme="minorHAnsi"/>
        </w:rPr>
        <w:t>ns</w:t>
      </w:r>
      <w:r w:rsidRPr="002C3B15">
        <w:rPr>
          <w:rFonts w:cstheme="minorHAnsi"/>
        </w:rPr>
        <w:t>.</w:t>
      </w:r>
    </w:p>
    <w:p w14:paraId="2C37120E" w14:textId="5BBFC875" w:rsidR="00AC1291" w:rsidRDefault="00AC1291" w:rsidP="00A320D4">
      <w:pPr>
        <w:spacing w:before="120" w:after="120" w:line="276" w:lineRule="auto"/>
        <w:rPr>
          <w:color w:val="FF0000"/>
          <w:highlight w:val="yellow"/>
          <w:lang w:eastAsia="fr-FR"/>
        </w:rPr>
      </w:pPr>
    </w:p>
    <w:p w14:paraId="4F47487E" w14:textId="77777777" w:rsidR="00AC1291" w:rsidRPr="002C3B15" w:rsidRDefault="00AC1291" w:rsidP="00AC1291">
      <w:pPr>
        <w:pStyle w:val="TitreSOP2"/>
        <w:spacing w:before="240" w:after="240"/>
        <w:ind w:left="709"/>
      </w:pPr>
      <w:bookmarkStart w:id="75" w:name="_Toc25932896"/>
      <w:bookmarkStart w:id="76" w:name="_Toc158051156"/>
      <w:bookmarkStart w:id="77" w:name="_Toc162441206"/>
      <w:bookmarkStart w:id="78" w:name="_Toc184650905"/>
      <w:r w:rsidRPr="002C3B15">
        <w:t>Ca</w:t>
      </w:r>
      <w:r>
        <w:t>s</w:t>
      </w:r>
      <w:r w:rsidRPr="002C3B15">
        <w:t>e Report Form</w:t>
      </w:r>
      <w:bookmarkEnd w:id="75"/>
      <w:bookmarkEnd w:id="76"/>
      <w:r>
        <w:t xml:space="preserve"> (CRF)</w:t>
      </w:r>
      <w:bookmarkEnd w:id="77"/>
      <w:bookmarkEnd w:id="78"/>
    </w:p>
    <w:p w14:paraId="7CB4D8F8" w14:textId="77777777" w:rsidR="00AC1291" w:rsidRPr="002C3B15" w:rsidRDefault="00AC1291" w:rsidP="00AC1291">
      <w:pPr>
        <w:pStyle w:val="Sansinterligne"/>
        <w:rPr>
          <w:rFonts w:asciiTheme="minorHAnsi" w:hAnsiTheme="minorHAnsi" w:cstheme="minorHAnsi"/>
          <w:sz w:val="22"/>
          <w:szCs w:val="22"/>
          <w:lang w:val="fr-BE"/>
        </w:rPr>
      </w:pPr>
      <w:r w:rsidRPr="002C3B15">
        <w:rPr>
          <w:rFonts w:asciiTheme="minorHAnsi" w:hAnsiTheme="minorHAnsi" w:cstheme="minorHAnsi"/>
          <w:sz w:val="22"/>
          <w:szCs w:val="22"/>
          <w:lang w:val="fr-BE"/>
        </w:rPr>
        <w:t xml:space="preserve">Un système de saisie électronique des données (EDC), </w:t>
      </w:r>
      <w:r w:rsidRPr="00AC1291">
        <w:rPr>
          <w:rFonts w:asciiTheme="minorHAnsi" w:hAnsiTheme="minorHAnsi" w:cstheme="minorHAnsi"/>
          <w:color w:val="00B050"/>
          <w:sz w:val="22"/>
          <w:szCs w:val="22"/>
          <w:lang w:val="fr-BE"/>
        </w:rPr>
        <w:t>à savoir REDCap,</w:t>
      </w:r>
      <w:r w:rsidRPr="002C3B15">
        <w:rPr>
          <w:rFonts w:asciiTheme="minorHAnsi" w:hAnsiTheme="minorHAnsi" w:cstheme="minorHAnsi"/>
          <w:sz w:val="22"/>
          <w:szCs w:val="22"/>
          <w:lang w:val="fr-BE"/>
        </w:rPr>
        <w:t xml:space="preserve"> sera utilisé pour la collecte des données. Les données rapportées dans chaque eCRF doivent être cohérentes avec les données sources. Si l'information n'est pas connue, cela doit être clairement indiqué dans l'eCRF. Toutes les données manquantes ou ambiguës seront clarifiées. </w:t>
      </w:r>
    </w:p>
    <w:p w14:paraId="40F4A212" w14:textId="77777777" w:rsidR="00AC1291" w:rsidRPr="002C3B15" w:rsidRDefault="00AC1291" w:rsidP="00AC1291">
      <w:pPr>
        <w:pStyle w:val="Sansinterligne"/>
        <w:rPr>
          <w:rFonts w:asciiTheme="minorHAnsi" w:hAnsiTheme="minorHAnsi" w:cstheme="minorHAnsi"/>
          <w:sz w:val="22"/>
          <w:szCs w:val="22"/>
          <w:lang w:val="fr-BE"/>
        </w:rPr>
      </w:pPr>
      <w:r w:rsidRPr="002C3B15">
        <w:rPr>
          <w:rFonts w:asciiTheme="minorHAnsi" w:hAnsiTheme="minorHAnsi" w:cstheme="minorHAnsi"/>
          <w:sz w:val="22"/>
          <w:szCs w:val="22"/>
          <w:lang w:val="fr-BE"/>
        </w:rPr>
        <w:t>Les eCRF seront élaborés sur la base du protocole. La version finale de l'eCRF sera approuvée par l'investigateur</w:t>
      </w:r>
      <w:r>
        <w:rPr>
          <w:rFonts w:asciiTheme="minorHAnsi" w:hAnsiTheme="minorHAnsi" w:cstheme="minorHAnsi"/>
          <w:sz w:val="22"/>
          <w:szCs w:val="22"/>
          <w:lang w:val="fr-BE"/>
        </w:rPr>
        <w:t>-promo</w:t>
      </w:r>
      <w:r w:rsidRPr="002C3B15">
        <w:rPr>
          <w:rFonts w:asciiTheme="minorHAnsi" w:hAnsiTheme="minorHAnsi" w:cstheme="minorHAnsi"/>
          <w:sz w:val="22"/>
          <w:szCs w:val="22"/>
          <w:lang w:val="fr-BE"/>
        </w:rPr>
        <w:t>teur.</w:t>
      </w:r>
    </w:p>
    <w:p w14:paraId="03FA6FAC" w14:textId="77777777" w:rsidR="00AC1291" w:rsidRPr="002C3B15"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eastAsia="en-GB"/>
        </w:rPr>
      </w:pPr>
      <w:r w:rsidRPr="002C3B15">
        <w:rPr>
          <w:rFonts w:asciiTheme="minorHAnsi" w:hAnsiTheme="minorHAnsi" w:cstheme="minorHAnsi"/>
          <w:sz w:val="22"/>
          <w:szCs w:val="22"/>
          <w:lang w:val="fr-BE"/>
        </w:rPr>
        <w:t>Toutes les entrées et corrections de données ne seront effectuées que par le personnel du site de l'étude, avec l'autorisation de l'investigateur</w:t>
      </w:r>
      <w:r>
        <w:rPr>
          <w:rFonts w:asciiTheme="minorHAnsi" w:hAnsiTheme="minorHAnsi" w:cstheme="minorHAnsi"/>
          <w:sz w:val="22"/>
          <w:szCs w:val="22"/>
          <w:lang w:val="fr-BE"/>
        </w:rPr>
        <w:t xml:space="preserve"> principal</w:t>
      </w:r>
      <w:r w:rsidRPr="002C3B15">
        <w:rPr>
          <w:rFonts w:asciiTheme="minorHAnsi" w:hAnsiTheme="minorHAnsi" w:cstheme="minorHAnsi"/>
          <w:sz w:val="22"/>
          <w:szCs w:val="22"/>
          <w:lang w:val="fr-BE"/>
        </w:rPr>
        <w:t xml:space="preserve">. Les données seront vérifiées par du personnel formé (moniteur) et toute erreur ou incohérence sera clarifiée. L'investigateur </w:t>
      </w:r>
      <w:r>
        <w:rPr>
          <w:rFonts w:asciiTheme="minorHAnsi" w:hAnsiTheme="minorHAnsi" w:cstheme="minorHAnsi"/>
          <w:sz w:val="22"/>
          <w:szCs w:val="22"/>
          <w:lang w:val="fr-BE"/>
        </w:rPr>
        <w:t xml:space="preserve">principal </w:t>
      </w:r>
      <w:r w:rsidRPr="002C3B15">
        <w:rPr>
          <w:rFonts w:asciiTheme="minorHAnsi" w:hAnsiTheme="minorHAnsi" w:cstheme="minorHAnsi"/>
          <w:sz w:val="22"/>
          <w:szCs w:val="22"/>
          <w:lang w:val="fr-BE"/>
        </w:rPr>
        <w:t>doit vérifier que toutes les données saisies dans l</w:t>
      </w:r>
      <w:r>
        <w:rPr>
          <w:rFonts w:asciiTheme="minorHAnsi" w:hAnsiTheme="minorHAnsi" w:cstheme="minorHAnsi"/>
          <w:sz w:val="22"/>
          <w:szCs w:val="22"/>
          <w:lang w:val="fr-BE"/>
        </w:rPr>
        <w:t>'eCRF sont exactes et correctes</w:t>
      </w:r>
      <w:r w:rsidRPr="002C3B15">
        <w:rPr>
          <w:rFonts w:asciiTheme="minorHAnsi" w:hAnsiTheme="minorHAnsi" w:cstheme="minorHAnsi"/>
          <w:sz w:val="22"/>
          <w:szCs w:val="22"/>
          <w:lang w:val="fr-BE"/>
        </w:rPr>
        <w:t>.</w:t>
      </w:r>
    </w:p>
    <w:p w14:paraId="399AD8E0" w14:textId="77777777" w:rsidR="00AC1291" w:rsidRPr="002C3B15"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val="fr-BE"/>
        </w:rPr>
      </w:pPr>
    </w:p>
    <w:p w14:paraId="047ED67B" w14:textId="77777777" w:rsidR="00AC1291" w:rsidRPr="00D74674"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eastAsia="en-GB"/>
        </w:rPr>
      </w:pPr>
      <w:r w:rsidRPr="00AC1291">
        <w:rPr>
          <w:rFonts w:asciiTheme="minorHAnsi" w:hAnsiTheme="minorHAnsi" w:cstheme="minorHAnsi"/>
          <w:color w:val="00B050"/>
          <w:sz w:val="22"/>
          <w:szCs w:val="22"/>
          <w:lang w:val="fr-BE" w:eastAsia="en-GB"/>
        </w:rPr>
        <w:lastRenderedPageBreak/>
        <w:t xml:space="preserve">REDCap est fourni et maintenu par l'Université Vanderbilt ; une licence d'utilisation a été accordée aux CUSL. </w:t>
      </w:r>
      <w:r w:rsidRPr="00AC1291">
        <w:rPr>
          <w:rFonts w:asciiTheme="minorHAnsi" w:hAnsiTheme="minorHAnsi" w:cstheme="minorHAnsi"/>
          <w:color w:val="00B050"/>
          <w:sz w:val="22"/>
          <w:szCs w:val="22"/>
          <w:lang w:eastAsia="en-GB"/>
        </w:rPr>
        <w:t>REDCap est un système basé sur le web.</w:t>
      </w:r>
      <w:r w:rsidRPr="00D74674">
        <w:rPr>
          <w:rFonts w:asciiTheme="minorHAnsi" w:hAnsiTheme="minorHAnsi" w:cstheme="minorHAnsi"/>
          <w:color w:val="00B050"/>
          <w:sz w:val="22"/>
          <w:szCs w:val="22"/>
          <w:lang w:eastAsia="en-GB"/>
        </w:rPr>
        <w:t xml:space="preserve"> </w:t>
      </w:r>
    </w:p>
    <w:p w14:paraId="677A0D7D" w14:textId="266CD23C" w:rsidR="00AC1291" w:rsidRDefault="00AC1291" w:rsidP="00A320D4">
      <w:pPr>
        <w:spacing w:before="120" w:after="120" w:line="276" w:lineRule="auto"/>
        <w:rPr>
          <w:color w:val="FF0000"/>
          <w:highlight w:val="yellow"/>
          <w:lang w:eastAsia="fr-FR"/>
        </w:rPr>
      </w:pPr>
    </w:p>
    <w:p w14:paraId="400D726C" w14:textId="77777777" w:rsidR="00AC1291" w:rsidRPr="002C3B15" w:rsidRDefault="00AC1291" w:rsidP="00AC1291">
      <w:pPr>
        <w:pStyle w:val="TitreSOP2"/>
        <w:spacing w:before="240" w:after="240"/>
        <w:ind w:left="709"/>
      </w:pPr>
      <w:bookmarkStart w:id="79" w:name="_Toc162441207"/>
      <w:bookmarkStart w:id="80" w:name="_Toc184650906"/>
      <w:r w:rsidRPr="002C3B15">
        <w:t>Stockage des données</w:t>
      </w:r>
      <w:bookmarkEnd w:id="79"/>
      <w:bookmarkEnd w:id="80"/>
    </w:p>
    <w:p w14:paraId="5EEB64FC" w14:textId="77777777" w:rsidR="00AC1291" w:rsidRPr="00AC1291"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eastAsia="en-GB"/>
        </w:rPr>
      </w:pPr>
      <w:r w:rsidRPr="00AC1291">
        <w:rPr>
          <w:rFonts w:asciiTheme="minorHAnsi" w:hAnsiTheme="minorHAnsi" w:cstheme="minorHAnsi"/>
          <w:color w:val="00B050"/>
          <w:sz w:val="22"/>
          <w:szCs w:val="22"/>
          <w:lang w:val="fr-BE" w:eastAsia="en-GB"/>
        </w:rPr>
        <w:t xml:space="preserve">Les données sont accessibles via un navigateur web directement sur le serveur sécurisé de REDCap. Le serveur est hébergé sur le campus des Cliniques universitaires Saint-Luc et répond aux exigences de sécurité et de sauvegarde du niveau hospitalier. </w:t>
      </w:r>
    </w:p>
    <w:p w14:paraId="078E09E4" w14:textId="77777777" w:rsidR="00AC1291" w:rsidRPr="00A402D2"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lang w:val="fr-BE" w:eastAsia="en-GB"/>
        </w:rPr>
      </w:pPr>
    </w:p>
    <w:p w14:paraId="6F1E2A58" w14:textId="77777777" w:rsidR="00AC1291" w:rsidRPr="00A402D2" w:rsidRDefault="00AC1291" w:rsidP="00AC1291">
      <w:pPr>
        <w:pStyle w:val="TitreSOP2"/>
        <w:spacing w:before="240" w:after="240"/>
        <w:ind w:left="709"/>
      </w:pPr>
      <w:bookmarkStart w:id="81" w:name="_Toc25932900"/>
      <w:bookmarkStart w:id="82" w:name="_Toc104797222"/>
      <w:bookmarkStart w:id="83" w:name="_Toc158051158"/>
      <w:bookmarkStart w:id="84" w:name="_Toc162441208"/>
      <w:bookmarkStart w:id="85" w:name="_Toc184650907"/>
      <w:r w:rsidRPr="00A402D2">
        <w:t>Acc</w:t>
      </w:r>
      <w:r>
        <w:t>è</w:t>
      </w:r>
      <w:r w:rsidRPr="00A402D2">
        <w:t xml:space="preserve">s </w:t>
      </w:r>
      <w:r>
        <w:t>aux</w:t>
      </w:r>
      <w:r w:rsidRPr="00A402D2">
        <w:t xml:space="preserve"> d</w:t>
      </w:r>
      <w:bookmarkEnd w:id="81"/>
      <w:bookmarkEnd w:id="82"/>
      <w:bookmarkEnd w:id="83"/>
      <w:r>
        <w:t>onnées</w:t>
      </w:r>
      <w:bookmarkEnd w:id="84"/>
      <w:bookmarkEnd w:id="85"/>
    </w:p>
    <w:p w14:paraId="2F9BBCD7" w14:textId="449AAF74" w:rsidR="00AC1291" w:rsidRPr="00A402D2" w:rsidRDefault="00AC1291" w:rsidP="00AC1291">
      <w:pPr>
        <w:pStyle w:val="Sansinterligne"/>
        <w:pBdr>
          <w:top w:val="none" w:sz="0" w:space="0" w:color="auto"/>
          <w:left w:val="none" w:sz="0" w:space="0" w:color="auto"/>
          <w:bottom w:val="none" w:sz="0" w:space="0" w:color="auto"/>
          <w:right w:val="none" w:sz="0" w:space="0" w:color="auto"/>
        </w:pBdr>
        <w:rPr>
          <w:rFonts w:asciiTheme="minorHAnsi" w:eastAsia="Times New Roman" w:hAnsiTheme="minorHAnsi" w:cstheme="minorHAnsi"/>
          <w:color w:val="00B050"/>
          <w:sz w:val="22"/>
          <w:szCs w:val="22"/>
          <w:lang w:val="fr-BE" w:eastAsia="en-GB"/>
        </w:rPr>
      </w:pPr>
      <w:r w:rsidRPr="00A402D2">
        <w:rPr>
          <w:rFonts w:asciiTheme="minorHAnsi" w:hAnsiTheme="minorHAnsi" w:cstheme="minorHAnsi"/>
          <w:sz w:val="22"/>
          <w:szCs w:val="22"/>
          <w:lang w:val="fr-BE"/>
        </w:rPr>
        <w:t xml:space="preserve">L'accès </w:t>
      </w:r>
      <w:r>
        <w:rPr>
          <w:rFonts w:asciiTheme="minorHAnsi" w:hAnsiTheme="minorHAnsi" w:cstheme="minorHAnsi"/>
          <w:sz w:val="22"/>
          <w:szCs w:val="22"/>
          <w:lang w:val="fr-BE"/>
        </w:rPr>
        <w:t>au CRF</w:t>
      </w:r>
      <w:r w:rsidRPr="00A402D2">
        <w:rPr>
          <w:rFonts w:asciiTheme="minorHAnsi" w:hAnsiTheme="minorHAnsi" w:cstheme="minorHAnsi"/>
          <w:sz w:val="22"/>
          <w:szCs w:val="22"/>
          <w:lang w:val="fr-BE"/>
        </w:rPr>
        <w:t xml:space="preserve"> est contrôlé par mot de passe. </w:t>
      </w:r>
      <w:r w:rsidRPr="00AC1291">
        <w:rPr>
          <w:rFonts w:asciiTheme="minorHAnsi" w:hAnsiTheme="minorHAnsi" w:cstheme="minorHAnsi"/>
          <w:color w:val="00B050"/>
          <w:sz w:val="22"/>
          <w:szCs w:val="22"/>
          <w:lang w:val="fr-BE"/>
        </w:rPr>
        <w:t>Chaque utilisateur recevra un identifiant et un mot de passe personnels et aura un rôle spécifique qui comporte des restrictions prédéfinies sur ce qui est autorisé dans REDCap. Toute activité dans le logiciel est tracée et transparente grâce à la piste d'audit et aux fichiers historiques.</w:t>
      </w:r>
    </w:p>
    <w:p w14:paraId="04A84F43" w14:textId="77777777" w:rsidR="00AC1291"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rPr>
      </w:pPr>
    </w:p>
    <w:p w14:paraId="47F577EF" w14:textId="77777777" w:rsidR="00AC1291" w:rsidRPr="00A402D2" w:rsidRDefault="00AC1291" w:rsidP="00AC1291">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lang w:val="fr-BE"/>
        </w:rPr>
      </w:pPr>
    </w:p>
    <w:p w14:paraId="2F06E750" w14:textId="77777777" w:rsidR="00AC1291" w:rsidRPr="00CB0A22" w:rsidRDefault="00AC1291" w:rsidP="00AC1291">
      <w:pPr>
        <w:pStyle w:val="TitreSOP1"/>
        <w:spacing w:before="0"/>
        <w:ind w:left="709"/>
        <w:rPr>
          <w:lang w:val="en-GB"/>
        </w:rPr>
      </w:pPr>
      <w:bookmarkStart w:id="86" w:name="_Toc162441209"/>
      <w:bookmarkStart w:id="87" w:name="_Toc184650908"/>
      <w:r>
        <w:t>As</w:t>
      </w:r>
      <w:r w:rsidRPr="00CB0A22">
        <w:t>surance</w:t>
      </w:r>
      <w:bookmarkEnd w:id="86"/>
      <w:bookmarkEnd w:id="87"/>
    </w:p>
    <w:p w14:paraId="36E4B996" w14:textId="77777777" w:rsidR="00AC1291" w:rsidRPr="00A402D2" w:rsidRDefault="00AC1291" w:rsidP="00AC1291">
      <w:pPr>
        <w:autoSpaceDE w:val="0"/>
        <w:autoSpaceDN w:val="0"/>
        <w:adjustRightInd w:val="0"/>
        <w:spacing w:before="120" w:after="120"/>
        <w:ind w:left="426"/>
        <w:rPr>
          <w:lang w:eastAsia="fr-BE"/>
        </w:rPr>
      </w:pPr>
      <w:r w:rsidRPr="00A402D2">
        <w:rPr>
          <w:lang w:eastAsia="fr-BE"/>
        </w:rPr>
        <w:t xml:space="preserve">L'expérimentation est couverte </w:t>
      </w:r>
      <w:r>
        <w:rPr>
          <w:lang w:eastAsia="fr-BE"/>
        </w:rPr>
        <w:t>selon</w:t>
      </w:r>
      <w:r w:rsidRPr="00A402D2">
        <w:rPr>
          <w:lang w:eastAsia="fr-BE"/>
        </w:rPr>
        <w:t xml:space="preserve"> la loi belge du 7 mai 2004 par une assurance sans faute (type de couverture : assurance responsabilité civile).</w:t>
      </w:r>
    </w:p>
    <w:p w14:paraId="7FB07AF1" w14:textId="77777777" w:rsidR="00AC1291" w:rsidRPr="006F0CDA" w:rsidRDefault="00AC1291" w:rsidP="00AC1291">
      <w:pPr>
        <w:autoSpaceDE w:val="0"/>
        <w:autoSpaceDN w:val="0"/>
        <w:adjustRightInd w:val="0"/>
        <w:spacing w:before="120"/>
        <w:ind w:left="426"/>
        <w:rPr>
          <w:lang w:eastAsia="fr-BE"/>
        </w:rPr>
      </w:pPr>
      <w:r>
        <w:rPr>
          <w:u w:val="single"/>
          <w:lang w:eastAsia="fr-BE"/>
        </w:rPr>
        <w:t>Titulaire du contrat d’assurance</w:t>
      </w:r>
      <w:r w:rsidRPr="006F0CDA">
        <w:rPr>
          <w:lang w:eastAsia="fr-BE"/>
        </w:rPr>
        <w:t>:</w:t>
      </w:r>
    </w:p>
    <w:p w14:paraId="30696C62" w14:textId="77777777" w:rsidR="00AC1291" w:rsidRPr="006F0CDA" w:rsidRDefault="00AC1291" w:rsidP="00AC1291">
      <w:pPr>
        <w:autoSpaceDE w:val="0"/>
        <w:autoSpaceDN w:val="0"/>
        <w:adjustRightInd w:val="0"/>
        <w:ind w:left="425"/>
        <w:rPr>
          <w:lang w:eastAsia="fr-BE"/>
        </w:rPr>
      </w:pPr>
      <w:r w:rsidRPr="006F0CDA">
        <w:rPr>
          <w:lang w:eastAsia="fr-BE"/>
        </w:rPr>
        <w:t xml:space="preserve">Cliniques </w:t>
      </w:r>
      <w:r>
        <w:rPr>
          <w:lang w:eastAsia="fr-BE"/>
        </w:rPr>
        <w:t>u</w:t>
      </w:r>
      <w:r w:rsidRPr="006F0CDA">
        <w:rPr>
          <w:lang w:eastAsia="fr-BE"/>
        </w:rPr>
        <w:t>niversitaires Saint-Luc</w:t>
      </w:r>
    </w:p>
    <w:p w14:paraId="576FB6C1" w14:textId="77777777" w:rsidR="00AC1291" w:rsidRPr="006F40CA" w:rsidRDefault="00AC1291" w:rsidP="00AC1291">
      <w:pPr>
        <w:autoSpaceDE w:val="0"/>
        <w:autoSpaceDN w:val="0"/>
        <w:adjustRightInd w:val="0"/>
        <w:ind w:left="425"/>
        <w:rPr>
          <w:lang w:eastAsia="fr-BE"/>
        </w:rPr>
      </w:pPr>
      <w:r w:rsidRPr="006F40CA">
        <w:rPr>
          <w:lang w:eastAsia="fr-BE"/>
        </w:rPr>
        <w:t>Avenue Hippocrate, 10</w:t>
      </w:r>
    </w:p>
    <w:p w14:paraId="73C2EB11" w14:textId="77777777" w:rsidR="00AC1291" w:rsidRPr="006F40CA" w:rsidRDefault="00AC1291" w:rsidP="00AC1291">
      <w:pPr>
        <w:autoSpaceDE w:val="0"/>
        <w:autoSpaceDN w:val="0"/>
        <w:adjustRightInd w:val="0"/>
        <w:ind w:left="425"/>
        <w:rPr>
          <w:lang w:eastAsia="fr-BE"/>
        </w:rPr>
      </w:pPr>
      <w:r w:rsidRPr="006F40CA">
        <w:rPr>
          <w:lang w:eastAsia="fr-BE"/>
        </w:rPr>
        <w:t>1200 Bruxelles</w:t>
      </w:r>
    </w:p>
    <w:p w14:paraId="17C0ED07" w14:textId="77777777" w:rsidR="00AC1291" w:rsidRPr="006F40CA" w:rsidRDefault="00AC1291" w:rsidP="00AC1291">
      <w:pPr>
        <w:autoSpaceDE w:val="0"/>
        <w:autoSpaceDN w:val="0"/>
        <w:adjustRightInd w:val="0"/>
        <w:ind w:left="425"/>
        <w:rPr>
          <w:lang w:eastAsia="fr-BE"/>
        </w:rPr>
      </w:pPr>
    </w:p>
    <w:p w14:paraId="5F51F723" w14:textId="77777777" w:rsidR="00AC1291" w:rsidRPr="006F40CA" w:rsidRDefault="00AC1291" w:rsidP="00AC1291">
      <w:pPr>
        <w:autoSpaceDE w:val="0"/>
        <w:autoSpaceDN w:val="0"/>
        <w:adjustRightInd w:val="0"/>
        <w:ind w:left="425"/>
        <w:rPr>
          <w:lang w:eastAsia="fr-BE"/>
        </w:rPr>
      </w:pPr>
      <w:r w:rsidRPr="006F40CA">
        <w:rPr>
          <w:u w:val="single"/>
          <w:lang w:eastAsia="fr-BE"/>
        </w:rPr>
        <w:t>Émetteur du certificat d'assurance</w:t>
      </w:r>
      <w:r w:rsidRPr="006F40CA">
        <w:rPr>
          <w:lang w:eastAsia="fr-BE"/>
        </w:rPr>
        <w:t>:</w:t>
      </w:r>
    </w:p>
    <w:p w14:paraId="20BB2BFE" w14:textId="77777777" w:rsidR="00E179C1" w:rsidRPr="004B256E" w:rsidRDefault="00E179C1" w:rsidP="00E179C1">
      <w:pPr>
        <w:autoSpaceDE w:val="0"/>
        <w:autoSpaceDN w:val="0"/>
        <w:adjustRightInd w:val="0"/>
        <w:ind w:left="425"/>
        <w:rPr>
          <w:rFonts w:cstheme="minorHAnsi"/>
          <w:lang w:eastAsia="fr-BE"/>
        </w:rPr>
      </w:pPr>
      <w:r w:rsidRPr="004B256E">
        <w:rPr>
          <w:rFonts w:eastAsia="Arial Unicode MS" w:cstheme="minorHAnsi"/>
          <w:color w:val="000000"/>
        </w:rPr>
        <w:t>MSIG Europe (91346) SE</w:t>
      </w:r>
    </w:p>
    <w:p w14:paraId="47937123" w14:textId="77777777" w:rsidR="00E179C1" w:rsidRPr="004B256E" w:rsidRDefault="00E179C1" w:rsidP="00E179C1">
      <w:pPr>
        <w:shd w:val="clear" w:color="auto" w:fill="FFFFFF"/>
        <w:ind w:left="425"/>
        <w:rPr>
          <w:rFonts w:cstheme="minorHAnsi"/>
          <w:lang w:eastAsia="fr-BE"/>
        </w:rPr>
      </w:pPr>
      <w:r w:rsidRPr="004B256E">
        <w:rPr>
          <w:rFonts w:cstheme="minorHAnsi"/>
          <w:lang w:eastAsia="fr-BE"/>
        </w:rPr>
        <w:t>Boulevard Louis Schmidt, 87</w:t>
      </w:r>
    </w:p>
    <w:p w14:paraId="7E681896" w14:textId="77777777" w:rsidR="00E179C1" w:rsidRPr="004B256E" w:rsidRDefault="00E179C1" w:rsidP="00E179C1">
      <w:pPr>
        <w:shd w:val="clear" w:color="auto" w:fill="FFFFFF"/>
        <w:ind w:left="425"/>
        <w:rPr>
          <w:rFonts w:cstheme="minorHAnsi"/>
          <w:lang w:eastAsia="fr-BE"/>
        </w:rPr>
      </w:pPr>
      <w:r w:rsidRPr="004B256E">
        <w:rPr>
          <w:rFonts w:cstheme="minorHAnsi"/>
          <w:lang w:eastAsia="fr-BE"/>
        </w:rPr>
        <w:t>1040 Bru</w:t>
      </w:r>
      <w:r>
        <w:rPr>
          <w:rFonts w:cstheme="minorHAnsi"/>
          <w:lang w:eastAsia="fr-BE"/>
        </w:rPr>
        <w:t>xelles</w:t>
      </w:r>
    </w:p>
    <w:p w14:paraId="6429B11D" w14:textId="7A8440A1" w:rsidR="00AC1291" w:rsidRDefault="00E179C1" w:rsidP="00E179C1">
      <w:pPr>
        <w:shd w:val="clear" w:color="auto" w:fill="FFFFFF"/>
        <w:ind w:left="425"/>
      </w:pPr>
      <w:r w:rsidRPr="004B256E">
        <w:rPr>
          <w:rFonts w:cstheme="minorHAnsi"/>
        </w:rPr>
        <w:t>N° de police : LXX002596</w:t>
      </w:r>
    </w:p>
    <w:p w14:paraId="37C9FF78" w14:textId="77777777" w:rsidR="00AC1291" w:rsidRPr="00A320D4" w:rsidRDefault="00AC1291" w:rsidP="00A320D4">
      <w:pPr>
        <w:spacing w:before="120" w:after="120" w:line="276" w:lineRule="auto"/>
        <w:rPr>
          <w:color w:val="FF0000"/>
          <w:highlight w:val="yellow"/>
          <w:lang w:eastAsia="fr-FR"/>
        </w:rPr>
      </w:pPr>
    </w:p>
    <w:p w14:paraId="336E2F73" w14:textId="77777777" w:rsidR="00AC1291" w:rsidRDefault="00AC1291" w:rsidP="00AC1291">
      <w:pPr>
        <w:pStyle w:val="TitreSOP1"/>
        <w:spacing w:before="0"/>
        <w:ind w:left="709"/>
        <w:rPr>
          <w:lang w:val="en-GB"/>
        </w:rPr>
      </w:pPr>
      <w:bookmarkStart w:id="88" w:name="_Toc162441210"/>
      <w:bookmarkStart w:id="89" w:name="_Toc184650909"/>
      <w:bookmarkStart w:id="90" w:name="_Toc105574371"/>
      <w:bookmarkStart w:id="91" w:name="_Toc107945522"/>
      <w:bookmarkStart w:id="92" w:name="_Toc138433231"/>
      <w:bookmarkStart w:id="93" w:name="_Toc162283935"/>
      <w:bookmarkEnd w:id="65"/>
      <w:r>
        <w:rPr>
          <w:lang w:val="en-GB"/>
        </w:rPr>
        <w:t>Fin d’étude</w:t>
      </w:r>
      <w:bookmarkEnd w:id="88"/>
      <w:bookmarkEnd w:id="89"/>
    </w:p>
    <w:p w14:paraId="251F2120" w14:textId="77777777" w:rsidR="00AC1291" w:rsidRPr="00467BAF" w:rsidRDefault="00AC1291" w:rsidP="00AC1291">
      <w:pPr>
        <w:pStyle w:val="TitreSOP2"/>
        <w:spacing w:before="240"/>
        <w:ind w:left="792"/>
      </w:pPr>
      <w:bookmarkStart w:id="94" w:name="_Toc162441211"/>
      <w:bookmarkStart w:id="95" w:name="_Toc184650910"/>
      <w:r>
        <w:t>Pour un participant</w:t>
      </w:r>
      <w:bookmarkEnd w:id="94"/>
      <w:bookmarkEnd w:id="95"/>
    </w:p>
    <w:p w14:paraId="36469401" w14:textId="77777777" w:rsidR="00AC1291" w:rsidRPr="00467BAF" w:rsidRDefault="00AC1291" w:rsidP="00AC1291">
      <w:pPr>
        <w:pStyle w:val="Sansinterligne"/>
        <w:rPr>
          <w:rFonts w:asciiTheme="minorHAnsi" w:hAnsiTheme="minorHAnsi" w:cstheme="minorHAnsi"/>
          <w:sz w:val="24"/>
          <w:szCs w:val="24"/>
        </w:rPr>
      </w:pPr>
    </w:p>
    <w:p w14:paraId="4CA8B9DD" w14:textId="77777777" w:rsidR="00AC1291" w:rsidRPr="00A402D2" w:rsidRDefault="00AC1291" w:rsidP="00AC1291">
      <w:pPr>
        <w:pStyle w:val="Sansinterligne"/>
        <w:rPr>
          <w:rFonts w:asciiTheme="minorHAnsi" w:hAnsiTheme="minorHAnsi" w:cstheme="minorHAnsi"/>
          <w:sz w:val="22"/>
          <w:szCs w:val="22"/>
          <w:lang w:val="fr-BE"/>
        </w:rPr>
      </w:pPr>
      <w:r w:rsidRPr="00A402D2">
        <w:rPr>
          <w:rFonts w:asciiTheme="minorHAnsi" w:hAnsiTheme="minorHAnsi" w:cstheme="minorHAnsi"/>
          <w:sz w:val="22"/>
          <w:szCs w:val="22"/>
          <w:lang w:val="fr-BE"/>
        </w:rPr>
        <w:t xml:space="preserve">Le </w:t>
      </w:r>
      <w:r>
        <w:rPr>
          <w:rFonts w:asciiTheme="minorHAnsi" w:hAnsiTheme="minorHAnsi" w:cstheme="minorHAnsi"/>
          <w:sz w:val="22"/>
          <w:szCs w:val="22"/>
          <w:lang w:val="fr-BE"/>
        </w:rPr>
        <w:t>participant</w:t>
      </w:r>
      <w:r w:rsidRPr="00A402D2">
        <w:rPr>
          <w:rFonts w:asciiTheme="minorHAnsi" w:hAnsiTheme="minorHAnsi" w:cstheme="minorHAnsi"/>
          <w:sz w:val="22"/>
          <w:szCs w:val="22"/>
          <w:lang w:val="fr-BE"/>
        </w:rPr>
        <w:t xml:space="preserve"> a terminé l'étude s'il a accompli toutes les procédures de l'étude, y compris la dernière visite ou la dernière procédure prévue, comme décrit dans le présent protocole.</w:t>
      </w:r>
    </w:p>
    <w:p w14:paraId="7FEF2268" w14:textId="77777777" w:rsidR="00AC1291" w:rsidRPr="00A402D2" w:rsidRDefault="00AC1291" w:rsidP="00AC1291">
      <w:pPr>
        <w:pStyle w:val="Sansinterligne"/>
        <w:rPr>
          <w:rFonts w:asciiTheme="minorHAnsi" w:hAnsiTheme="minorHAnsi" w:cstheme="minorHAnsi"/>
          <w:sz w:val="24"/>
          <w:szCs w:val="24"/>
          <w:lang w:val="fr-BE"/>
        </w:rPr>
      </w:pPr>
    </w:p>
    <w:p w14:paraId="1407E8CB" w14:textId="77777777" w:rsidR="00AC1291" w:rsidRPr="00467BAF" w:rsidRDefault="00AC1291" w:rsidP="00AC1291">
      <w:pPr>
        <w:pStyle w:val="TitreSOP2"/>
        <w:ind w:left="792"/>
      </w:pPr>
      <w:bookmarkStart w:id="96" w:name="_Toc162441212"/>
      <w:bookmarkStart w:id="97" w:name="_Toc184650911"/>
      <w:r>
        <w:t>Pour l’étude</w:t>
      </w:r>
      <w:bookmarkEnd w:id="96"/>
      <w:bookmarkEnd w:id="97"/>
    </w:p>
    <w:p w14:paraId="0E7A74B6" w14:textId="77777777" w:rsidR="00AC1291" w:rsidRPr="00467BAF" w:rsidRDefault="00AC1291" w:rsidP="00AC1291">
      <w:pPr>
        <w:pStyle w:val="Sansinterligne"/>
        <w:rPr>
          <w:rFonts w:asciiTheme="minorHAnsi" w:hAnsiTheme="minorHAnsi" w:cstheme="minorHAnsi"/>
          <w:sz w:val="24"/>
          <w:szCs w:val="24"/>
        </w:rPr>
      </w:pPr>
    </w:p>
    <w:p w14:paraId="0ADC301B" w14:textId="77777777" w:rsidR="00AC1291" w:rsidRPr="00B92E24" w:rsidRDefault="00AC1291" w:rsidP="00AC1291">
      <w:pPr>
        <w:pStyle w:val="Sansinterligne"/>
        <w:rPr>
          <w:rFonts w:asciiTheme="minorHAnsi" w:hAnsiTheme="minorHAnsi" w:cstheme="minorHAnsi"/>
          <w:sz w:val="22"/>
          <w:szCs w:val="22"/>
          <w:lang w:val="fr-BE"/>
        </w:rPr>
      </w:pPr>
      <w:r w:rsidRPr="00B92E24">
        <w:rPr>
          <w:rFonts w:asciiTheme="minorHAnsi" w:hAnsiTheme="minorHAnsi" w:cstheme="minorHAnsi"/>
          <w:sz w:val="22"/>
          <w:szCs w:val="22"/>
          <w:lang w:val="fr-BE"/>
        </w:rPr>
        <w:t xml:space="preserve">Globalement, la fin de l'étude est atteinte lorsque la dernière procédure de l'étude pour le dernier </w:t>
      </w:r>
      <w:r>
        <w:rPr>
          <w:rFonts w:asciiTheme="minorHAnsi" w:hAnsiTheme="minorHAnsi" w:cstheme="minorHAnsi"/>
          <w:sz w:val="22"/>
          <w:szCs w:val="22"/>
          <w:lang w:val="fr-BE"/>
        </w:rPr>
        <w:t>participant</w:t>
      </w:r>
      <w:r w:rsidRPr="00B92E24">
        <w:rPr>
          <w:rFonts w:asciiTheme="minorHAnsi" w:hAnsiTheme="minorHAnsi" w:cstheme="minorHAnsi"/>
          <w:sz w:val="22"/>
          <w:szCs w:val="22"/>
          <w:lang w:val="fr-BE"/>
        </w:rPr>
        <w:t xml:space="preserve"> a eu lieu : dernier </w:t>
      </w:r>
      <w:r>
        <w:rPr>
          <w:rFonts w:asciiTheme="minorHAnsi" w:hAnsiTheme="minorHAnsi" w:cstheme="minorHAnsi"/>
          <w:sz w:val="22"/>
          <w:szCs w:val="22"/>
          <w:lang w:val="fr-BE"/>
        </w:rPr>
        <w:t>participant</w:t>
      </w:r>
      <w:r w:rsidRPr="00B92E24">
        <w:rPr>
          <w:rFonts w:asciiTheme="minorHAnsi" w:hAnsiTheme="minorHAnsi" w:cstheme="minorHAnsi"/>
          <w:sz w:val="22"/>
          <w:szCs w:val="22"/>
          <w:lang w:val="fr-BE"/>
        </w:rPr>
        <w:t xml:space="preserve">, dernière visite. </w:t>
      </w:r>
    </w:p>
    <w:p w14:paraId="3C2E21F3" w14:textId="77777777" w:rsidR="00AC1291" w:rsidRPr="00B92E24" w:rsidRDefault="00AC1291" w:rsidP="00AC1291">
      <w:pPr>
        <w:pStyle w:val="Sansinterligne"/>
        <w:rPr>
          <w:rFonts w:asciiTheme="minorHAnsi" w:hAnsiTheme="minorHAnsi" w:cstheme="minorHAnsi"/>
          <w:sz w:val="22"/>
          <w:szCs w:val="22"/>
          <w:lang w:val="fr-BE"/>
        </w:rPr>
      </w:pPr>
    </w:p>
    <w:p w14:paraId="50D92C36" w14:textId="148B02D1" w:rsidR="00AC1291" w:rsidRDefault="00AC1291" w:rsidP="00AC1291">
      <w:pPr>
        <w:pStyle w:val="Sansinterligne"/>
        <w:rPr>
          <w:rFonts w:asciiTheme="minorHAnsi" w:hAnsiTheme="minorHAnsi" w:cstheme="minorHAnsi"/>
          <w:sz w:val="22"/>
          <w:szCs w:val="22"/>
          <w:lang w:val="fr-BE"/>
        </w:rPr>
      </w:pPr>
      <w:r w:rsidRPr="00B92E24">
        <w:rPr>
          <w:rFonts w:asciiTheme="minorHAnsi" w:hAnsiTheme="minorHAnsi" w:cstheme="minorHAnsi"/>
          <w:sz w:val="22"/>
          <w:szCs w:val="22"/>
          <w:lang w:val="fr-BE"/>
        </w:rPr>
        <w:t>Dès que l'ensemb</w:t>
      </w:r>
      <w:r w:rsidR="00F14F70">
        <w:rPr>
          <w:rFonts w:asciiTheme="minorHAnsi" w:hAnsiTheme="minorHAnsi" w:cstheme="minorHAnsi"/>
          <w:sz w:val="22"/>
          <w:szCs w:val="22"/>
          <w:lang w:val="fr-BE"/>
        </w:rPr>
        <w:t>le de l'étude est terminé</w:t>
      </w:r>
      <w:r w:rsidRPr="00B92E24">
        <w:rPr>
          <w:rFonts w:asciiTheme="minorHAnsi" w:hAnsiTheme="minorHAnsi" w:cstheme="minorHAnsi"/>
          <w:sz w:val="22"/>
          <w:szCs w:val="22"/>
          <w:lang w:val="fr-BE"/>
        </w:rPr>
        <w:t xml:space="preserve"> (cf. la définition ci-dessus), l'investigateur</w:t>
      </w:r>
      <w:r>
        <w:rPr>
          <w:rFonts w:asciiTheme="minorHAnsi" w:hAnsiTheme="minorHAnsi" w:cstheme="minorHAnsi"/>
          <w:sz w:val="22"/>
          <w:szCs w:val="22"/>
          <w:lang w:val="fr-BE"/>
        </w:rPr>
        <w:t>-promo</w:t>
      </w:r>
      <w:r w:rsidRPr="00B92E24">
        <w:rPr>
          <w:rFonts w:asciiTheme="minorHAnsi" w:hAnsiTheme="minorHAnsi" w:cstheme="minorHAnsi"/>
          <w:sz w:val="22"/>
          <w:szCs w:val="22"/>
          <w:lang w:val="fr-BE"/>
        </w:rPr>
        <w:t xml:space="preserve">teur doit informer le comité d'éthique en temps utile, conformément aux exigences réglementaires </w:t>
      </w:r>
      <w:r w:rsidRPr="00B92E24">
        <w:rPr>
          <w:rFonts w:asciiTheme="minorHAnsi" w:hAnsiTheme="minorHAnsi" w:cstheme="minorHAnsi"/>
          <w:sz w:val="22"/>
          <w:szCs w:val="22"/>
          <w:lang w:val="fr-BE"/>
        </w:rPr>
        <w:lastRenderedPageBreak/>
        <w:t>(dans les 90 jours suivant la fin de l'étude, ou si l'étude a dû être interrompue prématurément, ce délai doit être réduit à 15 jours et les raisons doivent être clairement expliquées).</w:t>
      </w:r>
    </w:p>
    <w:p w14:paraId="1DDC9915" w14:textId="12A08296" w:rsidR="00AC1291" w:rsidRDefault="00AC1291" w:rsidP="00AC1291">
      <w:pPr>
        <w:pStyle w:val="Sansinterligne"/>
        <w:rPr>
          <w:rFonts w:asciiTheme="minorHAnsi" w:hAnsiTheme="minorHAnsi" w:cstheme="minorHAnsi"/>
          <w:sz w:val="22"/>
          <w:szCs w:val="22"/>
          <w:lang w:val="fr-BE"/>
        </w:rPr>
      </w:pPr>
    </w:p>
    <w:p w14:paraId="3EA0DACF" w14:textId="77777777" w:rsidR="00AC1291" w:rsidRPr="00AC1291" w:rsidRDefault="00AC1291" w:rsidP="00AC1291">
      <w:pPr>
        <w:pStyle w:val="TitreSOP1"/>
        <w:spacing w:before="0"/>
        <w:ind w:left="709"/>
        <w:rPr>
          <w:lang w:val="en-GB"/>
        </w:rPr>
      </w:pPr>
      <w:bookmarkStart w:id="98" w:name="_Toc162441214"/>
      <w:bookmarkStart w:id="99" w:name="_Toc184650912"/>
      <w:bookmarkEnd w:id="90"/>
      <w:bookmarkEnd w:id="91"/>
      <w:bookmarkEnd w:id="92"/>
      <w:bookmarkEnd w:id="93"/>
      <w:r w:rsidRPr="00AC1291">
        <w:rPr>
          <w:lang w:val="en-GB"/>
        </w:rPr>
        <w:t>Archivage</w:t>
      </w:r>
      <w:bookmarkEnd w:id="98"/>
      <w:bookmarkEnd w:id="99"/>
    </w:p>
    <w:p w14:paraId="3BF6FD42" w14:textId="77777777" w:rsidR="00AC1291" w:rsidRDefault="00AC1291" w:rsidP="00EC24E5">
      <w:pPr>
        <w:pStyle w:val="CorpsTableauSOP"/>
        <w:framePr w:wrap="around"/>
      </w:pPr>
    </w:p>
    <w:p w14:paraId="68800EB3" w14:textId="7C6E3F2B" w:rsidR="0078773D" w:rsidRDefault="0078773D" w:rsidP="00AC1291">
      <w:pPr>
        <w:pStyle w:val="Corpsdetexte"/>
        <w:spacing w:before="120" w:line="276" w:lineRule="auto"/>
        <w:ind w:left="131"/>
        <w:rPr>
          <w:rFonts w:asciiTheme="minorHAnsi" w:hAnsiTheme="minorHAnsi" w:cstheme="minorHAnsi"/>
          <w:iCs/>
          <w:sz w:val="22"/>
          <w:szCs w:val="22"/>
          <w:lang w:val="fr-BE"/>
        </w:rPr>
      </w:pPr>
      <w:r w:rsidRPr="0078773D">
        <w:rPr>
          <w:rFonts w:asciiTheme="minorHAnsi" w:hAnsiTheme="minorHAnsi" w:cstheme="minorHAnsi"/>
          <w:iCs/>
          <w:color w:val="FF0000"/>
          <w:sz w:val="22"/>
          <w:szCs w:val="22"/>
          <w:lang w:val="fr-BE"/>
        </w:rPr>
        <w:t>Préciser qui réalise l’archivage, où sont archivés les documents et quelles sont les conditions d’accès</w:t>
      </w:r>
    </w:p>
    <w:p w14:paraId="0D5EA073" w14:textId="5433F663" w:rsidR="00AC1291" w:rsidRPr="00B92E24" w:rsidRDefault="00AC1291" w:rsidP="00AC1291">
      <w:pPr>
        <w:pStyle w:val="Corpsdetexte"/>
        <w:spacing w:before="120" w:line="276" w:lineRule="auto"/>
        <w:ind w:left="131"/>
        <w:rPr>
          <w:rFonts w:asciiTheme="minorHAnsi" w:hAnsiTheme="minorHAnsi" w:cstheme="minorHAnsi"/>
          <w:iCs/>
          <w:sz w:val="22"/>
          <w:szCs w:val="22"/>
          <w:lang w:val="fr-BE"/>
        </w:rPr>
      </w:pPr>
      <w:r w:rsidRPr="00B92E24">
        <w:rPr>
          <w:rFonts w:asciiTheme="minorHAnsi" w:hAnsiTheme="minorHAnsi" w:cstheme="minorHAnsi"/>
          <w:iCs/>
          <w:sz w:val="22"/>
          <w:szCs w:val="22"/>
          <w:lang w:val="fr-BE"/>
        </w:rPr>
        <w:t xml:space="preserve">Les documents essentiels de l’étude sont conservés pendant 20 ans après la fin de l’étude, conformément à la législation belge : </w:t>
      </w:r>
      <w:r>
        <w:rPr>
          <w:rFonts w:asciiTheme="minorHAnsi" w:hAnsiTheme="minorHAnsi" w:cstheme="minorHAnsi"/>
          <w:iCs/>
          <w:sz w:val="22"/>
          <w:szCs w:val="22"/>
          <w:lang w:val="fr-BE"/>
        </w:rPr>
        <w:t>AR</w:t>
      </w:r>
      <w:r w:rsidRPr="00B92E24">
        <w:rPr>
          <w:rFonts w:asciiTheme="minorHAnsi" w:hAnsiTheme="minorHAnsi" w:cstheme="minorHAnsi"/>
          <w:iCs/>
          <w:sz w:val="22"/>
          <w:szCs w:val="22"/>
          <w:lang w:val="fr-BE"/>
        </w:rPr>
        <w:t xml:space="preserve"> 18 Ma</w:t>
      </w:r>
      <w:r>
        <w:rPr>
          <w:rFonts w:asciiTheme="minorHAnsi" w:hAnsiTheme="minorHAnsi" w:cstheme="minorHAnsi"/>
          <w:iCs/>
          <w:sz w:val="22"/>
          <w:szCs w:val="22"/>
          <w:lang w:val="fr-BE"/>
        </w:rPr>
        <w:t>i</w:t>
      </w:r>
      <w:r w:rsidRPr="00B92E24">
        <w:rPr>
          <w:rFonts w:asciiTheme="minorHAnsi" w:hAnsiTheme="minorHAnsi" w:cstheme="minorHAnsi"/>
          <w:iCs/>
          <w:sz w:val="22"/>
          <w:szCs w:val="22"/>
          <w:lang w:val="fr-BE"/>
        </w:rPr>
        <w:t xml:space="preserve"> 2006 art.24. </w:t>
      </w:r>
    </w:p>
    <w:p w14:paraId="023E1C98" w14:textId="44286F9A" w:rsidR="00AC1291" w:rsidRDefault="00AC1291" w:rsidP="00AC1291">
      <w:pPr>
        <w:pStyle w:val="Corpsdetexte"/>
        <w:spacing w:before="120" w:line="276" w:lineRule="auto"/>
        <w:ind w:left="131"/>
        <w:rPr>
          <w:rFonts w:asciiTheme="minorHAnsi" w:hAnsiTheme="minorHAnsi" w:cstheme="minorHAnsi"/>
          <w:iCs/>
          <w:sz w:val="22"/>
          <w:szCs w:val="22"/>
          <w:lang w:val="fr-BE"/>
        </w:rPr>
      </w:pPr>
      <w:r w:rsidRPr="00B92E24">
        <w:rPr>
          <w:rFonts w:asciiTheme="minorHAnsi" w:hAnsiTheme="minorHAnsi" w:cstheme="minorHAnsi"/>
          <w:iCs/>
          <w:sz w:val="22"/>
          <w:szCs w:val="22"/>
          <w:lang w:val="fr-BE"/>
        </w:rPr>
        <w:t>Les documents sources sont conserv</w:t>
      </w:r>
      <w:r>
        <w:rPr>
          <w:rFonts w:asciiTheme="minorHAnsi" w:hAnsiTheme="minorHAnsi" w:cstheme="minorHAnsi"/>
          <w:iCs/>
          <w:sz w:val="22"/>
          <w:szCs w:val="22"/>
          <w:lang w:val="fr-BE"/>
        </w:rPr>
        <w:t>é</w:t>
      </w:r>
      <w:r w:rsidRPr="00B92E24">
        <w:rPr>
          <w:rFonts w:asciiTheme="minorHAnsi" w:hAnsiTheme="minorHAnsi" w:cstheme="minorHAnsi"/>
          <w:iCs/>
          <w:sz w:val="22"/>
          <w:szCs w:val="22"/>
          <w:lang w:val="fr-BE"/>
        </w:rPr>
        <w:t xml:space="preserve">s pendant 30 ans, conformément à la législation belge : Art 35 </w:t>
      </w:r>
      <w:r>
        <w:rPr>
          <w:rFonts w:asciiTheme="minorHAnsi" w:hAnsiTheme="minorHAnsi" w:cstheme="minorHAnsi"/>
          <w:iCs/>
          <w:sz w:val="22"/>
          <w:szCs w:val="22"/>
          <w:lang w:val="fr-BE"/>
        </w:rPr>
        <w:t>loi belge du</w:t>
      </w:r>
      <w:r w:rsidRPr="00B92E24">
        <w:rPr>
          <w:rFonts w:asciiTheme="minorHAnsi" w:hAnsiTheme="minorHAnsi" w:cstheme="minorHAnsi"/>
          <w:iCs/>
          <w:sz w:val="22"/>
          <w:szCs w:val="22"/>
          <w:lang w:val="fr-BE"/>
        </w:rPr>
        <w:t xml:space="preserve"> 22 A</w:t>
      </w:r>
      <w:r>
        <w:rPr>
          <w:rFonts w:asciiTheme="minorHAnsi" w:hAnsiTheme="minorHAnsi" w:cstheme="minorHAnsi"/>
          <w:iCs/>
          <w:sz w:val="22"/>
          <w:szCs w:val="22"/>
          <w:lang w:val="fr-BE"/>
        </w:rPr>
        <w:t>v</w:t>
      </w:r>
      <w:r w:rsidRPr="00B92E24">
        <w:rPr>
          <w:rFonts w:asciiTheme="minorHAnsi" w:hAnsiTheme="minorHAnsi" w:cstheme="minorHAnsi"/>
          <w:iCs/>
          <w:sz w:val="22"/>
          <w:szCs w:val="22"/>
          <w:lang w:val="fr-BE"/>
        </w:rPr>
        <w:t>ril 2019.</w:t>
      </w:r>
    </w:p>
    <w:p w14:paraId="79B43EC6" w14:textId="77777777" w:rsidR="00197FCD" w:rsidRPr="00197FCD" w:rsidRDefault="00197FCD" w:rsidP="00197FCD">
      <w:pPr>
        <w:pStyle w:val="TitreSOP1"/>
        <w:spacing w:before="0"/>
        <w:ind w:left="709"/>
        <w:rPr>
          <w:lang w:val="en-GB"/>
        </w:rPr>
      </w:pPr>
      <w:bookmarkStart w:id="100" w:name="_Toc162525295"/>
      <w:bookmarkStart w:id="101" w:name="_Toc184650913"/>
      <w:r w:rsidRPr="00197FCD">
        <w:rPr>
          <w:lang w:val="en-GB"/>
        </w:rPr>
        <w:t>Résultats et publication</w:t>
      </w:r>
      <w:bookmarkEnd w:id="100"/>
      <w:bookmarkEnd w:id="101"/>
    </w:p>
    <w:p w14:paraId="12D92BB1" w14:textId="77777777" w:rsidR="00197FCD" w:rsidRPr="00B92E24" w:rsidRDefault="00197FCD" w:rsidP="00197FCD">
      <w:pPr>
        <w:pStyle w:val="Corpsdetexte"/>
        <w:spacing w:before="120" w:line="276" w:lineRule="auto"/>
        <w:ind w:left="131"/>
        <w:rPr>
          <w:rFonts w:asciiTheme="minorHAnsi" w:hAnsiTheme="minorHAnsi" w:cstheme="minorHAnsi"/>
          <w:iCs/>
          <w:color w:val="FF0000"/>
          <w:sz w:val="22"/>
          <w:szCs w:val="22"/>
          <w:lang w:val="fr-BE"/>
        </w:rPr>
      </w:pPr>
      <w:r w:rsidRPr="00B92E24">
        <w:rPr>
          <w:rFonts w:asciiTheme="minorHAnsi" w:hAnsiTheme="minorHAnsi" w:cstheme="minorHAnsi"/>
          <w:iCs/>
          <w:color w:val="FF0000"/>
          <w:sz w:val="22"/>
          <w:szCs w:val="22"/>
          <w:lang w:val="fr-BE"/>
        </w:rPr>
        <w:t>Le protocole doit préciser non seulement la diffusion des résultats dans les médias scientifiques, mais aussi auprès de la communauté et/ou des participants, et envisager la diffusion auprès des décideurs politiques, le cas échéant. La politique de publication doit être clairement discutée - par exemple, qui prendra l'initiative de la publication et qui sera remercié dans les publications, etc.</w:t>
      </w:r>
    </w:p>
    <w:p w14:paraId="021950D9" w14:textId="77777777" w:rsidR="00197FCD" w:rsidRDefault="00197FCD" w:rsidP="00197FCD">
      <w:pPr>
        <w:ind w:left="142"/>
        <w:rPr>
          <w:rFonts w:cstheme="minorHAnsi"/>
          <w:iCs/>
        </w:rPr>
      </w:pPr>
    </w:p>
    <w:p w14:paraId="203F3EB8" w14:textId="77777777" w:rsidR="00197FCD" w:rsidRPr="00197FCD" w:rsidRDefault="00197FCD" w:rsidP="00197FCD">
      <w:pPr>
        <w:ind w:left="142"/>
        <w:rPr>
          <w:rFonts w:cstheme="minorHAnsi"/>
          <w:iCs/>
          <w:color w:val="00B050"/>
        </w:rPr>
      </w:pPr>
      <w:r w:rsidRPr="00197FCD">
        <w:rPr>
          <w:rFonts w:cstheme="minorHAnsi"/>
          <w:iCs/>
          <w:color w:val="00B050"/>
        </w:rPr>
        <w:t>Le texte suivant sera ajouté à la publication pour l'utilisation de REDCap :</w:t>
      </w:r>
    </w:p>
    <w:p w14:paraId="3555E0EE" w14:textId="77777777" w:rsidR="00197FCD" w:rsidRPr="00197FCD" w:rsidRDefault="00197FCD" w:rsidP="00197FCD">
      <w:pPr>
        <w:pStyle w:val="Corpsdetexte"/>
        <w:spacing w:before="120" w:line="276" w:lineRule="auto"/>
        <w:ind w:left="131"/>
        <w:jc w:val="both"/>
        <w:rPr>
          <w:rFonts w:asciiTheme="minorHAnsi" w:hAnsiTheme="minorHAnsi" w:cstheme="minorHAnsi"/>
          <w:i/>
          <w:iCs/>
          <w:color w:val="00B050"/>
          <w:sz w:val="22"/>
          <w:szCs w:val="22"/>
          <w:lang w:val="en-US"/>
        </w:rPr>
      </w:pPr>
      <w:r w:rsidRPr="00197FCD">
        <w:rPr>
          <w:rFonts w:asciiTheme="minorHAnsi" w:hAnsiTheme="minorHAnsi" w:cstheme="minorHAnsi"/>
          <w:i/>
          <w:iCs/>
          <w:color w:val="00B050"/>
          <w:sz w:val="22"/>
          <w:szCs w:val="22"/>
          <w:lang w:val="en-US"/>
        </w:rPr>
        <w:t>“Study data were collected and managed using REDCap electronic data capture tools hosted at Cliniques universitaires Saint-Luc. REDCap (Research Electronic Data Capture) is a secure, web-based software platform designed to support data capture for research studies, providing 1) an intuitive interface for validated data capture; 2) audit trails for tracking data manipulation and export procedures ; 3) automated export procedures for seamless data downloads to common statistical packages ; and 4) procedures for data integration and interoperability with external sources.”</w:t>
      </w:r>
    </w:p>
    <w:p w14:paraId="5E4E52C4" w14:textId="77777777" w:rsidR="00197FCD" w:rsidRPr="00197FCD" w:rsidRDefault="00197FCD" w:rsidP="00AC1291">
      <w:pPr>
        <w:pStyle w:val="Corpsdetexte"/>
        <w:spacing w:before="120" w:line="276" w:lineRule="auto"/>
        <w:ind w:left="131"/>
        <w:rPr>
          <w:rFonts w:asciiTheme="minorHAnsi" w:hAnsiTheme="minorHAnsi" w:cstheme="minorHAnsi"/>
          <w:iCs/>
          <w:sz w:val="22"/>
          <w:szCs w:val="22"/>
          <w:lang w:val="en-US"/>
        </w:rPr>
      </w:pPr>
    </w:p>
    <w:p w14:paraId="527B1C5E" w14:textId="77777777" w:rsidR="0078773D" w:rsidRPr="00197FCD" w:rsidRDefault="0078773D" w:rsidP="00AC1291">
      <w:pPr>
        <w:pStyle w:val="Corpsdetexte"/>
        <w:spacing w:before="120" w:line="276" w:lineRule="auto"/>
        <w:ind w:left="131"/>
        <w:rPr>
          <w:rFonts w:asciiTheme="minorHAnsi" w:hAnsiTheme="minorHAnsi" w:cstheme="minorHAnsi"/>
          <w:iCs/>
          <w:sz w:val="22"/>
          <w:szCs w:val="22"/>
          <w:lang w:val="en-US"/>
        </w:rPr>
      </w:pPr>
    </w:p>
    <w:p w14:paraId="3D462473" w14:textId="77777777" w:rsidR="00AC1291" w:rsidRPr="00B92E24" w:rsidRDefault="00AC1291" w:rsidP="00AC1291">
      <w:pPr>
        <w:pStyle w:val="TitreSOP1"/>
        <w:spacing w:before="0"/>
        <w:ind w:left="709"/>
      </w:pPr>
      <w:bookmarkStart w:id="102" w:name="_Toc162441216"/>
      <w:bookmarkStart w:id="103" w:name="_Toc184650914"/>
      <w:bookmarkStart w:id="104" w:name="_Toc105574373"/>
      <w:bookmarkStart w:id="105" w:name="_Toc341867677"/>
      <w:r>
        <w:t>Références de la l</w:t>
      </w:r>
      <w:r w:rsidRPr="00CB0A22">
        <w:t>it</w:t>
      </w:r>
      <w:r>
        <w:t>té</w:t>
      </w:r>
      <w:r w:rsidRPr="00CB0A22">
        <w:t>rature</w:t>
      </w:r>
      <w:bookmarkEnd w:id="102"/>
      <w:bookmarkEnd w:id="103"/>
      <w:r w:rsidRPr="00CB0A22">
        <w:t xml:space="preserve"> </w:t>
      </w:r>
      <w:bookmarkEnd w:id="104"/>
      <w:bookmarkEnd w:id="105"/>
    </w:p>
    <w:p w14:paraId="46F12AF7" w14:textId="77777777" w:rsidR="00AC1291" w:rsidRPr="00B92E24" w:rsidRDefault="00AC1291" w:rsidP="00AC1291">
      <w:pPr>
        <w:pStyle w:val="Corpsdetexte"/>
        <w:spacing w:before="120" w:line="276" w:lineRule="auto"/>
        <w:ind w:left="131"/>
        <w:rPr>
          <w:rFonts w:asciiTheme="minorHAnsi" w:hAnsiTheme="minorHAnsi" w:cstheme="minorHAnsi"/>
          <w:iCs/>
          <w:color w:val="FF0000"/>
          <w:sz w:val="22"/>
          <w:szCs w:val="22"/>
          <w:lang w:val="fr-BE"/>
        </w:rPr>
      </w:pPr>
      <w:r w:rsidRPr="00B92E24">
        <w:rPr>
          <w:rFonts w:asciiTheme="minorHAnsi" w:hAnsiTheme="minorHAnsi" w:cstheme="minorHAnsi"/>
          <w:iCs/>
          <w:color w:val="FF0000"/>
          <w:sz w:val="22"/>
          <w:szCs w:val="22"/>
          <w:lang w:val="fr-BE"/>
        </w:rPr>
        <w:t>Liste des références bibliographiques liées à cette étude clinique</w:t>
      </w:r>
    </w:p>
    <w:p w14:paraId="6A950174" w14:textId="77777777" w:rsidR="00AC1291" w:rsidRPr="00106B34" w:rsidRDefault="00AC1291" w:rsidP="00583C19">
      <w:pPr>
        <w:rPr>
          <w:rFonts w:cstheme="minorHAnsi"/>
        </w:rPr>
      </w:pPr>
    </w:p>
    <w:p w14:paraId="17AA70BD" w14:textId="77777777" w:rsidR="00583C19" w:rsidRPr="00AC1291" w:rsidRDefault="00583C19" w:rsidP="00AC1291">
      <w:pPr>
        <w:pStyle w:val="TitreSOP1"/>
        <w:spacing w:before="0"/>
        <w:ind w:left="709"/>
      </w:pPr>
      <w:bookmarkStart w:id="106" w:name="_Toc105574374"/>
      <w:bookmarkStart w:id="107" w:name="_Toc107945523"/>
      <w:bookmarkStart w:id="108" w:name="_Toc138433232"/>
      <w:bookmarkStart w:id="109" w:name="_Toc162283936"/>
      <w:bookmarkStart w:id="110" w:name="_Toc184650915"/>
      <w:r w:rsidRPr="00CB0A22">
        <w:t>A</w:t>
      </w:r>
      <w:r w:rsidR="00106B34">
        <w:t>nne</w:t>
      </w:r>
      <w:r w:rsidRPr="00CB0A22">
        <w:t>x</w:t>
      </w:r>
      <w:bookmarkEnd w:id="106"/>
      <w:r w:rsidR="00106B34">
        <w:t>es</w:t>
      </w:r>
      <w:bookmarkEnd w:id="107"/>
      <w:bookmarkEnd w:id="108"/>
      <w:bookmarkEnd w:id="109"/>
      <w:bookmarkEnd w:id="110"/>
    </w:p>
    <w:p w14:paraId="00B3B3D1" w14:textId="07420087" w:rsidR="00106B34" w:rsidRPr="00106B34" w:rsidRDefault="00106B34" w:rsidP="00F14F70">
      <w:pPr>
        <w:pStyle w:val="Corpsdetexte"/>
        <w:spacing w:before="60"/>
        <w:jc w:val="both"/>
        <w:rPr>
          <w:rFonts w:asciiTheme="minorHAnsi" w:hAnsiTheme="minorHAnsi" w:cstheme="minorHAnsi"/>
          <w:color w:val="FF0000"/>
          <w:sz w:val="22"/>
          <w:szCs w:val="22"/>
          <w:lang w:val="fr-BE"/>
        </w:rPr>
      </w:pPr>
    </w:p>
    <w:sectPr w:rsidR="00106B34" w:rsidRPr="00106B34" w:rsidSect="00014CC3">
      <w:headerReference w:type="default" r:id="rId18"/>
      <w:footerReference w:type="default" r:id="rId19"/>
      <w:headerReference w:type="first" r:id="rId20"/>
      <w:footerReference w:type="first" r:id="rId21"/>
      <w:endnotePr>
        <w:numFmt w:val="upperRoman"/>
      </w:endnotePr>
      <w:pgSz w:w="11906" w:h="16838"/>
      <w:pgMar w:top="1417" w:right="1417" w:bottom="1417" w:left="1417"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F01024" w14:textId="77777777" w:rsidR="00FA1C19" w:rsidRDefault="00FA1C19" w:rsidP="006343B3">
      <w:r>
        <w:separator/>
      </w:r>
    </w:p>
  </w:endnote>
  <w:endnote w:type="continuationSeparator" w:id="0">
    <w:p w14:paraId="3DCFC4DD" w14:textId="77777777" w:rsidR="00FA1C19" w:rsidRDefault="00FA1C19" w:rsidP="006343B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3DBFF2" w14:textId="77777777" w:rsidR="00FA1C19" w:rsidRPr="00D07086" w:rsidRDefault="00FA1C19" w:rsidP="00AA1388">
    <w:pPr>
      <w:pStyle w:val="Pieddepage"/>
      <w:rPr>
        <w:lang w:val="en-US"/>
      </w:rPr>
    </w:pPr>
    <w:r w:rsidRPr="00F71650">
      <w:rPr>
        <w:lang w:val="en-US"/>
      </w:rPr>
      <w:t>Protocol v x.x – dated on yyyy/mm/dd</w:t>
    </w:r>
    <w:r w:rsidRPr="00F71650">
      <w:rPr>
        <w:lang w:val="en-US"/>
      </w:rPr>
      <w:tab/>
    </w:r>
    <w:r w:rsidRPr="00F71650">
      <w:rPr>
        <w:lang w:val="en-US"/>
      </w:rPr>
      <w:tab/>
    </w:r>
    <w:r w:rsidRPr="00F71650">
      <w:rPr>
        <w:rFonts w:eastAsiaTheme="majorEastAsia" w:cs="Calibri"/>
        <w:sz w:val="14"/>
        <w:szCs w:val="20"/>
        <w:lang w:val="en-US"/>
      </w:rPr>
      <w:t>Page</w:t>
    </w:r>
    <w:r w:rsidRPr="00F71650">
      <w:rPr>
        <w:rFonts w:eastAsiaTheme="majorEastAsia" w:cs="Calibri"/>
        <w:b/>
        <w:sz w:val="14"/>
        <w:szCs w:val="20"/>
        <w:lang w:val="en-US"/>
      </w:rPr>
      <w:t xml:space="preserve">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PAGE  \* MERGEFORMAT </w:instrText>
    </w:r>
    <w:r w:rsidRPr="001A3CC7">
      <w:rPr>
        <w:rFonts w:eastAsiaTheme="majorEastAsia" w:cs="Calibri"/>
        <w:b/>
        <w:sz w:val="14"/>
        <w:szCs w:val="20"/>
      </w:rPr>
      <w:fldChar w:fldCharType="separate"/>
    </w:r>
    <w:r>
      <w:rPr>
        <w:rFonts w:eastAsiaTheme="majorEastAsia" w:cs="Calibri"/>
        <w:b/>
        <w:noProof/>
        <w:sz w:val="14"/>
        <w:szCs w:val="20"/>
        <w:lang w:val="en-US"/>
      </w:rPr>
      <w:t>21</w:t>
    </w:r>
    <w:r w:rsidRPr="001A3CC7">
      <w:rPr>
        <w:rFonts w:eastAsiaTheme="majorEastAsia" w:cs="Calibri"/>
        <w:b/>
        <w:sz w:val="14"/>
        <w:szCs w:val="20"/>
      </w:rPr>
      <w:fldChar w:fldCharType="end"/>
    </w:r>
    <w:r w:rsidRPr="00F71650">
      <w:rPr>
        <w:rFonts w:eastAsiaTheme="majorEastAsia" w:cs="Calibri"/>
        <w:sz w:val="14"/>
        <w:szCs w:val="20"/>
        <w:lang w:val="en-US"/>
      </w:rPr>
      <w:t xml:space="preserve"> of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NUMPAGES  \* MERGEFORMAT </w:instrText>
    </w:r>
    <w:r w:rsidRPr="001A3CC7">
      <w:rPr>
        <w:rFonts w:eastAsiaTheme="majorEastAsia" w:cs="Calibri"/>
        <w:b/>
        <w:sz w:val="14"/>
        <w:szCs w:val="20"/>
      </w:rPr>
      <w:fldChar w:fldCharType="separate"/>
    </w:r>
    <w:r>
      <w:rPr>
        <w:rFonts w:eastAsiaTheme="majorEastAsia" w:cs="Calibri"/>
        <w:b/>
        <w:noProof/>
        <w:sz w:val="14"/>
        <w:szCs w:val="20"/>
        <w:lang w:val="en-US"/>
      </w:rPr>
      <w:t>28</w:t>
    </w:r>
    <w:r w:rsidRPr="001A3CC7">
      <w:rPr>
        <w:rFonts w:eastAsiaTheme="majorEastAsia" w:cs="Calibri"/>
        <w:b/>
        <w:sz w:val="14"/>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A800EC" w14:textId="6B9B32C5" w:rsidR="00FA1C19" w:rsidRPr="0082336E" w:rsidRDefault="00416315" w:rsidP="0082336E">
    <w:pPr>
      <w:pStyle w:val="Pieddepage"/>
      <w:rPr>
        <w:rFonts w:eastAsiaTheme="majorEastAsia" w:cs="Calibri"/>
        <w:b/>
        <w:sz w:val="18"/>
        <w:szCs w:val="18"/>
      </w:rPr>
    </w:pPr>
    <w:sdt>
      <w:sdtPr>
        <w:rPr>
          <w:sz w:val="18"/>
          <w:szCs w:val="18"/>
        </w:rPr>
        <w:alias w:val="Société"/>
        <w:tag w:val=""/>
        <w:id w:val="1572081983"/>
        <w:dataBinding w:prefixMappings="xmlns:ns0='http://schemas.openxmlformats.org/officeDocument/2006/extended-properties' " w:xpath="/ns0:Properties[1]/ns0:Company[1]" w:storeItemID="{6668398D-A668-4E3E-A5EB-62B293D839F1}"/>
        <w:text/>
      </w:sdtPr>
      <w:sdtEndPr/>
      <w:sdtContent>
        <w:r w:rsidR="0082336E" w:rsidRPr="00AB0C0F">
          <w:rPr>
            <w:sz w:val="18"/>
            <w:szCs w:val="18"/>
          </w:rPr>
          <w:t>Cliniques Universitaires Saint-Luc</w:t>
        </w:r>
      </w:sdtContent>
    </w:sdt>
    <w:r w:rsidR="0082336E" w:rsidRPr="00AB0C0F">
      <w:rPr>
        <w:rFonts w:eastAsiaTheme="majorEastAsia" w:cs="Calibri"/>
        <w:b/>
        <w:sz w:val="18"/>
        <w:szCs w:val="18"/>
      </w:rPr>
      <w:t> </w:t>
    </w:r>
    <w:r w:rsidR="0082336E" w:rsidRPr="00AB0C0F">
      <w:rPr>
        <w:sz w:val="18"/>
        <w:szCs w:val="18"/>
      </w:rPr>
      <w:tab/>
    </w:r>
    <w:r w:rsidR="0082336E">
      <w:rPr>
        <w:sz w:val="18"/>
        <w:szCs w:val="18"/>
      </w:rPr>
      <w:t xml:space="preserve">        </w:t>
    </w:r>
    <w:r w:rsidR="0082336E" w:rsidRPr="003334D3">
      <w:rPr>
        <w:b/>
        <w:sz w:val="18"/>
        <w:szCs w:val="18"/>
      </w:rPr>
      <w:t>Modèle de</w:t>
    </w:r>
    <w:r w:rsidR="0082336E" w:rsidRPr="003334D3">
      <w:rPr>
        <w:sz w:val="18"/>
        <w:szCs w:val="18"/>
      </w:rPr>
      <w:t xml:space="preserve"> </w:t>
    </w:r>
    <w:r w:rsidR="0082336E" w:rsidRPr="003334D3">
      <w:rPr>
        <w:b/>
        <w:sz w:val="18"/>
        <w:szCs w:val="18"/>
      </w:rPr>
      <w:t>DSQ</w:t>
    </w:r>
    <w:r w:rsidR="0082336E" w:rsidRPr="003334D3">
      <w:rPr>
        <w:sz w:val="18"/>
        <w:szCs w:val="18"/>
      </w:rPr>
      <w:t xml:space="preserve"> </w:t>
    </w:r>
    <w:r w:rsidR="0082336E" w:rsidRPr="003334D3">
      <w:rPr>
        <w:b/>
        <w:sz w:val="18"/>
        <w:szCs w:val="18"/>
      </w:rPr>
      <w:t>valide 2 ans à partir de la date d’application</w:t>
    </w:r>
    <w:r w:rsidR="0082336E">
      <w:rPr>
        <w:sz w:val="18"/>
        <w:szCs w:val="18"/>
      </w:rPr>
      <w:t xml:space="preserve"> </w:t>
    </w:r>
    <w:r w:rsidR="0082336E" w:rsidRPr="00AB0C0F">
      <w:rPr>
        <w:rFonts w:eastAsiaTheme="majorEastAsia" w:cs="Calibri"/>
        <w:b/>
        <w:sz w:val="18"/>
        <w:szCs w:val="18"/>
      </w:rPr>
      <w:tab/>
    </w:r>
    <w:r w:rsidR="0082336E" w:rsidRPr="00AB0C0F">
      <w:rPr>
        <w:rFonts w:eastAsiaTheme="majorEastAsia" w:cs="Calibri"/>
        <w:sz w:val="18"/>
        <w:szCs w:val="18"/>
      </w:rPr>
      <w:t>Page</w:t>
    </w:r>
    <w:r w:rsidR="0082336E" w:rsidRPr="00AB0C0F">
      <w:rPr>
        <w:rFonts w:eastAsiaTheme="majorEastAsia" w:cs="Calibri"/>
        <w:b/>
        <w:sz w:val="18"/>
        <w:szCs w:val="18"/>
      </w:rPr>
      <w:t xml:space="preserve"> </w:t>
    </w:r>
    <w:r w:rsidR="0082336E" w:rsidRPr="00AB0C0F">
      <w:rPr>
        <w:rFonts w:eastAsiaTheme="majorEastAsia" w:cs="Calibri"/>
        <w:b/>
        <w:sz w:val="18"/>
        <w:szCs w:val="18"/>
      </w:rPr>
      <w:fldChar w:fldCharType="begin"/>
    </w:r>
    <w:r w:rsidR="0082336E" w:rsidRPr="00AB0C0F">
      <w:rPr>
        <w:rFonts w:eastAsiaTheme="majorEastAsia" w:cs="Calibri"/>
        <w:b/>
        <w:sz w:val="18"/>
        <w:szCs w:val="18"/>
      </w:rPr>
      <w:instrText xml:space="preserve"> PAGE  \* MERGEFORMAT </w:instrText>
    </w:r>
    <w:r w:rsidR="0082336E" w:rsidRPr="00AB0C0F">
      <w:rPr>
        <w:rFonts w:eastAsiaTheme="majorEastAsia" w:cs="Calibri"/>
        <w:b/>
        <w:sz w:val="18"/>
        <w:szCs w:val="18"/>
      </w:rPr>
      <w:fldChar w:fldCharType="separate"/>
    </w:r>
    <w:r w:rsidR="00142723">
      <w:rPr>
        <w:rFonts w:eastAsiaTheme="majorEastAsia" w:cs="Calibri"/>
        <w:b/>
        <w:noProof/>
        <w:sz w:val="18"/>
        <w:szCs w:val="18"/>
      </w:rPr>
      <w:t>1</w:t>
    </w:r>
    <w:r w:rsidR="0082336E" w:rsidRPr="00AB0C0F">
      <w:rPr>
        <w:rFonts w:eastAsiaTheme="majorEastAsia" w:cs="Calibri"/>
        <w:b/>
        <w:sz w:val="18"/>
        <w:szCs w:val="18"/>
      </w:rPr>
      <w:fldChar w:fldCharType="end"/>
    </w:r>
    <w:r w:rsidR="0082336E" w:rsidRPr="00AB0C0F">
      <w:rPr>
        <w:rFonts w:eastAsiaTheme="majorEastAsia" w:cs="Calibri"/>
        <w:sz w:val="18"/>
        <w:szCs w:val="18"/>
      </w:rPr>
      <w:t xml:space="preserve"> de </w:t>
    </w:r>
    <w:r w:rsidR="0082336E" w:rsidRPr="00AB0C0F">
      <w:rPr>
        <w:rFonts w:eastAsiaTheme="majorEastAsia" w:cs="Calibri"/>
        <w:b/>
        <w:sz w:val="18"/>
        <w:szCs w:val="18"/>
      </w:rPr>
      <w:fldChar w:fldCharType="begin"/>
    </w:r>
    <w:r w:rsidR="0082336E" w:rsidRPr="00AB0C0F">
      <w:rPr>
        <w:rFonts w:eastAsiaTheme="majorEastAsia" w:cs="Calibri"/>
        <w:b/>
        <w:sz w:val="18"/>
        <w:szCs w:val="18"/>
      </w:rPr>
      <w:instrText xml:space="preserve"> NUMPAGES  \* MERGEFORMAT </w:instrText>
    </w:r>
    <w:r w:rsidR="0082336E" w:rsidRPr="00AB0C0F">
      <w:rPr>
        <w:rFonts w:eastAsiaTheme="majorEastAsia" w:cs="Calibri"/>
        <w:b/>
        <w:sz w:val="18"/>
        <w:szCs w:val="18"/>
      </w:rPr>
      <w:fldChar w:fldCharType="separate"/>
    </w:r>
    <w:r w:rsidR="00142723">
      <w:rPr>
        <w:rFonts w:eastAsiaTheme="majorEastAsia" w:cs="Calibri"/>
        <w:b/>
        <w:noProof/>
        <w:sz w:val="18"/>
        <w:szCs w:val="18"/>
      </w:rPr>
      <w:t>15</w:t>
    </w:r>
    <w:r w:rsidR="0082336E" w:rsidRPr="00AB0C0F">
      <w:rPr>
        <w:rFonts w:eastAsiaTheme="majorEastAsia" w:cs="Calibri"/>
        <w:b/>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4EFE9F" w14:textId="19039E2C" w:rsidR="00FA1C19" w:rsidRPr="0078773D" w:rsidRDefault="00FA1C19" w:rsidP="00057AE7">
    <w:pPr>
      <w:pStyle w:val="Pieddepage"/>
      <w:rPr>
        <w:sz w:val="20"/>
        <w:szCs w:val="20"/>
      </w:rPr>
    </w:pPr>
    <w:r w:rsidRPr="0078773D">
      <w:rPr>
        <w:sz w:val="20"/>
        <w:szCs w:val="20"/>
      </w:rPr>
      <w:t>Protocol</w:t>
    </w:r>
    <w:r w:rsidR="0078773D" w:rsidRPr="0078773D">
      <w:rPr>
        <w:sz w:val="20"/>
        <w:szCs w:val="20"/>
      </w:rPr>
      <w:t>e</w:t>
    </w:r>
    <w:r w:rsidRPr="0078773D">
      <w:rPr>
        <w:sz w:val="20"/>
        <w:szCs w:val="20"/>
      </w:rPr>
      <w:t xml:space="preserve"> v x.x – dat</w:t>
    </w:r>
    <w:r w:rsidR="0078773D" w:rsidRPr="0078773D">
      <w:rPr>
        <w:sz w:val="20"/>
        <w:szCs w:val="20"/>
      </w:rPr>
      <w:t>ée</w:t>
    </w:r>
    <w:r w:rsidRPr="0078773D">
      <w:rPr>
        <w:sz w:val="20"/>
        <w:szCs w:val="20"/>
      </w:rPr>
      <w:t xml:space="preserve"> </w:t>
    </w:r>
    <w:r w:rsidR="0078773D" w:rsidRPr="0078773D">
      <w:rPr>
        <w:sz w:val="20"/>
        <w:szCs w:val="20"/>
      </w:rPr>
      <w:t>du</w:t>
    </w:r>
    <w:r w:rsidRPr="0078773D">
      <w:rPr>
        <w:sz w:val="20"/>
        <w:szCs w:val="20"/>
      </w:rPr>
      <w:t xml:space="preserve"> </w:t>
    </w:r>
    <w:r w:rsidR="0078773D" w:rsidRPr="0078773D">
      <w:rPr>
        <w:sz w:val="20"/>
        <w:szCs w:val="20"/>
      </w:rPr>
      <w:t>jj/mm/aaaa</w:t>
    </w:r>
    <w:r w:rsidRPr="0078773D">
      <w:rPr>
        <w:sz w:val="20"/>
        <w:szCs w:val="20"/>
      </w:rPr>
      <w:tab/>
    </w:r>
    <w:r w:rsidRPr="0078773D">
      <w:rPr>
        <w:sz w:val="20"/>
        <w:szCs w:val="20"/>
      </w:rPr>
      <w:tab/>
    </w:r>
    <w:r w:rsidRPr="0078773D">
      <w:rPr>
        <w:rFonts w:eastAsiaTheme="majorEastAsia" w:cs="Calibri"/>
        <w:sz w:val="20"/>
        <w:szCs w:val="20"/>
      </w:rPr>
      <w:t>Page</w:t>
    </w:r>
    <w:r w:rsidRPr="0078773D">
      <w:rPr>
        <w:rFonts w:eastAsiaTheme="majorEastAsia" w:cs="Calibri"/>
        <w:b/>
        <w:sz w:val="20"/>
        <w:szCs w:val="20"/>
      </w:rPr>
      <w:t xml:space="preserve"> </w:t>
    </w:r>
    <w:r w:rsidRPr="0078773D">
      <w:rPr>
        <w:rFonts w:eastAsiaTheme="majorEastAsia" w:cs="Calibri"/>
        <w:b/>
        <w:sz w:val="20"/>
        <w:szCs w:val="20"/>
      </w:rPr>
      <w:fldChar w:fldCharType="begin"/>
    </w:r>
    <w:r w:rsidRPr="0078773D">
      <w:rPr>
        <w:rFonts w:eastAsiaTheme="majorEastAsia" w:cs="Calibri"/>
        <w:b/>
        <w:sz w:val="20"/>
        <w:szCs w:val="20"/>
      </w:rPr>
      <w:instrText xml:space="preserve"> PAGE  \* MERGEFORMAT </w:instrText>
    </w:r>
    <w:r w:rsidRPr="0078773D">
      <w:rPr>
        <w:rFonts w:eastAsiaTheme="majorEastAsia" w:cs="Calibri"/>
        <w:b/>
        <w:sz w:val="20"/>
        <w:szCs w:val="20"/>
      </w:rPr>
      <w:fldChar w:fldCharType="separate"/>
    </w:r>
    <w:r w:rsidR="00142723">
      <w:rPr>
        <w:rFonts w:eastAsiaTheme="majorEastAsia" w:cs="Calibri"/>
        <w:b/>
        <w:noProof/>
        <w:sz w:val="20"/>
        <w:szCs w:val="20"/>
      </w:rPr>
      <w:t>15</w:t>
    </w:r>
    <w:r w:rsidRPr="0078773D">
      <w:rPr>
        <w:rFonts w:eastAsiaTheme="majorEastAsia" w:cs="Calibri"/>
        <w:b/>
        <w:sz w:val="20"/>
        <w:szCs w:val="20"/>
      </w:rPr>
      <w:fldChar w:fldCharType="end"/>
    </w:r>
    <w:r w:rsidRPr="0078773D">
      <w:rPr>
        <w:rFonts w:eastAsiaTheme="majorEastAsia" w:cs="Calibri"/>
        <w:sz w:val="20"/>
        <w:szCs w:val="20"/>
      </w:rPr>
      <w:t xml:space="preserve"> of </w:t>
    </w:r>
    <w:r w:rsidRPr="0078773D">
      <w:rPr>
        <w:rFonts w:eastAsiaTheme="majorEastAsia" w:cs="Calibri"/>
        <w:b/>
        <w:sz w:val="20"/>
        <w:szCs w:val="20"/>
      </w:rPr>
      <w:fldChar w:fldCharType="begin"/>
    </w:r>
    <w:r w:rsidRPr="0078773D">
      <w:rPr>
        <w:rFonts w:eastAsiaTheme="majorEastAsia" w:cs="Calibri"/>
        <w:b/>
        <w:sz w:val="20"/>
        <w:szCs w:val="20"/>
      </w:rPr>
      <w:instrText xml:space="preserve"> NUMPAGES  \* MERGEFORMAT </w:instrText>
    </w:r>
    <w:r w:rsidRPr="0078773D">
      <w:rPr>
        <w:rFonts w:eastAsiaTheme="majorEastAsia" w:cs="Calibri"/>
        <w:b/>
        <w:sz w:val="20"/>
        <w:szCs w:val="20"/>
      </w:rPr>
      <w:fldChar w:fldCharType="separate"/>
    </w:r>
    <w:r w:rsidR="00142723">
      <w:rPr>
        <w:rFonts w:eastAsiaTheme="majorEastAsia" w:cs="Calibri"/>
        <w:b/>
        <w:noProof/>
        <w:sz w:val="20"/>
        <w:szCs w:val="20"/>
      </w:rPr>
      <w:t>15</w:t>
    </w:r>
    <w:r w:rsidRPr="0078773D">
      <w:rPr>
        <w:rFonts w:eastAsiaTheme="majorEastAsia" w:cs="Calibri"/>
        <w:b/>
        <w:sz w:val="20"/>
        <w:szCs w:val="2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10443C" w14:textId="77777777" w:rsidR="0082336E" w:rsidRPr="0082336E" w:rsidRDefault="0082336E" w:rsidP="0082336E">
    <w:pPr>
      <w:pStyle w:val="Pieddepage"/>
      <w:tabs>
        <w:tab w:val="clear" w:pos="4536"/>
        <w:tab w:val="clear" w:pos="9072"/>
        <w:tab w:val="left" w:pos="1455"/>
      </w:tabs>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64A05B" w14:textId="77777777" w:rsidR="00FA1C19" w:rsidRDefault="00FA1C19" w:rsidP="006343B3">
      <w:r>
        <w:separator/>
      </w:r>
    </w:p>
  </w:footnote>
  <w:footnote w:type="continuationSeparator" w:id="0">
    <w:p w14:paraId="75889302" w14:textId="77777777" w:rsidR="00FA1C19" w:rsidRDefault="00FA1C19" w:rsidP="006343B3">
      <w:r>
        <w:continuationSeparator/>
      </w:r>
    </w:p>
  </w:footnote>
  <w:footnote w:id="1">
    <w:p w14:paraId="79DA2CC7" w14:textId="77777777" w:rsidR="00FA1C19" w:rsidRDefault="00FA1C19">
      <w:pPr>
        <w:pStyle w:val="Notedebasdepage"/>
      </w:pPr>
      <w:r>
        <w:rPr>
          <w:rStyle w:val="Appelnotedebasdep"/>
        </w:rPr>
        <w:footnoteRef/>
      </w:r>
      <w:r>
        <w:t xml:space="preserve"> </w:t>
      </w:r>
      <w:hyperlink r:id="rId1" w:history="1">
        <w:r w:rsidRPr="00E46D85">
          <w:rPr>
            <w:rStyle w:val="Lienhypertexte"/>
          </w:rPr>
          <w:t>Loi du 7 Mai 2004</w:t>
        </w:r>
      </w:hyperlink>
      <w:r>
        <w:rPr>
          <w:rStyle w:val="Lienhypertexte"/>
        </w:rPr>
        <w:t xml:space="preserve"> </w:t>
      </w:r>
      <w:r w:rsidRPr="005F0D45">
        <w:rPr>
          <w:bCs/>
          <w:color w:val="000000"/>
        </w:rPr>
        <w:t>relative aux expérimentations sur la personne humaine</w:t>
      </w:r>
    </w:p>
  </w:footnote>
  <w:footnote w:id="2">
    <w:p w14:paraId="41F4C325" w14:textId="77777777" w:rsidR="00FA1C19" w:rsidRDefault="00FA1C19" w:rsidP="00AA1388">
      <w:pPr>
        <w:pStyle w:val="Notedefin"/>
      </w:pPr>
      <w:r>
        <w:rPr>
          <w:rStyle w:val="Appelnotedebasdep"/>
        </w:rPr>
        <w:footnoteRef/>
      </w:r>
      <w:r>
        <w:t xml:space="preserve"> </w:t>
      </w:r>
      <w:hyperlink r:id="rId2" w:history="1">
        <w:r w:rsidRPr="00A06901">
          <w:rPr>
            <w:rStyle w:val="Lienhypertexte"/>
          </w:rPr>
          <w:t>ICH GCP E6 (R2) Guide de bonnes pratiques cliniques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CB2EA1" w14:textId="77777777" w:rsidR="00FA1C19" w:rsidRDefault="00FA1C19">
    <w:pPr>
      <w:pStyle w:val="En-tte"/>
    </w:pPr>
    <w:r>
      <w:t>Protocol title / Acronyme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E8574C" w14:textId="4C5611F8" w:rsidR="00FA1C19" w:rsidRDefault="0078773D" w:rsidP="00102434">
    <w:pPr>
      <w:pStyle w:val="En-tte"/>
    </w:pPr>
    <w:r>
      <w:t>Titre</w:t>
    </w:r>
    <w:r w:rsidR="00FA1C19">
      <w:t xml:space="preserve"> / Acronym</w:t>
    </w:r>
    <w:r>
      <w:t>e</w:t>
    </w:r>
  </w:p>
  <w:p w14:paraId="6969D407" w14:textId="77777777" w:rsidR="00FA1C19" w:rsidRPr="00102434" w:rsidRDefault="00FA1C19" w:rsidP="00102434">
    <w:pPr>
      <w:pStyle w:val="En-tt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A2A6D0" w14:textId="76E36970" w:rsidR="00FA1C19" w:rsidRDefault="00FA1C19">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564E86"/>
    <w:multiLevelType w:val="hybridMultilevel"/>
    <w:tmpl w:val="43B4D26C"/>
    <w:lvl w:ilvl="0" w:tplc="080C000B">
      <w:start w:val="1"/>
      <w:numFmt w:val="bullet"/>
      <w:lvlText w:val=""/>
      <w:lvlJc w:val="left"/>
      <w:pPr>
        <w:tabs>
          <w:tab w:val="num" w:pos="720"/>
        </w:tabs>
        <w:ind w:left="720" w:hanging="360"/>
      </w:pPr>
      <w:rPr>
        <w:rFonts w:ascii="Wingdings" w:hAnsi="Wingdings" w:hint="default"/>
      </w:rPr>
    </w:lvl>
    <w:lvl w:ilvl="1" w:tplc="040C0003">
      <w:start w:val="1"/>
      <w:numFmt w:val="bullet"/>
      <w:lvlText w:val="o"/>
      <w:lvlJc w:val="left"/>
      <w:pPr>
        <w:tabs>
          <w:tab w:val="num" w:pos="1440"/>
        </w:tabs>
        <w:ind w:left="1440" w:hanging="360"/>
      </w:pPr>
      <w:rPr>
        <w:rFonts w:ascii="Courier New" w:hAnsi="Courier New" w:cs="Courier New" w:hint="default"/>
      </w:rPr>
    </w:lvl>
    <w:lvl w:ilvl="2" w:tplc="040C0005">
      <w:start w:val="1"/>
      <w:numFmt w:val="bullet"/>
      <w:lvlText w:val=""/>
      <w:lvlJc w:val="left"/>
      <w:pPr>
        <w:tabs>
          <w:tab w:val="num" w:pos="2160"/>
        </w:tabs>
        <w:ind w:left="2160" w:hanging="360"/>
      </w:pPr>
      <w:rPr>
        <w:rFonts w:ascii="Wingdings" w:hAnsi="Wingdings" w:hint="default"/>
      </w:rPr>
    </w:lvl>
    <w:lvl w:ilvl="3" w:tplc="040C0001">
      <w:start w:val="1"/>
      <w:numFmt w:val="bullet"/>
      <w:lvlText w:val=""/>
      <w:lvlJc w:val="left"/>
      <w:pPr>
        <w:tabs>
          <w:tab w:val="num" w:pos="2880"/>
        </w:tabs>
        <w:ind w:left="2880" w:hanging="360"/>
      </w:pPr>
      <w:rPr>
        <w:rFonts w:ascii="Symbol" w:hAnsi="Symbol" w:hint="default"/>
      </w:rPr>
    </w:lvl>
    <w:lvl w:ilvl="4" w:tplc="040C0003">
      <w:start w:val="1"/>
      <w:numFmt w:val="bullet"/>
      <w:lvlText w:val="o"/>
      <w:lvlJc w:val="left"/>
      <w:pPr>
        <w:tabs>
          <w:tab w:val="num" w:pos="3600"/>
        </w:tabs>
        <w:ind w:left="3600" w:hanging="360"/>
      </w:pPr>
      <w:rPr>
        <w:rFonts w:ascii="Courier New" w:hAnsi="Courier New" w:cs="Courier New" w:hint="default"/>
      </w:rPr>
    </w:lvl>
    <w:lvl w:ilvl="5" w:tplc="040C0005">
      <w:start w:val="1"/>
      <w:numFmt w:val="bullet"/>
      <w:lvlText w:val=""/>
      <w:lvlJc w:val="left"/>
      <w:pPr>
        <w:tabs>
          <w:tab w:val="num" w:pos="4320"/>
        </w:tabs>
        <w:ind w:left="4320" w:hanging="360"/>
      </w:pPr>
      <w:rPr>
        <w:rFonts w:ascii="Wingdings" w:hAnsi="Wingdings" w:hint="default"/>
      </w:rPr>
    </w:lvl>
    <w:lvl w:ilvl="6" w:tplc="040C0001">
      <w:start w:val="1"/>
      <w:numFmt w:val="bullet"/>
      <w:lvlText w:val=""/>
      <w:lvlJc w:val="left"/>
      <w:pPr>
        <w:tabs>
          <w:tab w:val="num" w:pos="5040"/>
        </w:tabs>
        <w:ind w:left="5040" w:hanging="360"/>
      </w:pPr>
      <w:rPr>
        <w:rFonts w:ascii="Symbol" w:hAnsi="Symbol" w:hint="default"/>
      </w:rPr>
    </w:lvl>
    <w:lvl w:ilvl="7" w:tplc="040C0003">
      <w:start w:val="1"/>
      <w:numFmt w:val="bullet"/>
      <w:lvlText w:val="o"/>
      <w:lvlJc w:val="left"/>
      <w:pPr>
        <w:tabs>
          <w:tab w:val="num" w:pos="5760"/>
        </w:tabs>
        <w:ind w:left="5760" w:hanging="360"/>
      </w:pPr>
      <w:rPr>
        <w:rFonts w:ascii="Courier New" w:hAnsi="Courier New" w:cs="Courier New" w:hint="default"/>
      </w:rPr>
    </w:lvl>
    <w:lvl w:ilvl="8" w:tplc="040C0005">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9F066C5"/>
    <w:multiLevelType w:val="hybridMultilevel"/>
    <w:tmpl w:val="CEAC1F94"/>
    <w:lvl w:ilvl="0" w:tplc="080C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0E4D5E7F"/>
    <w:multiLevelType w:val="hybridMultilevel"/>
    <w:tmpl w:val="AF164AF0"/>
    <w:lvl w:ilvl="0" w:tplc="EBE8E89A">
      <w:start w:val="1"/>
      <w:numFmt w:val="decimal"/>
      <w:pStyle w:val="Titre1"/>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3" w15:restartNumberingAfterBreak="0">
    <w:nsid w:val="0F1C621B"/>
    <w:multiLevelType w:val="hybridMultilevel"/>
    <w:tmpl w:val="010EB316"/>
    <w:lvl w:ilvl="0" w:tplc="080C0015">
      <w:start w:val="1"/>
      <w:numFmt w:val="upperLetter"/>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 w15:restartNumberingAfterBreak="0">
    <w:nsid w:val="136C4E97"/>
    <w:multiLevelType w:val="hybridMultilevel"/>
    <w:tmpl w:val="D416D222"/>
    <w:lvl w:ilvl="0" w:tplc="11B8016E">
      <w:numFmt w:val="bullet"/>
      <w:lvlText w:val="-"/>
      <w:lvlJc w:val="left"/>
      <w:pPr>
        <w:ind w:left="851" w:hanging="360"/>
      </w:pPr>
      <w:rPr>
        <w:rFonts w:ascii="Calibri" w:eastAsia="Arial Unicode MS" w:hAnsi="Calibri" w:cs="Times New Roman" w:hint="default"/>
        <w:color w:val="auto"/>
      </w:rPr>
    </w:lvl>
    <w:lvl w:ilvl="1" w:tplc="080C0003">
      <w:start w:val="1"/>
      <w:numFmt w:val="bullet"/>
      <w:lvlText w:val="o"/>
      <w:lvlJc w:val="left"/>
      <w:pPr>
        <w:ind w:left="1571" w:hanging="360"/>
      </w:pPr>
      <w:rPr>
        <w:rFonts w:ascii="Courier New" w:hAnsi="Courier New" w:cs="Courier New" w:hint="default"/>
      </w:rPr>
    </w:lvl>
    <w:lvl w:ilvl="2" w:tplc="080C0005" w:tentative="1">
      <w:start w:val="1"/>
      <w:numFmt w:val="bullet"/>
      <w:lvlText w:val=""/>
      <w:lvlJc w:val="left"/>
      <w:pPr>
        <w:ind w:left="2291" w:hanging="360"/>
      </w:pPr>
      <w:rPr>
        <w:rFonts w:ascii="Wingdings" w:hAnsi="Wingdings" w:hint="default"/>
      </w:rPr>
    </w:lvl>
    <w:lvl w:ilvl="3" w:tplc="080C0001" w:tentative="1">
      <w:start w:val="1"/>
      <w:numFmt w:val="bullet"/>
      <w:lvlText w:val=""/>
      <w:lvlJc w:val="left"/>
      <w:pPr>
        <w:ind w:left="3011" w:hanging="360"/>
      </w:pPr>
      <w:rPr>
        <w:rFonts w:ascii="Symbol" w:hAnsi="Symbol" w:hint="default"/>
      </w:rPr>
    </w:lvl>
    <w:lvl w:ilvl="4" w:tplc="080C0003" w:tentative="1">
      <w:start w:val="1"/>
      <w:numFmt w:val="bullet"/>
      <w:lvlText w:val="o"/>
      <w:lvlJc w:val="left"/>
      <w:pPr>
        <w:ind w:left="3731" w:hanging="360"/>
      </w:pPr>
      <w:rPr>
        <w:rFonts w:ascii="Courier New" w:hAnsi="Courier New" w:cs="Courier New" w:hint="default"/>
      </w:rPr>
    </w:lvl>
    <w:lvl w:ilvl="5" w:tplc="080C0005" w:tentative="1">
      <w:start w:val="1"/>
      <w:numFmt w:val="bullet"/>
      <w:lvlText w:val=""/>
      <w:lvlJc w:val="left"/>
      <w:pPr>
        <w:ind w:left="4451" w:hanging="360"/>
      </w:pPr>
      <w:rPr>
        <w:rFonts w:ascii="Wingdings" w:hAnsi="Wingdings" w:hint="default"/>
      </w:rPr>
    </w:lvl>
    <w:lvl w:ilvl="6" w:tplc="080C0001" w:tentative="1">
      <w:start w:val="1"/>
      <w:numFmt w:val="bullet"/>
      <w:lvlText w:val=""/>
      <w:lvlJc w:val="left"/>
      <w:pPr>
        <w:ind w:left="5171" w:hanging="360"/>
      </w:pPr>
      <w:rPr>
        <w:rFonts w:ascii="Symbol" w:hAnsi="Symbol" w:hint="default"/>
      </w:rPr>
    </w:lvl>
    <w:lvl w:ilvl="7" w:tplc="080C0003" w:tentative="1">
      <w:start w:val="1"/>
      <w:numFmt w:val="bullet"/>
      <w:lvlText w:val="o"/>
      <w:lvlJc w:val="left"/>
      <w:pPr>
        <w:ind w:left="5891" w:hanging="360"/>
      </w:pPr>
      <w:rPr>
        <w:rFonts w:ascii="Courier New" w:hAnsi="Courier New" w:cs="Courier New" w:hint="default"/>
      </w:rPr>
    </w:lvl>
    <w:lvl w:ilvl="8" w:tplc="080C0005" w:tentative="1">
      <w:start w:val="1"/>
      <w:numFmt w:val="bullet"/>
      <w:lvlText w:val=""/>
      <w:lvlJc w:val="left"/>
      <w:pPr>
        <w:ind w:left="6611" w:hanging="360"/>
      </w:pPr>
      <w:rPr>
        <w:rFonts w:ascii="Wingdings" w:hAnsi="Wingdings" w:hint="default"/>
      </w:rPr>
    </w:lvl>
  </w:abstractNum>
  <w:abstractNum w:abstractNumId="5" w15:restartNumberingAfterBreak="0">
    <w:nsid w:val="14AC4488"/>
    <w:multiLevelType w:val="multilevel"/>
    <w:tmpl w:val="ACCCBDE6"/>
    <w:lvl w:ilvl="0">
      <w:start w:val="1"/>
      <w:numFmt w:val="decimal"/>
      <w:lvlText w:val="%1."/>
      <w:lvlJc w:val="left"/>
      <w:pPr>
        <w:ind w:left="360" w:hanging="360"/>
      </w:pPr>
      <w:rPr>
        <w:rFonts w:hint="default"/>
      </w:rPr>
    </w:lvl>
    <w:lvl w:ilvl="1">
      <w:start w:val="1"/>
      <w:numFmt w:val="decimal"/>
      <w:pStyle w:val="Titre2"/>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191D1D5F"/>
    <w:multiLevelType w:val="hybridMultilevel"/>
    <w:tmpl w:val="EC08AB60"/>
    <w:lvl w:ilvl="0" w:tplc="85B883FA">
      <w:numFmt w:val="bullet"/>
      <w:lvlText w:val="-"/>
      <w:lvlJc w:val="left"/>
      <w:pPr>
        <w:ind w:left="1060" w:hanging="360"/>
      </w:pPr>
      <w:rPr>
        <w:rFonts w:ascii="Calibri" w:eastAsia="Arial Unicode MS" w:hAnsi="Calibri" w:cs="Calibri" w:hint="default"/>
      </w:rPr>
    </w:lvl>
    <w:lvl w:ilvl="1" w:tplc="080C0003" w:tentative="1">
      <w:start w:val="1"/>
      <w:numFmt w:val="bullet"/>
      <w:lvlText w:val="o"/>
      <w:lvlJc w:val="left"/>
      <w:pPr>
        <w:ind w:left="1780" w:hanging="360"/>
      </w:pPr>
      <w:rPr>
        <w:rFonts w:ascii="Courier New" w:hAnsi="Courier New" w:cs="Courier New" w:hint="default"/>
      </w:rPr>
    </w:lvl>
    <w:lvl w:ilvl="2" w:tplc="080C0005" w:tentative="1">
      <w:start w:val="1"/>
      <w:numFmt w:val="bullet"/>
      <w:lvlText w:val=""/>
      <w:lvlJc w:val="left"/>
      <w:pPr>
        <w:ind w:left="2500" w:hanging="360"/>
      </w:pPr>
      <w:rPr>
        <w:rFonts w:ascii="Wingdings" w:hAnsi="Wingdings" w:hint="default"/>
      </w:rPr>
    </w:lvl>
    <w:lvl w:ilvl="3" w:tplc="080C0001" w:tentative="1">
      <w:start w:val="1"/>
      <w:numFmt w:val="bullet"/>
      <w:lvlText w:val=""/>
      <w:lvlJc w:val="left"/>
      <w:pPr>
        <w:ind w:left="3220" w:hanging="360"/>
      </w:pPr>
      <w:rPr>
        <w:rFonts w:ascii="Symbol" w:hAnsi="Symbol" w:hint="default"/>
      </w:rPr>
    </w:lvl>
    <w:lvl w:ilvl="4" w:tplc="080C0003" w:tentative="1">
      <w:start w:val="1"/>
      <w:numFmt w:val="bullet"/>
      <w:lvlText w:val="o"/>
      <w:lvlJc w:val="left"/>
      <w:pPr>
        <w:ind w:left="3940" w:hanging="360"/>
      </w:pPr>
      <w:rPr>
        <w:rFonts w:ascii="Courier New" w:hAnsi="Courier New" w:cs="Courier New" w:hint="default"/>
      </w:rPr>
    </w:lvl>
    <w:lvl w:ilvl="5" w:tplc="080C0005" w:tentative="1">
      <w:start w:val="1"/>
      <w:numFmt w:val="bullet"/>
      <w:lvlText w:val=""/>
      <w:lvlJc w:val="left"/>
      <w:pPr>
        <w:ind w:left="4660" w:hanging="360"/>
      </w:pPr>
      <w:rPr>
        <w:rFonts w:ascii="Wingdings" w:hAnsi="Wingdings" w:hint="default"/>
      </w:rPr>
    </w:lvl>
    <w:lvl w:ilvl="6" w:tplc="080C0001" w:tentative="1">
      <w:start w:val="1"/>
      <w:numFmt w:val="bullet"/>
      <w:lvlText w:val=""/>
      <w:lvlJc w:val="left"/>
      <w:pPr>
        <w:ind w:left="5380" w:hanging="360"/>
      </w:pPr>
      <w:rPr>
        <w:rFonts w:ascii="Symbol" w:hAnsi="Symbol" w:hint="default"/>
      </w:rPr>
    </w:lvl>
    <w:lvl w:ilvl="7" w:tplc="080C0003" w:tentative="1">
      <w:start w:val="1"/>
      <w:numFmt w:val="bullet"/>
      <w:lvlText w:val="o"/>
      <w:lvlJc w:val="left"/>
      <w:pPr>
        <w:ind w:left="6100" w:hanging="360"/>
      </w:pPr>
      <w:rPr>
        <w:rFonts w:ascii="Courier New" w:hAnsi="Courier New" w:cs="Courier New" w:hint="default"/>
      </w:rPr>
    </w:lvl>
    <w:lvl w:ilvl="8" w:tplc="080C0005" w:tentative="1">
      <w:start w:val="1"/>
      <w:numFmt w:val="bullet"/>
      <w:lvlText w:val=""/>
      <w:lvlJc w:val="left"/>
      <w:pPr>
        <w:ind w:left="6820" w:hanging="360"/>
      </w:pPr>
      <w:rPr>
        <w:rFonts w:ascii="Wingdings" w:hAnsi="Wingdings" w:hint="default"/>
      </w:rPr>
    </w:lvl>
  </w:abstractNum>
  <w:abstractNum w:abstractNumId="7" w15:restartNumberingAfterBreak="0">
    <w:nsid w:val="32564A66"/>
    <w:multiLevelType w:val="hybridMultilevel"/>
    <w:tmpl w:val="FE000D64"/>
    <w:lvl w:ilvl="0" w:tplc="11B8016E">
      <w:numFmt w:val="bullet"/>
      <w:lvlText w:val="-"/>
      <w:lvlJc w:val="left"/>
      <w:pPr>
        <w:ind w:left="1145" w:hanging="360"/>
      </w:pPr>
      <w:rPr>
        <w:rFonts w:ascii="Calibri" w:eastAsia="Arial Unicode MS" w:hAnsi="Calibri" w:cs="Times New Roman" w:hint="default"/>
        <w:color w:val="auto"/>
      </w:rPr>
    </w:lvl>
    <w:lvl w:ilvl="1" w:tplc="080C0003" w:tentative="1">
      <w:start w:val="1"/>
      <w:numFmt w:val="bullet"/>
      <w:lvlText w:val="o"/>
      <w:lvlJc w:val="left"/>
      <w:pPr>
        <w:ind w:left="1865" w:hanging="360"/>
      </w:pPr>
      <w:rPr>
        <w:rFonts w:ascii="Courier New" w:hAnsi="Courier New" w:cs="Courier New" w:hint="default"/>
      </w:rPr>
    </w:lvl>
    <w:lvl w:ilvl="2" w:tplc="080C0005" w:tentative="1">
      <w:start w:val="1"/>
      <w:numFmt w:val="bullet"/>
      <w:lvlText w:val=""/>
      <w:lvlJc w:val="left"/>
      <w:pPr>
        <w:ind w:left="2585" w:hanging="360"/>
      </w:pPr>
      <w:rPr>
        <w:rFonts w:ascii="Wingdings" w:hAnsi="Wingdings" w:hint="default"/>
      </w:rPr>
    </w:lvl>
    <w:lvl w:ilvl="3" w:tplc="080C0001" w:tentative="1">
      <w:start w:val="1"/>
      <w:numFmt w:val="bullet"/>
      <w:lvlText w:val=""/>
      <w:lvlJc w:val="left"/>
      <w:pPr>
        <w:ind w:left="3305" w:hanging="360"/>
      </w:pPr>
      <w:rPr>
        <w:rFonts w:ascii="Symbol" w:hAnsi="Symbol" w:hint="default"/>
      </w:rPr>
    </w:lvl>
    <w:lvl w:ilvl="4" w:tplc="080C0003" w:tentative="1">
      <w:start w:val="1"/>
      <w:numFmt w:val="bullet"/>
      <w:lvlText w:val="o"/>
      <w:lvlJc w:val="left"/>
      <w:pPr>
        <w:ind w:left="4025" w:hanging="360"/>
      </w:pPr>
      <w:rPr>
        <w:rFonts w:ascii="Courier New" w:hAnsi="Courier New" w:cs="Courier New" w:hint="default"/>
      </w:rPr>
    </w:lvl>
    <w:lvl w:ilvl="5" w:tplc="080C0005" w:tentative="1">
      <w:start w:val="1"/>
      <w:numFmt w:val="bullet"/>
      <w:lvlText w:val=""/>
      <w:lvlJc w:val="left"/>
      <w:pPr>
        <w:ind w:left="4745" w:hanging="360"/>
      </w:pPr>
      <w:rPr>
        <w:rFonts w:ascii="Wingdings" w:hAnsi="Wingdings" w:hint="default"/>
      </w:rPr>
    </w:lvl>
    <w:lvl w:ilvl="6" w:tplc="080C0001" w:tentative="1">
      <w:start w:val="1"/>
      <w:numFmt w:val="bullet"/>
      <w:lvlText w:val=""/>
      <w:lvlJc w:val="left"/>
      <w:pPr>
        <w:ind w:left="5465" w:hanging="360"/>
      </w:pPr>
      <w:rPr>
        <w:rFonts w:ascii="Symbol" w:hAnsi="Symbol" w:hint="default"/>
      </w:rPr>
    </w:lvl>
    <w:lvl w:ilvl="7" w:tplc="080C0003" w:tentative="1">
      <w:start w:val="1"/>
      <w:numFmt w:val="bullet"/>
      <w:lvlText w:val="o"/>
      <w:lvlJc w:val="left"/>
      <w:pPr>
        <w:ind w:left="6185" w:hanging="360"/>
      </w:pPr>
      <w:rPr>
        <w:rFonts w:ascii="Courier New" w:hAnsi="Courier New" w:cs="Courier New" w:hint="default"/>
      </w:rPr>
    </w:lvl>
    <w:lvl w:ilvl="8" w:tplc="080C0005" w:tentative="1">
      <w:start w:val="1"/>
      <w:numFmt w:val="bullet"/>
      <w:lvlText w:val=""/>
      <w:lvlJc w:val="left"/>
      <w:pPr>
        <w:ind w:left="6905" w:hanging="360"/>
      </w:pPr>
      <w:rPr>
        <w:rFonts w:ascii="Wingdings" w:hAnsi="Wingdings" w:hint="default"/>
      </w:rPr>
    </w:lvl>
  </w:abstractNum>
  <w:abstractNum w:abstractNumId="8" w15:restartNumberingAfterBreak="0">
    <w:nsid w:val="33590D2C"/>
    <w:multiLevelType w:val="hybridMultilevel"/>
    <w:tmpl w:val="6964AB8C"/>
    <w:lvl w:ilvl="0" w:tplc="C19E797E">
      <w:start w:val="1"/>
      <w:numFmt w:val="bullet"/>
      <w:lvlText w:val="-"/>
      <w:lvlJc w:val="left"/>
      <w:pPr>
        <w:ind w:left="1647" w:hanging="360"/>
      </w:pPr>
      <w:rPr>
        <w:rFonts w:ascii="Lucida Sans Unicode" w:eastAsia="Times New Roman" w:hAnsi="Lucida Sans Unicode" w:cs="Lucida Sans Unicode" w:hint="default"/>
        <w:b w:val="0"/>
        <w:color w:val="auto"/>
      </w:rPr>
    </w:lvl>
    <w:lvl w:ilvl="1" w:tplc="08090003">
      <w:start w:val="1"/>
      <w:numFmt w:val="bullet"/>
      <w:lvlText w:val="o"/>
      <w:lvlJc w:val="left"/>
      <w:pPr>
        <w:ind w:left="2367" w:hanging="360"/>
      </w:pPr>
      <w:rPr>
        <w:rFonts w:ascii="Courier New" w:hAnsi="Courier New" w:cs="Courier New" w:hint="default"/>
      </w:rPr>
    </w:lvl>
    <w:lvl w:ilvl="2" w:tplc="08090005">
      <w:start w:val="1"/>
      <w:numFmt w:val="bullet"/>
      <w:lvlText w:val=""/>
      <w:lvlJc w:val="left"/>
      <w:pPr>
        <w:ind w:left="3087" w:hanging="360"/>
      </w:pPr>
      <w:rPr>
        <w:rFonts w:ascii="Wingdings" w:hAnsi="Wingdings" w:hint="default"/>
      </w:rPr>
    </w:lvl>
    <w:lvl w:ilvl="3" w:tplc="08090001">
      <w:start w:val="1"/>
      <w:numFmt w:val="bullet"/>
      <w:lvlText w:val=""/>
      <w:lvlJc w:val="left"/>
      <w:pPr>
        <w:ind w:left="3807" w:hanging="360"/>
      </w:pPr>
      <w:rPr>
        <w:rFonts w:ascii="Symbol" w:hAnsi="Symbol" w:hint="default"/>
      </w:rPr>
    </w:lvl>
    <w:lvl w:ilvl="4" w:tplc="08090003">
      <w:start w:val="1"/>
      <w:numFmt w:val="bullet"/>
      <w:lvlText w:val="o"/>
      <w:lvlJc w:val="left"/>
      <w:pPr>
        <w:ind w:left="4527" w:hanging="360"/>
      </w:pPr>
      <w:rPr>
        <w:rFonts w:ascii="Courier New" w:hAnsi="Courier New" w:cs="Courier New" w:hint="default"/>
      </w:rPr>
    </w:lvl>
    <w:lvl w:ilvl="5" w:tplc="08090005">
      <w:start w:val="1"/>
      <w:numFmt w:val="bullet"/>
      <w:lvlText w:val=""/>
      <w:lvlJc w:val="left"/>
      <w:pPr>
        <w:ind w:left="5247" w:hanging="360"/>
      </w:pPr>
      <w:rPr>
        <w:rFonts w:ascii="Wingdings" w:hAnsi="Wingdings" w:hint="default"/>
      </w:rPr>
    </w:lvl>
    <w:lvl w:ilvl="6" w:tplc="08090001">
      <w:start w:val="1"/>
      <w:numFmt w:val="bullet"/>
      <w:lvlText w:val=""/>
      <w:lvlJc w:val="left"/>
      <w:pPr>
        <w:ind w:left="5967" w:hanging="360"/>
      </w:pPr>
      <w:rPr>
        <w:rFonts w:ascii="Symbol" w:hAnsi="Symbol" w:hint="default"/>
      </w:rPr>
    </w:lvl>
    <w:lvl w:ilvl="7" w:tplc="08090003">
      <w:start w:val="1"/>
      <w:numFmt w:val="bullet"/>
      <w:lvlText w:val="o"/>
      <w:lvlJc w:val="left"/>
      <w:pPr>
        <w:ind w:left="6687" w:hanging="360"/>
      </w:pPr>
      <w:rPr>
        <w:rFonts w:ascii="Courier New" w:hAnsi="Courier New" w:cs="Courier New" w:hint="default"/>
      </w:rPr>
    </w:lvl>
    <w:lvl w:ilvl="8" w:tplc="08090005">
      <w:start w:val="1"/>
      <w:numFmt w:val="bullet"/>
      <w:lvlText w:val=""/>
      <w:lvlJc w:val="left"/>
      <w:pPr>
        <w:ind w:left="7407" w:hanging="360"/>
      </w:pPr>
      <w:rPr>
        <w:rFonts w:ascii="Wingdings" w:hAnsi="Wingdings" w:hint="default"/>
      </w:rPr>
    </w:lvl>
  </w:abstractNum>
  <w:abstractNum w:abstractNumId="9" w15:restartNumberingAfterBreak="0">
    <w:nsid w:val="36B746F8"/>
    <w:multiLevelType w:val="singleLevel"/>
    <w:tmpl w:val="040C000B"/>
    <w:lvl w:ilvl="0">
      <w:start w:val="1"/>
      <w:numFmt w:val="bullet"/>
      <w:lvlText w:val=""/>
      <w:lvlJc w:val="left"/>
      <w:pPr>
        <w:tabs>
          <w:tab w:val="num" w:pos="360"/>
        </w:tabs>
        <w:ind w:left="360" w:hanging="360"/>
      </w:pPr>
      <w:rPr>
        <w:rFonts w:ascii="Wingdings" w:hAnsi="Wingdings" w:hint="default"/>
      </w:rPr>
    </w:lvl>
  </w:abstractNum>
  <w:abstractNum w:abstractNumId="10" w15:restartNumberingAfterBreak="0">
    <w:nsid w:val="42C95BB2"/>
    <w:multiLevelType w:val="hybridMultilevel"/>
    <w:tmpl w:val="FBF21096"/>
    <w:lvl w:ilvl="0" w:tplc="11B8016E">
      <w:numFmt w:val="bullet"/>
      <w:lvlText w:val="-"/>
      <w:lvlJc w:val="left"/>
      <w:pPr>
        <w:ind w:left="851" w:hanging="360"/>
      </w:pPr>
      <w:rPr>
        <w:rFonts w:ascii="Calibri" w:eastAsia="Arial Unicode MS" w:hAnsi="Calibri" w:cs="Times New Roman" w:hint="default"/>
        <w:color w:val="auto"/>
      </w:rPr>
    </w:lvl>
    <w:lvl w:ilvl="1" w:tplc="080C0003" w:tentative="1">
      <w:start w:val="1"/>
      <w:numFmt w:val="bullet"/>
      <w:lvlText w:val="o"/>
      <w:lvlJc w:val="left"/>
      <w:pPr>
        <w:ind w:left="1571" w:hanging="360"/>
      </w:pPr>
      <w:rPr>
        <w:rFonts w:ascii="Courier New" w:hAnsi="Courier New" w:cs="Courier New" w:hint="default"/>
      </w:rPr>
    </w:lvl>
    <w:lvl w:ilvl="2" w:tplc="080C0005" w:tentative="1">
      <w:start w:val="1"/>
      <w:numFmt w:val="bullet"/>
      <w:lvlText w:val=""/>
      <w:lvlJc w:val="left"/>
      <w:pPr>
        <w:ind w:left="2291" w:hanging="360"/>
      </w:pPr>
      <w:rPr>
        <w:rFonts w:ascii="Wingdings" w:hAnsi="Wingdings" w:hint="default"/>
      </w:rPr>
    </w:lvl>
    <w:lvl w:ilvl="3" w:tplc="080C0001" w:tentative="1">
      <w:start w:val="1"/>
      <w:numFmt w:val="bullet"/>
      <w:lvlText w:val=""/>
      <w:lvlJc w:val="left"/>
      <w:pPr>
        <w:ind w:left="3011" w:hanging="360"/>
      </w:pPr>
      <w:rPr>
        <w:rFonts w:ascii="Symbol" w:hAnsi="Symbol" w:hint="default"/>
      </w:rPr>
    </w:lvl>
    <w:lvl w:ilvl="4" w:tplc="080C0003" w:tentative="1">
      <w:start w:val="1"/>
      <w:numFmt w:val="bullet"/>
      <w:lvlText w:val="o"/>
      <w:lvlJc w:val="left"/>
      <w:pPr>
        <w:ind w:left="3731" w:hanging="360"/>
      </w:pPr>
      <w:rPr>
        <w:rFonts w:ascii="Courier New" w:hAnsi="Courier New" w:cs="Courier New" w:hint="default"/>
      </w:rPr>
    </w:lvl>
    <w:lvl w:ilvl="5" w:tplc="080C0005" w:tentative="1">
      <w:start w:val="1"/>
      <w:numFmt w:val="bullet"/>
      <w:lvlText w:val=""/>
      <w:lvlJc w:val="left"/>
      <w:pPr>
        <w:ind w:left="4451" w:hanging="360"/>
      </w:pPr>
      <w:rPr>
        <w:rFonts w:ascii="Wingdings" w:hAnsi="Wingdings" w:hint="default"/>
      </w:rPr>
    </w:lvl>
    <w:lvl w:ilvl="6" w:tplc="080C0001" w:tentative="1">
      <w:start w:val="1"/>
      <w:numFmt w:val="bullet"/>
      <w:lvlText w:val=""/>
      <w:lvlJc w:val="left"/>
      <w:pPr>
        <w:ind w:left="5171" w:hanging="360"/>
      </w:pPr>
      <w:rPr>
        <w:rFonts w:ascii="Symbol" w:hAnsi="Symbol" w:hint="default"/>
      </w:rPr>
    </w:lvl>
    <w:lvl w:ilvl="7" w:tplc="080C0003" w:tentative="1">
      <w:start w:val="1"/>
      <w:numFmt w:val="bullet"/>
      <w:lvlText w:val="o"/>
      <w:lvlJc w:val="left"/>
      <w:pPr>
        <w:ind w:left="5891" w:hanging="360"/>
      </w:pPr>
      <w:rPr>
        <w:rFonts w:ascii="Courier New" w:hAnsi="Courier New" w:cs="Courier New" w:hint="default"/>
      </w:rPr>
    </w:lvl>
    <w:lvl w:ilvl="8" w:tplc="080C0005" w:tentative="1">
      <w:start w:val="1"/>
      <w:numFmt w:val="bullet"/>
      <w:lvlText w:val=""/>
      <w:lvlJc w:val="left"/>
      <w:pPr>
        <w:ind w:left="6611" w:hanging="360"/>
      </w:pPr>
      <w:rPr>
        <w:rFonts w:ascii="Wingdings" w:hAnsi="Wingdings" w:hint="default"/>
      </w:rPr>
    </w:lvl>
  </w:abstractNum>
  <w:abstractNum w:abstractNumId="11" w15:restartNumberingAfterBreak="0">
    <w:nsid w:val="5210764B"/>
    <w:multiLevelType w:val="hybridMultilevel"/>
    <w:tmpl w:val="CF5457E6"/>
    <w:lvl w:ilvl="0" w:tplc="080C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2" w15:restartNumberingAfterBreak="0">
    <w:nsid w:val="52B95203"/>
    <w:multiLevelType w:val="hybridMultilevel"/>
    <w:tmpl w:val="7F822F8A"/>
    <w:lvl w:ilvl="0" w:tplc="85B883FA">
      <w:numFmt w:val="bullet"/>
      <w:lvlText w:val="-"/>
      <w:lvlJc w:val="left"/>
      <w:pPr>
        <w:ind w:left="786" w:hanging="360"/>
      </w:pPr>
      <w:rPr>
        <w:rFonts w:ascii="Calibri" w:eastAsia="Arial Unicode MS" w:hAnsi="Calibri" w:cs="Calibri" w:hint="default"/>
      </w:rPr>
    </w:lvl>
    <w:lvl w:ilvl="1" w:tplc="080C0003" w:tentative="1">
      <w:start w:val="1"/>
      <w:numFmt w:val="bullet"/>
      <w:lvlText w:val="o"/>
      <w:lvlJc w:val="left"/>
      <w:pPr>
        <w:ind w:left="1506" w:hanging="360"/>
      </w:pPr>
      <w:rPr>
        <w:rFonts w:ascii="Courier New" w:hAnsi="Courier New" w:cs="Courier New" w:hint="default"/>
      </w:rPr>
    </w:lvl>
    <w:lvl w:ilvl="2" w:tplc="080C0005" w:tentative="1">
      <w:start w:val="1"/>
      <w:numFmt w:val="bullet"/>
      <w:lvlText w:val=""/>
      <w:lvlJc w:val="left"/>
      <w:pPr>
        <w:ind w:left="2226" w:hanging="360"/>
      </w:pPr>
      <w:rPr>
        <w:rFonts w:ascii="Wingdings" w:hAnsi="Wingdings" w:hint="default"/>
      </w:rPr>
    </w:lvl>
    <w:lvl w:ilvl="3" w:tplc="080C0001" w:tentative="1">
      <w:start w:val="1"/>
      <w:numFmt w:val="bullet"/>
      <w:lvlText w:val=""/>
      <w:lvlJc w:val="left"/>
      <w:pPr>
        <w:ind w:left="2946" w:hanging="360"/>
      </w:pPr>
      <w:rPr>
        <w:rFonts w:ascii="Symbol" w:hAnsi="Symbol" w:hint="default"/>
      </w:rPr>
    </w:lvl>
    <w:lvl w:ilvl="4" w:tplc="080C0003" w:tentative="1">
      <w:start w:val="1"/>
      <w:numFmt w:val="bullet"/>
      <w:lvlText w:val="o"/>
      <w:lvlJc w:val="left"/>
      <w:pPr>
        <w:ind w:left="3666" w:hanging="360"/>
      </w:pPr>
      <w:rPr>
        <w:rFonts w:ascii="Courier New" w:hAnsi="Courier New" w:cs="Courier New" w:hint="default"/>
      </w:rPr>
    </w:lvl>
    <w:lvl w:ilvl="5" w:tplc="080C0005" w:tentative="1">
      <w:start w:val="1"/>
      <w:numFmt w:val="bullet"/>
      <w:lvlText w:val=""/>
      <w:lvlJc w:val="left"/>
      <w:pPr>
        <w:ind w:left="4386" w:hanging="360"/>
      </w:pPr>
      <w:rPr>
        <w:rFonts w:ascii="Wingdings" w:hAnsi="Wingdings" w:hint="default"/>
      </w:rPr>
    </w:lvl>
    <w:lvl w:ilvl="6" w:tplc="080C0001" w:tentative="1">
      <w:start w:val="1"/>
      <w:numFmt w:val="bullet"/>
      <w:lvlText w:val=""/>
      <w:lvlJc w:val="left"/>
      <w:pPr>
        <w:ind w:left="5106" w:hanging="360"/>
      </w:pPr>
      <w:rPr>
        <w:rFonts w:ascii="Symbol" w:hAnsi="Symbol" w:hint="default"/>
      </w:rPr>
    </w:lvl>
    <w:lvl w:ilvl="7" w:tplc="080C0003" w:tentative="1">
      <w:start w:val="1"/>
      <w:numFmt w:val="bullet"/>
      <w:lvlText w:val="o"/>
      <w:lvlJc w:val="left"/>
      <w:pPr>
        <w:ind w:left="5826" w:hanging="360"/>
      </w:pPr>
      <w:rPr>
        <w:rFonts w:ascii="Courier New" w:hAnsi="Courier New" w:cs="Courier New" w:hint="default"/>
      </w:rPr>
    </w:lvl>
    <w:lvl w:ilvl="8" w:tplc="080C0005" w:tentative="1">
      <w:start w:val="1"/>
      <w:numFmt w:val="bullet"/>
      <w:lvlText w:val=""/>
      <w:lvlJc w:val="left"/>
      <w:pPr>
        <w:ind w:left="6546" w:hanging="360"/>
      </w:pPr>
      <w:rPr>
        <w:rFonts w:ascii="Wingdings" w:hAnsi="Wingdings" w:hint="default"/>
      </w:rPr>
    </w:lvl>
  </w:abstractNum>
  <w:abstractNum w:abstractNumId="13" w15:restartNumberingAfterBreak="0">
    <w:nsid w:val="60C22ACC"/>
    <w:multiLevelType w:val="multilevel"/>
    <w:tmpl w:val="B170AD0C"/>
    <w:lvl w:ilvl="0">
      <w:start w:val="1"/>
      <w:numFmt w:val="decimal"/>
      <w:pStyle w:val="TitreSOP1"/>
      <w:lvlText w:val="%1."/>
      <w:lvlJc w:val="left"/>
      <w:pPr>
        <w:ind w:left="2771" w:hanging="360"/>
      </w:pPr>
    </w:lvl>
    <w:lvl w:ilvl="1">
      <w:start w:val="1"/>
      <w:numFmt w:val="decimal"/>
      <w:pStyle w:val="TitreSOP2"/>
      <w:lvlText w:val="%1.%2."/>
      <w:lvlJc w:val="left"/>
      <w:pPr>
        <w:ind w:left="1850" w:hanging="432"/>
      </w:pPr>
    </w:lvl>
    <w:lvl w:ilvl="2">
      <w:start w:val="1"/>
      <w:numFmt w:val="decimal"/>
      <w:pStyle w:val="TitreSOP3"/>
      <w:lvlText w:val="%1.%2.%3."/>
      <w:lvlJc w:val="left"/>
      <w:pPr>
        <w:ind w:left="1224" w:hanging="504"/>
      </w:pPr>
    </w:lvl>
    <w:lvl w:ilvl="3">
      <w:start w:val="1"/>
      <w:numFmt w:val="decimal"/>
      <w:pStyle w:val="TitreSOP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68AD7ED1"/>
    <w:multiLevelType w:val="hybridMultilevel"/>
    <w:tmpl w:val="D274418C"/>
    <w:lvl w:ilvl="0" w:tplc="080C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5" w15:restartNumberingAfterBreak="0">
    <w:nsid w:val="696B0B80"/>
    <w:multiLevelType w:val="hybridMultilevel"/>
    <w:tmpl w:val="AA2A8B12"/>
    <w:lvl w:ilvl="0" w:tplc="EA3EEC4C">
      <w:start w:val="1"/>
      <w:numFmt w:val="decimal"/>
      <w:lvlText w:val="1.1.1.%1"/>
      <w:lvlJc w:val="left"/>
      <w:pPr>
        <w:ind w:left="720" w:hanging="360"/>
      </w:pPr>
      <w:rPr>
        <w:rFonts w:cs="Times New Roman" w:hint="default"/>
      </w:rPr>
    </w:lvl>
    <w:lvl w:ilvl="1" w:tplc="080C0019" w:tentative="1">
      <w:start w:val="1"/>
      <w:numFmt w:val="lowerLetter"/>
      <w:lvlText w:val="%2."/>
      <w:lvlJc w:val="left"/>
      <w:pPr>
        <w:ind w:left="1440" w:hanging="360"/>
      </w:pPr>
    </w:lvl>
    <w:lvl w:ilvl="2" w:tplc="080C001B">
      <w:start w:val="1"/>
      <w:numFmt w:val="lowerRoman"/>
      <w:pStyle w:val="Titre3"/>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num w:numId="1" w16cid:durableId="1022509431">
    <w:abstractNumId w:val="2"/>
  </w:num>
  <w:num w:numId="2" w16cid:durableId="1013729403">
    <w:abstractNumId w:val="5"/>
  </w:num>
  <w:num w:numId="3" w16cid:durableId="1495533385">
    <w:abstractNumId w:val="15"/>
  </w:num>
  <w:num w:numId="4" w16cid:durableId="2090032499">
    <w:abstractNumId w:val="13"/>
  </w:num>
  <w:num w:numId="5" w16cid:durableId="1710950735">
    <w:abstractNumId w:val="12"/>
  </w:num>
  <w:num w:numId="6" w16cid:durableId="1634677471">
    <w:abstractNumId w:val="9"/>
  </w:num>
  <w:num w:numId="7" w16cid:durableId="147020611">
    <w:abstractNumId w:val="0"/>
  </w:num>
  <w:num w:numId="8" w16cid:durableId="1440176874">
    <w:abstractNumId w:val="8"/>
  </w:num>
  <w:num w:numId="9" w16cid:durableId="745494996">
    <w:abstractNumId w:val="7"/>
  </w:num>
  <w:num w:numId="10" w16cid:durableId="835918385">
    <w:abstractNumId w:val="4"/>
  </w:num>
  <w:num w:numId="11" w16cid:durableId="337730960">
    <w:abstractNumId w:val="10"/>
  </w:num>
  <w:num w:numId="12" w16cid:durableId="300504175">
    <w:abstractNumId w:val="1"/>
  </w:num>
  <w:num w:numId="13" w16cid:durableId="1156611200">
    <w:abstractNumId w:val="14"/>
  </w:num>
  <w:num w:numId="14" w16cid:durableId="2144153451">
    <w:abstractNumId w:val="11"/>
  </w:num>
  <w:num w:numId="15" w16cid:durableId="1959725341">
    <w:abstractNumId w:val="3"/>
  </w:num>
  <w:num w:numId="16" w16cid:durableId="164523164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18240224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817310360">
    <w:abstractNumId w:val="13"/>
  </w:num>
  <w:num w:numId="19" w16cid:durableId="502932939">
    <w:abstractNumId w:val="13"/>
  </w:num>
  <w:num w:numId="20" w16cid:durableId="2060133191">
    <w:abstractNumId w:val="13"/>
  </w:num>
  <w:num w:numId="21" w16cid:durableId="1541357207">
    <w:abstractNumId w:val="13"/>
  </w:num>
  <w:num w:numId="22" w16cid:durableId="326177273">
    <w:abstractNumId w:val="13"/>
  </w:num>
  <w:num w:numId="23" w16cid:durableId="1808743455">
    <w:abstractNumId w:val="13"/>
  </w:num>
  <w:num w:numId="24" w16cid:durableId="721095882">
    <w:abstractNumId w:val="13"/>
  </w:num>
  <w:num w:numId="25" w16cid:durableId="1448894971">
    <w:abstractNumId w:val="13"/>
  </w:num>
  <w:num w:numId="26" w16cid:durableId="207647720">
    <w:abstractNumId w:val="13"/>
  </w:num>
  <w:num w:numId="27" w16cid:durableId="962007127">
    <w:abstractNumId w:val="13"/>
  </w:num>
  <w:num w:numId="28" w16cid:durableId="1731491787">
    <w:abstractNumId w:val="13"/>
  </w:num>
  <w:num w:numId="29" w16cid:durableId="1325931379">
    <w:abstractNumId w:val="13"/>
  </w:num>
  <w:num w:numId="30" w16cid:durableId="945231627">
    <w:abstractNumId w:val="13"/>
  </w:num>
  <w:num w:numId="31" w16cid:durableId="1249120267">
    <w:abstractNumId w:val="13"/>
  </w:num>
  <w:num w:numId="32" w16cid:durableId="764769490">
    <w:abstractNumId w:val="13"/>
  </w:num>
  <w:num w:numId="33" w16cid:durableId="812139997">
    <w:abstractNumId w:val="6"/>
  </w:num>
  <w:num w:numId="34" w16cid:durableId="70532955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58794542">
    <w:abstractNumId w:val="13"/>
  </w:num>
  <w:num w:numId="36" w16cid:durableId="215625872">
    <w:abstractNumId w:val="13"/>
  </w:num>
  <w:num w:numId="37" w16cid:durableId="936670615">
    <w:abstractNumId w:val="13"/>
  </w:num>
  <w:num w:numId="38" w16cid:durableId="1525753257">
    <w:abstractNumId w:val="13"/>
  </w:num>
  <w:num w:numId="39" w16cid:durableId="415711204">
    <w:abstractNumId w:val="13"/>
  </w:num>
  <w:num w:numId="40" w16cid:durableId="1207291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16659501">
    <w:abstractNumId w:val="13"/>
  </w:num>
  <w:num w:numId="42" w16cid:durableId="1705708798">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269050536">
    <w:abstractNumId w:val="13"/>
  </w:num>
  <w:num w:numId="44" w16cid:durableId="929194090">
    <w:abstractNumId w:val="13"/>
  </w:num>
  <w:num w:numId="45" w16cid:durableId="681206315">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601449934">
    <w:abstractNumId w:val="13"/>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08"/>
  <w:hyphenationZone w:val="425"/>
  <w:characterSpacingControl w:val="doNotCompress"/>
  <w:hdrShapeDefaults>
    <o:shapedefaults v:ext="edit" spidmax="34817"/>
  </w:hdrShapeDefaults>
  <w:footnotePr>
    <w:footnote w:id="-1"/>
    <w:footnote w:id="0"/>
  </w:footnotePr>
  <w:endnotePr>
    <w:numFmt w:val="upperRoman"/>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62CA"/>
    <w:rsid w:val="0000581F"/>
    <w:rsid w:val="00006C1A"/>
    <w:rsid w:val="00014CC3"/>
    <w:rsid w:val="0002571A"/>
    <w:rsid w:val="00057AE7"/>
    <w:rsid w:val="0006058D"/>
    <w:rsid w:val="00067120"/>
    <w:rsid w:val="00070B72"/>
    <w:rsid w:val="000873A0"/>
    <w:rsid w:val="000A4FA4"/>
    <w:rsid w:val="000D4B9C"/>
    <w:rsid w:val="000E747F"/>
    <w:rsid w:val="000F543C"/>
    <w:rsid w:val="000F69E6"/>
    <w:rsid w:val="00102434"/>
    <w:rsid w:val="001065DA"/>
    <w:rsid w:val="00106B34"/>
    <w:rsid w:val="00132371"/>
    <w:rsid w:val="00142723"/>
    <w:rsid w:val="001663E1"/>
    <w:rsid w:val="00197FCD"/>
    <w:rsid w:val="001A3CC7"/>
    <w:rsid w:val="001A4E47"/>
    <w:rsid w:val="001A6B7F"/>
    <w:rsid w:val="001B1E37"/>
    <w:rsid w:val="001E3F4A"/>
    <w:rsid w:val="001E5A3A"/>
    <w:rsid w:val="00203499"/>
    <w:rsid w:val="00261523"/>
    <w:rsid w:val="00267178"/>
    <w:rsid w:val="002872E3"/>
    <w:rsid w:val="002B56D8"/>
    <w:rsid w:val="002C1825"/>
    <w:rsid w:val="002C4BAE"/>
    <w:rsid w:val="002C5DDB"/>
    <w:rsid w:val="0030269B"/>
    <w:rsid w:val="00327207"/>
    <w:rsid w:val="0034642D"/>
    <w:rsid w:val="00346C63"/>
    <w:rsid w:val="0039263B"/>
    <w:rsid w:val="003926F5"/>
    <w:rsid w:val="003C412A"/>
    <w:rsid w:val="003F0A1E"/>
    <w:rsid w:val="003F70C4"/>
    <w:rsid w:val="00416315"/>
    <w:rsid w:val="0044159E"/>
    <w:rsid w:val="0044391A"/>
    <w:rsid w:val="0045454A"/>
    <w:rsid w:val="0045499C"/>
    <w:rsid w:val="00467ED5"/>
    <w:rsid w:val="004728DB"/>
    <w:rsid w:val="00474D3A"/>
    <w:rsid w:val="00494EB9"/>
    <w:rsid w:val="00497E58"/>
    <w:rsid w:val="004C197B"/>
    <w:rsid w:val="00507F4F"/>
    <w:rsid w:val="00560CDB"/>
    <w:rsid w:val="00574A59"/>
    <w:rsid w:val="00581E10"/>
    <w:rsid w:val="00583C19"/>
    <w:rsid w:val="005967C2"/>
    <w:rsid w:val="005B0F51"/>
    <w:rsid w:val="005B3BA4"/>
    <w:rsid w:val="005F0D45"/>
    <w:rsid w:val="005F54A8"/>
    <w:rsid w:val="00624044"/>
    <w:rsid w:val="00626CF1"/>
    <w:rsid w:val="006343B3"/>
    <w:rsid w:val="00657768"/>
    <w:rsid w:val="00667044"/>
    <w:rsid w:val="0067080F"/>
    <w:rsid w:val="006B1FAD"/>
    <w:rsid w:val="006B2CF8"/>
    <w:rsid w:val="00730503"/>
    <w:rsid w:val="00732B91"/>
    <w:rsid w:val="007472BF"/>
    <w:rsid w:val="0075540B"/>
    <w:rsid w:val="007566C0"/>
    <w:rsid w:val="00764692"/>
    <w:rsid w:val="0078773D"/>
    <w:rsid w:val="007B2C83"/>
    <w:rsid w:val="007B4C46"/>
    <w:rsid w:val="007B6D1F"/>
    <w:rsid w:val="007C73B9"/>
    <w:rsid w:val="007E02B5"/>
    <w:rsid w:val="007E095B"/>
    <w:rsid w:val="007F0E1E"/>
    <w:rsid w:val="007F1500"/>
    <w:rsid w:val="0082336E"/>
    <w:rsid w:val="00834746"/>
    <w:rsid w:val="00871669"/>
    <w:rsid w:val="0088520E"/>
    <w:rsid w:val="00895569"/>
    <w:rsid w:val="008A2698"/>
    <w:rsid w:val="008A2C3E"/>
    <w:rsid w:val="008D020A"/>
    <w:rsid w:val="008E712E"/>
    <w:rsid w:val="008F20CF"/>
    <w:rsid w:val="00902B64"/>
    <w:rsid w:val="00907776"/>
    <w:rsid w:val="00927667"/>
    <w:rsid w:val="009362CA"/>
    <w:rsid w:val="00946422"/>
    <w:rsid w:val="009977E1"/>
    <w:rsid w:val="009B73C1"/>
    <w:rsid w:val="009C72B3"/>
    <w:rsid w:val="00A03279"/>
    <w:rsid w:val="00A320D4"/>
    <w:rsid w:val="00A61579"/>
    <w:rsid w:val="00A70333"/>
    <w:rsid w:val="00A7039D"/>
    <w:rsid w:val="00A853A8"/>
    <w:rsid w:val="00A905A8"/>
    <w:rsid w:val="00A9379E"/>
    <w:rsid w:val="00AA1388"/>
    <w:rsid w:val="00AC1291"/>
    <w:rsid w:val="00AD0402"/>
    <w:rsid w:val="00B034BD"/>
    <w:rsid w:val="00B0656C"/>
    <w:rsid w:val="00B34FDE"/>
    <w:rsid w:val="00B36E33"/>
    <w:rsid w:val="00BA6A40"/>
    <w:rsid w:val="00BD3132"/>
    <w:rsid w:val="00BD4D63"/>
    <w:rsid w:val="00C247A7"/>
    <w:rsid w:val="00C411A2"/>
    <w:rsid w:val="00C41A6E"/>
    <w:rsid w:val="00C46186"/>
    <w:rsid w:val="00C57F3D"/>
    <w:rsid w:val="00C76D09"/>
    <w:rsid w:val="00CD081C"/>
    <w:rsid w:val="00D06B00"/>
    <w:rsid w:val="00D56BB6"/>
    <w:rsid w:val="00D6575A"/>
    <w:rsid w:val="00D71AC3"/>
    <w:rsid w:val="00D905FC"/>
    <w:rsid w:val="00D952FD"/>
    <w:rsid w:val="00DF09C6"/>
    <w:rsid w:val="00E041B9"/>
    <w:rsid w:val="00E1228B"/>
    <w:rsid w:val="00E1680D"/>
    <w:rsid w:val="00E179C1"/>
    <w:rsid w:val="00E33E7D"/>
    <w:rsid w:val="00E543B4"/>
    <w:rsid w:val="00EB270E"/>
    <w:rsid w:val="00EC0A14"/>
    <w:rsid w:val="00EC24E5"/>
    <w:rsid w:val="00ED56A4"/>
    <w:rsid w:val="00EF6DD6"/>
    <w:rsid w:val="00F103D9"/>
    <w:rsid w:val="00F127EB"/>
    <w:rsid w:val="00F14F70"/>
    <w:rsid w:val="00F32D92"/>
    <w:rsid w:val="00F54936"/>
    <w:rsid w:val="00F565DF"/>
    <w:rsid w:val="00F73BFE"/>
    <w:rsid w:val="00FA1C19"/>
    <w:rsid w:val="00FA6ECA"/>
    <w:rsid w:val="00FC032E"/>
    <w:rsid w:val="00FC1AEE"/>
    <w:rsid w:val="00FC27E3"/>
    <w:rsid w:val="00FC33F8"/>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shapeDefaults>
    <o:shapedefaults v:ext="edit" spidmax="34817"/>
    <o:shapelayout v:ext="edit">
      <o:idmap v:ext="edit" data="1"/>
    </o:shapelayout>
  </w:shapeDefaults>
  <w:decimalSymbol w:val=","/>
  <w:listSeparator w:val=";"/>
  <w14:docId w14:val="0B6F3A4F"/>
  <w15:docId w15:val="{99E080C1-FCBB-42DA-AAF3-303938B8EF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fr-BE" w:eastAsia="en-US" w:bidi="ar-SA"/>
      </w:rPr>
    </w:rPrDefault>
    <w:pPrDefault>
      <w:pPr>
        <w:ind w:left="340"/>
      </w:pPr>
    </w:pPrDefault>
  </w:docDefaults>
  <w:latentStyles w:defLockedState="0" w:defUIPriority="99" w:defSemiHidden="0" w:defUnhideWhenUsed="0" w:defQFormat="0" w:count="376">
    <w:lsdException w:name="Normal" w:uiPriority="0" w:qFormat="1"/>
    <w:lsdException w:name="heading 1" w:uiPriority="9"/>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B4C46"/>
  </w:style>
  <w:style w:type="paragraph" w:styleId="Titre1">
    <w:name w:val="heading 1"/>
    <w:basedOn w:val="Normal"/>
    <w:next w:val="Normal"/>
    <w:link w:val="Titre1Car"/>
    <w:autoRedefine/>
    <w:uiPriority w:val="9"/>
    <w:rsid w:val="00581E10"/>
    <w:pPr>
      <w:keepNext/>
      <w:keepLines/>
      <w:numPr>
        <w:numId w:val="1"/>
      </w:numPr>
      <w:spacing w:before="480"/>
      <w:outlineLvl w:val="0"/>
    </w:pPr>
    <w:rPr>
      <w:rFonts w:asciiTheme="majorHAnsi" w:eastAsiaTheme="majorEastAsia" w:hAnsiTheme="majorHAnsi" w:cstheme="majorBidi"/>
      <w:b/>
      <w:bCs/>
      <w:color w:val="365F91" w:themeColor="accent1" w:themeShade="BF"/>
      <w:sz w:val="28"/>
      <w:szCs w:val="28"/>
    </w:rPr>
  </w:style>
  <w:style w:type="paragraph" w:styleId="Titre2">
    <w:name w:val="heading 2"/>
    <w:basedOn w:val="Normal"/>
    <w:next w:val="Normal"/>
    <w:link w:val="Titre2Car"/>
    <w:autoRedefine/>
    <w:uiPriority w:val="9"/>
    <w:unhideWhenUsed/>
    <w:rsid w:val="00581E10"/>
    <w:pPr>
      <w:keepNext/>
      <w:keepLines/>
      <w:numPr>
        <w:ilvl w:val="1"/>
        <w:numId w:val="2"/>
      </w:numPr>
      <w:spacing w:before="200"/>
      <w:outlineLvl w:val="1"/>
    </w:pPr>
    <w:rPr>
      <w:rFonts w:asciiTheme="majorHAnsi" w:eastAsiaTheme="majorEastAsia" w:hAnsiTheme="majorHAnsi" w:cstheme="majorBidi"/>
      <w:b/>
      <w:bCs/>
      <w:color w:val="365F91" w:themeColor="accent1" w:themeShade="BF"/>
      <w:sz w:val="26"/>
      <w:szCs w:val="26"/>
      <w:u w:val="single"/>
    </w:rPr>
  </w:style>
  <w:style w:type="paragraph" w:styleId="Titre3">
    <w:name w:val="heading 3"/>
    <w:basedOn w:val="Normal"/>
    <w:next w:val="Normal"/>
    <w:link w:val="Titre3Car"/>
    <w:autoRedefine/>
    <w:uiPriority w:val="9"/>
    <w:unhideWhenUsed/>
    <w:rsid w:val="00581E10"/>
    <w:pPr>
      <w:keepNext/>
      <w:keepLines/>
      <w:numPr>
        <w:ilvl w:val="2"/>
        <w:numId w:val="3"/>
      </w:numPr>
      <w:spacing w:before="200"/>
      <w:ind w:left="1224" w:hanging="504"/>
      <w:outlineLvl w:val="2"/>
    </w:pPr>
    <w:rPr>
      <w:rFonts w:asciiTheme="majorHAnsi" w:eastAsiaTheme="majorEastAsia" w:hAnsiTheme="majorHAnsi" w:cstheme="majorBidi"/>
      <w:b/>
      <w:bCs/>
      <w:color w:val="365F91" w:themeColor="accent1" w:themeShade="BF"/>
      <w:u w:val="single"/>
    </w:rPr>
  </w:style>
  <w:style w:type="paragraph" w:styleId="Titre4">
    <w:name w:val="heading 4"/>
    <w:basedOn w:val="Normal"/>
    <w:next w:val="Normal"/>
    <w:link w:val="Titre4Car"/>
    <w:autoRedefine/>
    <w:uiPriority w:val="9"/>
    <w:unhideWhenUsed/>
    <w:rsid w:val="00581E10"/>
    <w:pPr>
      <w:keepNext/>
      <w:keepLines/>
      <w:spacing w:before="200"/>
      <w:ind w:left="720" w:hanging="360"/>
      <w:outlineLvl w:val="3"/>
    </w:pPr>
    <w:rPr>
      <w:rFonts w:asciiTheme="majorHAnsi" w:eastAsiaTheme="majorEastAsia" w:hAnsiTheme="majorHAnsi" w:cstheme="majorBidi"/>
      <w:bCs/>
      <w:i/>
      <w:iCs/>
      <w:color w:val="365F91" w:themeColor="accent1" w:themeShade="BF"/>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581E10"/>
    <w:rPr>
      <w:rFonts w:asciiTheme="majorHAnsi" w:eastAsiaTheme="majorEastAsia" w:hAnsiTheme="majorHAnsi" w:cstheme="majorBidi"/>
      <w:b/>
      <w:bCs/>
      <w:color w:val="365F91" w:themeColor="accent1" w:themeShade="BF"/>
      <w:sz w:val="28"/>
      <w:szCs w:val="28"/>
    </w:rPr>
  </w:style>
  <w:style w:type="character" w:customStyle="1" w:styleId="Titre3Car">
    <w:name w:val="Titre 3 Car"/>
    <w:basedOn w:val="Policepardfaut"/>
    <w:link w:val="Titre3"/>
    <w:uiPriority w:val="9"/>
    <w:rsid w:val="00581E10"/>
    <w:rPr>
      <w:rFonts w:asciiTheme="majorHAnsi" w:eastAsiaTheme="majorEastAsia" w:hAnsiTheme="majorHAnsi" w:cstheme="majorBidi"/>
      <w:b/>
      <w:bCs/>
      <w:color w:val="365F91" w:themeColor="accent1" w:themeShade="BF"/>
      <w:u w:val="single"/>
    </w:rPr>
  </w:style>
  <w:style w:type="character" w:customStyle="1" w:styleId="Titre2Car">
    <w:name w:val="Titre 2 Car"/>
    <w:basedOn w:val="Policepardfaut"/>
    <w:link w:val="Titre2"/>
    <w:uiPriority w:val="9"/>
    <w:rsid w:val="00581E10"/>
    <w:rPr>
      <w:rFonts w:asciiTheme="majorHAnsi" w:eastAsiaTheme="majorEastAsia" w:hAnsiTheme="majorHAnsi" w:cstheme="majorBidi"/>
      <w:b/>
      <w:bCs/>
      <w:color w:val="365F91" w:themeColor="accent1" w:themeShade="BF"/>
      <w:sz w:val="26"/>
      <w:szCs w:val="26"/>
      <w:u w:val="single"/>
    </w:rPr>
  </w:style>
  <w:style w:type="character" w:customStyle="1" w:styleId="Titre4Car">
    <w:name w:val="Titre 4 Car"/>
    <w:basedOn w:val="Policepardfaut"/>
    <w:link w:val="Titre4"/>
    <w:uiPriority w:val="9"/>
    <w:rsid w:val="00581E10"/>
    <w:rPr>
      <w:rFonts w:asciiTheme="majorHAnsi" w:eastAsiaTheme="majorEastAsia" w:hAnsiTheme="majorHAnsi" w:cstheme="majorBidi"/>
      <w:bCs/>
      <w:i/>
      <w:iCs/>
      <w:color w:val="365F91" w:themeColor="accent1" w:themeShade="BF"/>
      <w:u w:val="single"/>
    </w:rPr>
  </w:style>
  <w:style w:type="paragraph" w:styleId="Citation">
    <w:name w:val="Quote"/>
    <w:basedOn w:val="Normal"/>
    <w:next w:val="Normal"/>
    <w:link w:val="CitationCar"/>
    <w:uiPriority w:val="29"/>
    <w:qFormat/>
    <w:rsid w:val="007B4C46"/>
    <w:rPr>
      <w:i/>
      <w:iCs/>
      <w:color w:val="000000" w:themeColor="text1"/>
    </w:rPr>
  </w:style>
  <w:style w:type="character" w:customStyle="1" w:styleId="CitationCar">
    <w:name w:val="Citation Car"/>
    <w:basedOn w:val="Policepardfaut"/>
    <w:link w:val="Citation"/>
    <w:uiPriority w:val="29"/>
    <w:rsid w:val="007B4C46"/>
    <w:rPr>
      <w:i/>
      <w:iCs/>
      <w:color w:val="000000" w:themeColor="text1"/>
    </w:rPr>
  </w:style>
  <w:style w:type="paragraph" w:styleId="Citationintense">
    <w:name w:val="Intense Quote"/>
    <w:basedOn w:val="Normal"/>
    <w:next w:val="Normal"/>
    <w:link w:val="CitationintenseCar"/>
    <w:uiPriority w:val="30"/>
    <w:qFormat/>
    <w:rsid w:val="007B4C46"/>
    <w:pPr>
      <w:pBdr>
        <w:bottom w:val="single" w:sz="4" w:space="4" w:color="4F81BD" w:themeColor="accent1"/>
      </w:pBdr>
      <w:spacing w:before="200" w:after="280"/>
      <w:ind w:left="936" w:right="936"/>
    </w:pPr>
    <w:rPr>
      <w:b/>
      <w:bCs/>
      <w:i/>
      <w:iCs/>
      <w:color w:val="365F91" w:themeColor="accent1" w:themeShade="BF"/>
    </w:rPr>
  </w:style>
  <w:style w:type="character" w:customStyle="1" w:styleId="CitationintenseCar">
    <w:name w:val="Citation intense Car"/>
    <w:basedOn w:val="Policepardfaut"/>
    <w:link w:val="Citationintense"/>
    <w:uiPriority w:val="30"/>
    <w:rsid w:val="007B4C46"/>
    <w:rPr>
      <w:b/>
      <w:bCs/>
      <w:i/>
      <w:iCs/>
      <w:color w:val="365F91" w:themeColor="accent1" w:themeShade="BF"/>
    </w:rPr>
  </w:style>
  <w:style w:type="character" w:styleId="Rfrencelgre">
    <w:name w:val="Subtle Reference"/>
    <w:basedOn w:val="Policepardfaut"/>
    <w:uiPriority w:val="31"/>
    <w:qFormat/>
    <w:rsid w:val="007B4C46"/>
    <w:rPr>
      <w:smallCaps/>
      <w:color w:val="365F91" w:themeColor="accent1" w:themeShade="BF"/>
      <w:u w:val="single"/>
    </w:rPr>
  </w:style>
  <w:style w:type="character" w:styleId="Rfrenceintense">
    <w:name w:val="Intense Reference"/>
    <w:basedOn w:val="Policepardfaut"/>
    <w:uiPriority w:val="32"/>
    <w:qFormat/>
    <w:rsid w:val="007B4C46"/>
    <w:rPr>
      <w:b/>
      <w:bCs/>
      <w:smallCaps/>
      <w:color w:val="365F91" w:themeColor="accent1" w:themeShade="BF"/>
      <w:spacing w:val="5"/>
      <w:u w:val="single"/>
    </w:rPr>
  </w:style>
  <w:style w:type="paragraph" w:styleId="Paragraphedeliste">
    <w:name w:val="List Paragraph"/>
    <w:basedOn w:val="Normal"/>
    <w:link w:val="ParagraphedelisteCar"/>
    <w:qFormat/>
    <w:rsid w:val="007B4C46"/>
    <w:pPr>
      <w:ind w:left="720"/>
      <w:contextualSpacing/>
    </w:pPr>
  </w:style>
  <w:style w:type="paragraph" w:customStyle="1" w:styleId="TitreSOP1">
    <w:name w:val="Titre SOP 1"/>
    <w:basedOn w:val="Titre1"/>
    <w:next w:val="Normal"/>
    <w:link w:val="TitreSOP1Car"/>
    <w:qFormat/>
    <w:rsid w:val="007B2C83"/>
    <w:pPr>
      <w:numPr>
        <w:numId w:val="4"/>
      </w:numPr>
    </w:pPr>
    <w:rPr>
      <w:smallCaps/>
      <w:color w:val="548DD4" w:themeColor="text2" w:themeTint="99"/>
    </w:rPr>
  </w:style>
  <w:style w:type="paragraph" w:customStyle="1" w:styleId="TitreSOP2">
    <w:name w:val="Titre SOP 2"/>
    <w:basedOn w:val="Titre2"/>
    <w:link w:val="TitreSOP2Car"/>
    <w:qFormat/>
    <w:rsid w:val="00C46186"/>
    <w:pPr>
      <w:numPr>
        <w:numId w:val="4"/>
      </w:numPr>
      <w:spacing w:before="0"/>
    </w:pPr>
    <w:rPr>
      <w:b w:val="0"/>
      <w:color w:val="548DD4" w:themeColor="text2" w:themeTint="99"/>
    </w:rPr>
  </w:style>
  <w:style w:type="paragraph" w:customStyle="1" w:styleId="TitreSOP3">
    <w:name w:val="Titre SOP 3"/>
    <w:basedOn w:val="Titre3"/>
    <w:link w:val="TitreSOP3Car"/>
    <w:qFormat/>
    <w:rsid w:val="00C46186"/>
    <w:pPr>
      <w:numPr>
        <w:numId w:val="4"/>
      </w:numPr>
      <w:spacing w:before="0"/>
    </w:pPr>
    <w:rPr>
      <w:i/>
      <w:color w:val="548DD4" w:themeColor="text2" w:themeTint="99"/>
      <w:sz w:val="24"/>
    </w:rPr>
  </w:style>
  <w:style w:type="paragraph" w:customStyle="1" w:styleId="TitreSOP4">
    <w:name w:val="Titre SOP 4"/>
    <w:basedOn w:val="Titre4"/>
    <w:next w:val="Titre4"/>
    <w:link w:val="TitreSOP4Car"/>
    <w:qFormat/>
    <w:rsid w:val="00C46186"/>
    <w:pPr>
      <w:numPr>
        <w:ilvl w:val="3"/>
        <w:numId w:val="4"/>
      </w:numPr>
    </w:pPr>
    <w:rPr>
      <w:color w:val="548DD4" w:themeColor="text2" w:themeTint="99"/>
    </w:rPr>
  </w:style>
  <w:style w:type="table" w:styleId="Grilledutableau">
    <w:name w:val="Table Grid"/>
    <w:basedOn w:val="TableauNormal"/>
    <w:uiPriority w:val="59"/>
    <w:rsid w:val="006343B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eclaire-Accent1">
    <w:name w:val="Light List Accent 1"/>
    <w:basedOn w:val="TableauNormal"/>
    <w:uiPriority w:val="61"/>
    <w:rsid w:val="006343B3"/>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styleId="En-tte">
    <w:name w:val="header"/>
    <w:basedOn w:val="Normal"/>
    <w:link w:val="En-tteCar"/>
    <w:uiPriority w:val="99"/>
    <w:unhideWhenUsed/>
    <w:rsid w:val="006343B3"/>
    <w:pPr>
      <w:tabs>
        <w:tab w:val="center" w:pos="4536"/>
        <w:tab w:val="right" w:pos="9072"/>
      </w:tabs>
    </w:pPr>
  </w:style>
  <w:style w:type="character" w:customStyle="1" w:styleId="En-tteCar">
    <w:name w:val="En-tête Car"/>
    <w:basedOn w:val="Policepardfaut"/>
    <w:link w:val="En-tte"/>
    <w:uiPriority w:val="99"/>
    <w:rsid w:val="006343B3"/>
  </w:style>
  <w:style w:type="paragraph" w:styleId="Pieddepage">
    <w:name w:val="footer"/>
    <w:basedOn w:val="Normal"/>
    <w:link w:val="PieddepageCar"/>
    <w:uiPriority w:val="99"/>
    <w:unhideWhenUsed/>
    <w:rsid w:val="006343B3"/>
    <w:pPr>
      <w:tabs>
        <w:tab w:val="center" w:pos="4536"/>
        <w:tab w:val="right" w:pos="9072"/>
      </w:tabs>
    </w:pPr>
  </w:style>
  <w:style w:type="character" w:customStyle="1" w:styleId="PieddepageCar">
    <w:name w:val="Pied de page Car"/>
    <w:basedOn w:val="Policepardfaut"/>
    <w:link w:val="Pieddepage"/>
    <w:uiPriority w:val="99"/>
    <w:rsid w:val="006343B3"/>
  </w:style>
  <w:style w:type="character" w:styleId="Textedelespacerserv">
    <w:name w:val="Placeholder Text"/>
    <w:basedOn w:val="Policepardfaut"/>
    <w:uiPriority w:val="99"/>
    <w:semiHidden/>
    <w:rsid w:val="006343B3"/>
    <w:rPr>
      <w:color w:val="808080"/>
    </w:rPr>
  </w:style>
  <w:style w:type="paragraph" w:customStyle="1" w:styleId="CorpsTableauSOP">
    <w:name w:val="Corps Tableau SOP"/>
    <w:basedOn w:val="Normal"/>
    <w:autoRedefine/>
    <w:qFormat/>
    <w:rsid w:val="00EC24E5"/>
    <w:pPr>
      <w:framePr w:hSpace="141" w:wrap="around" w:hAnchor="margin" w:xAlign="center" w:y="-938"/>
      <w:ind w:left="142" w:firstLine="2"/>
    </w:pPr>
    <w:rPr>
      <w:rFonts w:eastAsia="Calibri" w:cstheme="minorHAnsi"/>
      <w:bCs/>
    </w:rPr>
  </w:style>
  <w:style w:type="paragraph" w:styleId="Notedefin">
    <w:name w:val="endnote text"/>
    <w:basedOn w:val="Normal"/>
    <w:link w:val="NotedefinCar"/>
    <w:uiPriority w:val="99"/>
    <w:unhideWhenUsed/>
    <w:rsid w:val="001A6B7F"/>
    <w:rPr>
      <w:sz w:val="20"/>
      <w:szCs w:val="20"/>
    </w:rPr>
  </w:style>
  <w:style w:type="character" w:customStyle="1" w:styleId="NotedefinCar">
    <w:name w:val="Note de fin Car"/>
    <w:basedOn w:val="Policepardfaut"/>
    <w:link w:val="Notedefin"/>
    <w:uiPriority w:val="99"/>
    <w:rsid w:val="001A6B7F"/>
    <w:rPr>
      <w:sz w:val="20"/>
      <w:szCs w:val="20"/>
    </w:rPr>
  </w:style>
  <w:style w:type="character" w:styleId="Appeldenotedefin">
    <w:name w:val="endnote reference"/>
    <w:basedOn w:val="Policepardfaut"/>
    <w:uiPriority w:val="99"/>
    <w:semiHidden/>
    <w:unhideWhenUsed/>
    <w:rsid w:val="001A6B7F"/>
    <w:rPr>
      <w:vertAlign w:val="superscript"/>
    </w:rPr>
  </w:style>
  <w:style w:type="paragraph" w:styleId="Notedebasdepage">
    <w:name w:val="footnote text"/>
    <w:basedOn w:val="Normal"/>
    <w:link w:val="NotedebasdepageCar"/>
    <w:uiPriority w:val="99"/>
    <w:semiHidden/>
    <w:unhideWhenUsed/>
    <w:rsid w:val="001A6B7F"/>
    <w:rPr>
      <w:sz w:val="20"/>
      <w:szCs w:val="20"/>
    </w:rPr>
  </w:style>
  <w:style w:type="character" w:customStyle="1" w:styleId="NotedebasdepageCar">
    <w:name w:val="Note de bas de page Car"/>
    <w:basedOn w:val="Policepardfaut"/>
    <w:link w:val="Notedebasdepage"/>
    <w:uiPriority w:val="99"/>
    <w:semiHidden/>
    <w:rsid w:val="001A6B7F"/>
    <w:rPr>
      <w:sz w:val="20"/>
      <w:szCs w:val="20"/>
    </w:rPr>
  </w:style>
  <w:style w:type="character" w:styleId="Appelnotedebasdep">
    <w:name w:val="footnote reference"/>
    <w:basedOn w:val="Policepardfaut"/>
    <w:uiPriority w:val="99"/>
    <w:semiHidden/>
    <w:unhideWhenUsed/>
    <w:rsid w:val="001A6B7F"/>
    <w:rPr>
      <w:vertAlign w:val="superscript"/>
    </w:rPr>
  </w:style>
  <w:style w:type="paragraph" w:styleId="Textedebulles">
    <w:name w:val="Balloon Text"/>
    <w:basedOn w:val="Normal"/>
    <w:link w:val="TextedebullesCar"/>
    <w:uiPriority w:val="99"/>
    <w:semiHidden/>
    <w:unhideWhenUsed/>
    <w:rsid w:val="00E33E7D"/>
    <w:rPr>
      <w:rFonts w:ascii="Tahoma" w:hAnsi="Tahoma" w:cs="Tahoma"/>
      <w:sz w:val="16"/>
      <w:szCs w:val="16"/>
    </w:rPr>
  </w:style>
  <w:style w:type="character" w:customStyle="1" w:styleId="TextedebullesCar">
    <w:name w:val="Texte de bulles Car"/>
    <w:basedOn w:val="Policepardfaut"/>
    <w:link w:val="Textedebulles"/>
    <w:uiPriority w:val="99"/>
    <w:semiHidden/>
    <w:rsid w:val="00E33E7D"/>
    <w:rPr>
      <w:rFonts w:ascii="Tahoma" w:hAnsi="Tahoma" w:cs="Tahoma"/>
      <w:sz w:val="16"/>
      <w:szCs w:val="16"/>
    </w:rPr>
  </w:style>
  <w:style w:type="paragraph" w:styleId="Titre">
    <w:name w:val="Title"/>
    <w:basedOn w:val="Normal"/>
    <w:next w:val="Normal"/>
    <w:link w:val="TitreCar"/>
    <w:uiPriority w:val="10"/>
    <w:qFormat/>
    <w:rsid w:val="00C46186"/>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C46186"/>
    <w:rPr>
      <w:rFonts w:asciiTheme="majorHAnsi" w:eastAsiaTheme="majorEastAsia" w:hAnsiTheme="majorHAnsi" w:cstheme="majorBidi"/>
      <w:color w:val="17365D" w:themeColor="text2" w:themeShade="BF"/>
      <w:spacing w:val="5"/>
      <w:kern w:val="28"/>
      <w:sz w:val="52"/>
      <w:szCs w:val="52"/>
    </w:rPr>
  </w:style>
  <w:style w:type="character" w:customStyle="1" w:styleId="TitreSOP1Car">
    <w:name w:val="Titre SOP 1 Car"/>
    <w:basedOn w:val="Policepardfaut"/>
    <w:link w:val="TitreSOP1"/>
    <w:rsid w:val="007B2C83"/>
    <w:rPr>
      <w:rFonts w:asciiTheme="majorHAnsi" w:eastAsiaTheme="majorEastAsia" w:hAnsiTheme="majorHAnsi" w:cstheme="majorBidi"/>
      <w:b/>
      <w:bCs/>
      <w:smallCaps/>
      <w:color w:val="548DD4" w:themeColor="text2" w:themeTint="99"/>
      <w:sz w:val="28"/>
      <w:szCs w:val="28"/>
    </w:rPr>
  </w:style>
  <w:style w:type="character" w:customStyle="1" w:styleId="TitreSOP2Car">
    <w:name w:val="Titre SOP 2 Car"/>
    <w:basedOn w:val="Titre2Car"/>
    <w:link w:val="TitreSOP2"/>
    <w:rsid w:val="00C46186"/>
    <w:rPr>
      <w:rFonts w:asciiTheme="majorHAnsi" w:eastAsiaTheme="majorEastAsia" w:hAnsiTheme="majorHAnsi" w:cstheme="majorBidi"/>
      <w:b w:val="0"/>
      <w:bCs/>
      <w:color w:val="548DD4" w:themeColor="text2" w:themeTint="99"/>
      <w:sz w:val="26"/>
      <w:szCs w:val="26"/>
      <w:u w:val="single"/>
    </w:rPr>
  </w:style>
  <w:style w:type="character" w:customStyle="1" w:styleId="TitreSOP3Car">
    <w:name w:val="Titre SOP 3 Car"/>
    <w:basedOn w:val="Titre3Car"/>
    <w:link w:val="TitreSOP3"/>
    <w:rsid w:val="00C46186"/>
    <w:rPr>
      <w:rFonts w:asciiTheme="majorHAnsi" w:eastAsiaTheme="majorEastAsia" w:hAnsiTheme="majorHAnsi" w:cstheme="majorBidi"/>
      <w:b/>
      <w:bCs/>
      <w:i/>
      <w:color w:val="548DD4" w:themeColor="text2" w:themeTint="99"/>
      <w:sz w:val="24"/>
      <w:u w:val="single"/>
    </w:rPr>
  </w:style>
  <w:style w:type="character" w:customStyle="1" w:styleId="TitreSOP4Car">
    <w:name w:val="Titre SOP 4 Car"/>
    <w:basedOn w:val="Titre4Car"/>
    <w:link w:val="TitreSOP4"/>
    <w:rsid w:val="00C46186"/>
    <w:rPr>
      <w:rFonts w:asciiTheme="majorHAnsi" w:eastAsiaTheme="majorEastAsia" w:hAnsiTheme="majorHAnsi" w:cstheme="majorBidi"/>
      <w:bCs/>
      <w:i/>
      <w:iCs/>
      <w:color w:val="548DD4" w:themeColor="text2" w:themeTint="99"/>
      <w:u w:val="single"/>
    </w:rPr>
  </w:style>
  <w:style w:type="character" w:styleId="Lienhypertexte">
    <w:name w:val="Hyperlink"/>
    <w:basedOn w:val="Policepardfaut"/>
    <w:uiPriority w:val="99"/>
    <w:unhideWhenUsed/>
    <w:rsid w:val="00667044"/>
    <w:rPr>
      <w:color w:val="0000FF" w:themeColor="hyperlink"/>
      <w:u w:val="single"/>
    </w:rPr>
  </w:style>
  <w:style w:type="character" w:customStyle="1" w:styleId="e24kjd">
    <w:name w:val="e24kjd"/>
    <w:basedOn w:val="Policepardfaut"/>
    <w:rsid w:val="00BD3132"/>
  </w:style>
  <w:style w:type="character" w:styleId="Lienhypertextesuivivisit">
    <w:name w:val="FollowedHyperlink"/>
    <w:basedOn w:val="Policepardfaut"/>
    <w:uiPriority w:val="99"/>
    <w:semiHidden/>
    <w:unhideWhenUsed/>
    <w:rsid w:val="003F70C4"/>
    <w:rPr>
      <w:color w:val="800080" w:themeColor="followedHyperlink"/>
      <w:u w:val="single"/>
    </w:rPr>
  </w:style>
  <w:style w:type="paragraph" w:styleId="NormalWeb">
    <w:name w:val="Normal (Web)"/>
    <w:basedOn w:val="Normal"/>
    <w:unhideWhenUsed/>
    <w:rsid w:val="00FC27E3"/>
    <w:pPr>
      <w:spacing w:before="100" w:beforeAutospacing="1" w:after="100" w:afterAutospacing="1"/>
      <w:ind w:left="0"/>
    </w:pPr>
    <w:rPr>
      <w:rFonts w:ascii="Times New Roman" w:eastAsia="Times New Roman" w:hAnsi="Times New Roman" w:cs="Times New Roman"/>
      <w:sz w:val="24"/>
      <w:szCs w:val="24"/>
      <w:lang w:eastAsia="fr-BE"/>
    </w:rPr>
  </w:style>
  <w:style w:type="paragraph" w:customStyle="1" w:styleId="Default">
    <w:name w:val="Default"/>
    <w:rsid w:val="004728DB"/>
    <w:pPr>
      <w:autoSpaceDE w:val="0"/>
      <w:autoSpaceDN w:val="0"/>
      <w:adjustRightInd w:val="0"/>
      <w:ind w:left="0"/>
    </w:pPr>
    <w:rPr>
      <w:rFonts w:ascii="Arial" w:hAnsi="Arial" w:cs="Arial"/>
      <w:color w:val="000000"/>
      <w:sz w:val="24"/>
      <w:szCs w:val="24"/>
    </w:rPr>
  </w:style>
  <w:style w:type="character" w:styleId="Marquedecommentaire">
    <w:name w:val="annotation reference"/>
    <w:basedOn w:val="Policepardfaut"/>
    <w:uiPriority w:val="99"/>
    <w:semiHidden/>
    <w:unhideWhenUsed/>
    <w:rsid w:val="00006C1A"/>
    <w:rPr>
      <w:sz w:val="16"/>
      <w:szCs w:val="16"/>
    </w:rPr>
  </w:style>
  <w:style w:type="paragraph" w:styleId="Commentaire">
    <w:name w:val="annotation text"/>
    <w:basedOn w:val="Normal"/>
    <w:link w:val="CommentaireCar"/>
    <w:uiPriority w:val="99"/>
    <w:semiHidden/>
    <w:unhideWhenUsed/>
    <w:rsid w:val="00006C1A"/>
    <w:rPr>
      <w:sz w:val="20"/>
      <w:szCs w:val="20"/>
    </w:rPr>
  </w:style>
  <w:style w:type="character" w:customStyle="1" w:styleId="CommentaireCar">
    <w:name w:val="Commentaire Car"/>
    <w:basedOn w:val="Policepardfaut"/>
    <w:link w:val="Commentaire"/>
    <w:uiPriority w:val="99"/>
    <w:semiHidden/>
    <w:rsid w:val="00006C1A"/>
    <w:rPr>
      <w:sz w:val="20"/>
      <w:szCs w:val="20"/>
    </w:rPr>
  </w:style>
  <w:style w:type="paragraph" w:styleId="Objetducommentaire">
    <w:name w:val="annotation subject"/>
    <w:basedOn w:val="Commentaire"/>
    <w:next w:val="Commentaire"/>
    <w:link w:val="ObjetducommentaireCar"/>
    <w:uiPriority w:val="99"/>
    <w:semiHidden/>
    <w:unhideWhenUsed/>
    <w:rsid w:val="00006C1A"/>
    <w:rPr>
      <w:b/>
      <w:bCs/>
    </w:rPr>
  </w:style>
  <w:style w:type="character" w:customStyle="1" w:styleId="ObjetducommentaireCar">
    <w:name w:val="Objet du commentaire Car"/>
    <w:basedOn w:val="CommentaireCar"/>
    <w:link w:val="Objetducommentaire"/>
    <w:uiPriority w:val="99"/>
    <w:semiHidden/>
    <w:rsid w:val="00006C1A"/>
    <w:rPr>
      <w:b/>
      <w:bCs/>
      <w:sz w:val="20"/>
      <w:szCs w:val="20"/>
    </w:rPr>
  </w:style>
  <w:style w:type="paragraph" w:styleId="Corpsdetexte">
    <w:name w:val="Body Text"/>
    <w:basedOn w:val="Normal"/>
    <w:link w:val="CorpsdetexteCar"/>
    <w:unhideWhenUsed/>
    <w:rsid w:val="00EB270E"/>
    <w:pPr>
      <w:spacing w:after="120"/>
      <w:ind w:left="0"/>
    </w:pPr>
    <w:rPr>
      <w:rFonts w:ascii="Times New Roman" w:eastAsia="Times New Roman" w:hAnsi="Times New Roman" w:cs="Tahoma"/>
      <w:sz w:val="24"/>
      <w:szCs w:val="20"/>
      <w:lang w:val="fr-FR" w:eastAsia="fr-FR"/>
    </w:rPr>
  </w:style>
  <w:style w:type="character" w:customStyle="1" w:styleId="CorpsdetexteCar">
    <w:name w:val="Corps de texte Car"/>
    <w:basedOn w:val="Policepardfaut"/>
    <w:link w:val="Corpsdetexte"/>
    <w:rsid w:val="00EB270E"/>
    <w:rPr>
      <w:rFonts w:ascii="Times New Roman" w:eastAsia="Times New Roman" w:hAnsi="Times New Roman" w:cs="Tahoma"/>
      <w:sz w:val="24"/>
      <w:szCs w:val="20"/>
      <w:lang w:val="fr-FR" w:eastAsia="fr-FR"/>
    </w:rPr>
  </w:style>
  <w:style w:type="paragraph" w:styleId="TM1">
    <w:name w:val="toc 1"/>
    <w:basedOn w:val="Normal"/>
    <w:next w:val="Normal"/>
    <w:autoRedefine/>
    <w:uiPriority w:val="39"/>
    <w:unhideWhenUsed/>
    <w:rsid w:val="00EB270E"/>
    <w:pPr>
      <w:tabs>
        <w:tab w:val="left" w:pos="426"/>
        <w:tab w:val="left" w:pos="720"/>
        <w:tab w:val="right" w:leader="dot" w:pos="9062"/>
      </w:tabs>
      <w:spacing w:before="120" w:after="120"/>
      <w:ind w:left="0"/>
    </w:pPr>
    <w:rPr>
      <w:rFonts w:ascii="Lucida Sans" w:eastAsia="Times New Roman" w:hAnsi="Lucida Sans" w:cs="Lucida Sans"/>
      <w:b/>
      <w:bCs/>
      <w:caps/>
      <w:noProof/>
      <w:sz w:val="20"/>
      <w:szCs w:val="20"/>
      <w:lang w:val="fr-FR" w:eastAsia="fr-FR"/>
    </w:rPr>
  </w:style>
  <w:style w:type="paragraph" w:styleId="TM2">
    <w:name w:val="toc 2"/>
    <w:basedOn w:val="Normal"/>
    <w:next w:val="Normal"/>
    <w:autoRedefine/>
    <w:uiPriority w:val="39"/>
    <w:unhideWhenUsed/>
    <w:rsid w:val="00EB270E"/>
    <w:pPr>
      <w:tabs>
        <w:tab w:val="left" w:pos="993"/>
        <w:tab w:val="right" w:leader="dot" w:pos="9062"/>
      </w:tabs>
      <w:ind w:left="240"/>
    </w:pPr>
    <w:rPr>
      <w:rFonts w:ascii="Times New Roman" w:eastAsia="Times New Roman" w:hAnsi="Times New Roman" w:cs="Times New Roman"/>
      <w:smallCaps/>
      <w:sz w:val="20"/>
      <w:szCs w:val="20"/>
      <w:lang w:val="fr-FR" w:eastAsia="fr-FR"/>
    </w:rPr>
  </w:style>
  <w:style w:type="paragraph" w:styleId="TM3">
    <w:name w:val="toc 3"/>
    <w:basedOn w:val="Normal"/>
    <w:next w:val="Normal"/>
    <w:autoRedefine/>
    <w:uiPriority w:val="39"/>
    <w:unhideWhenUsed/>
    <w:rsid w:val="00EB270E"/>
    <w:pPr>
      <w:tabs>
        <w:tab w:val="left" w:pos="1000"/>
        <w:tab w:val="right" w:pos="9060"/>
      </w:tabs>
      <w:ind w:left="480"/>
    </w:pPr>
    <w:rPr>
      <w:rFonts w:ascii="Times New Roman" w:eastAsia="Times New Roman" w:hAnsi="Times New Roman" w:cs="Times New Roman"/>
      <w:i/>
      <w:iCs/>
      <w:sz w:val="20"/>
      <w:szCs w:val="20"/>
      <w:lang w:val="fr-FR" w:eastAsia="fr-FR"/>
    </w:rPr>
  </w:style>
  <w:style w:type="paragraph" w:styleId="En-ttedetabledesmatires">
    <w:name w:val="TOC Heading"/>
    <w:basedOn w:val="Titre1"/>
    <w:next w:val="Normal"/>
    <w:uiPriority w:val="39"/>
    <w:unhideWhenUsed/>
    <w:qFormat/>
    <w:rsid w:val="00EB270E"/>
    <w:pPr>
      <w:numPr>
        <w:numId w:val="0"/>
      </w:numPr>
      <w:spacing w:before="240" w:line="259" w:lineRule="auto"/>
      <w:outlineLvl w:val="9"/>
    </w:pPr>
    <w:rPr>
      <w:b w:val="0"/>
      <w:bCs w:val="0"/>
      <w:sz w:val="32"/>
      <w:szCs w:val="32"/>
      <w:lang w:eastAsia="fr-BE"/>
    </w:rPr>
  </w:style>
  <w:style w:type="character" w:styleId="Accentuation">
    <w:name w:val="Emphasis"/>
    <w:basedOn w:val="Policepardfaut"/>
    <w:qFormat/>
    <w:rsid w:val="00583C19"/>
    <w:rPr>
      <w:i/>
      <w:iCs/>
    </w:rPr>
  </w:style>
  <w:style w:type="character" w:customStyle="1" w:styleId="ParagraphedelisteCar">
    <w:name w:val="Paragraphe de liste Car"/>
    <w:link w:val="Paragraphedeliste"/>
    <w:rsid w:val="00FA1C19"/>
  </w:style>
  <w:style w:type="paragraph" w:styleId="Sansinterligne">
    <w:name w:val="No Spacing"/>
    <w:basedOn w:val="Normal"/>
    <w:uiPriority w:val="1"/>
    <w:qFormat/>
    <w:rsid w:val="00AC1291"/>
    <w:pPr>
      <w:pBdr>
        <w:top w:val="nil"/>
        <w:left w:val="nil"/>
        <w:bottom w:val="nil"/>
        <w:right w:val="nil"/>
        <w:between w:val="nil"/>
        <w:bar w:val="nil"/>
      </w:pBdr>
      <w:ind w:left="284"/>
      <w:jc w:val="both"/>
    </w:pPr>
    <w:rPr>
      <w:rFonts w:ascii="Lucida Sans" w:eastAsia="Arial Unicode MS" w:hAnsi="Lucida Sans" w:cs="Times New Roman"/>
      <w:bCs/>
      <w:sz w:val="20"/>
      <w:szCs w:val="20"/>
      <w:bdr w:val="nil"/>
      <w:lang w:val="en-GB" w:bidi="en-US"/>
    </w:rPr>
  </w:style>
  <w:style w:type="character" w:styleId="Mentionnonrsolue">
    <w:name w:val="Unresolved Mention"/>
    <w:basedOn w:val="Policepardfaut"/>
    <w:uiPriority w:val="99"/>
    <w:semiHidden/>
    <w:unhideWhenUsed/>
    <w:rsid w:val="00C41A6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02576829">
      <w:bodyDiv w:val="1"/>
      <w:marLeft w:val="0"/>
      <w:marRight w:val="0"/>
      <w:marTop w:val="0"/>
      <w:marBottom w:val="0"/>
      <w:divBdr>
        <w:top w:val="none" w:sz="0" w:space="0" w:color="auto"/>
        <w:left w:val="none" w:sz="0" w:space="0" w:color="auto"/>
        <w:bottom w:val="none" w:sz="0" w:space="0" w:color="auto"/>
        <w:right w:val="none" w:sz="0" w:space="0" w:color="auto"/>
      </w:divBdr>
    </w:div>
    <w:div w:id="19061870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rgpd@saintluc.uclouvain.be"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2" Type="http://schemas.openxmlformats.org/officeDocument/2006/relationships/hyperlink" Target="https://database.ich.org/sites/default/files/E6_R2_Addendum.pdf" TargetMode="External"/><Relationship Id="rId1" Type="http://schemas.openxmlformats.org/officeDocument/2006/relationships/hyperlink" Target="http://www.ejustice.just.fgov.be/cgi_loi/change_lg.pl?language=fr&amp;la=F&amp;cn=2004050732&amp;table_name=loi"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8C0389D5B2B474DBA70633AA232E9B7"/>
        <w:category>
          <w:name w:val="Général"/>
          <w:gallery w:val="placeholder"/>
        </w:category>
        <w:types>
          <w:type w:val="bbPlcHdr"/>
        </w:types>
        <w:behaviors>
          <w:behavior w:val="content"/>
        </w:behaviors>
        <w:guid w:val="{6D77EDAB-DE31-48A6-AEFF-DC628B3D1E78}"/>
      </w:docPartPr>
      <w:docPartBody>
        <w:p w:rsidR="00B179F8" w:rsidRDefault="00B179F8" w:rsidP="00B179F8">
          <w:pPr>
            <w:pStyle w:val="88C0389D5B2B474DBA70633AA232E9B7"/>
          </w:pPr>
          <w:r w:rsidRPr="00F23508">
            <w:rPr>
              <w:rStyle w:val="Textedelespacerserv"/>
            </w:rPr>
            <w:t>[Titre ]</w:t>
          </w:r>
        </w:p>
      </w:docPartBody>
    </w:docPart>
    <w:docPart>
      <w:docPartPr>
        <w:name w:val="530FCEC539174C99A8CD8BE69AB8F8B4"/>
        <w:category>
          <w:name w:val="Général"/>
          <w:gallery w:val="placeholder"/>
        </w:category>
        <w:types>
          <w:type w:val="bbPlcHdr"/>
        </w:types>
        <w:behaviors>
          <w:behavior w:val="content"/>
        </w:behaviors>
        <w:guid w:val="{0EA23B30-7B98-4482-97A0-2A6955E27708}"/>
      </w:docPartPr>
      <w:docPartBody>
        <w:p w:rsidR="00B179F8" w:rsidRDefault="00B179F8" w:rsidP="00B179F8">
          <w:pPr>
            <w:pStyle w:val="530FCEC539174C99A8CD8BE69AB8F8B4"/>
          </w:pPr>
          <w:r w:rsidRPr="00D627B9">
            <w:rPr>
              <w:rStyle w:val="Textedelespacerserv"/>
            </w:rPr>
            <w:t>[Dept]</w:t>
          </w:r>
        </w:p>
      </w:docPartBody>
    </w:docPart>
    <w:docPart>
      <w:docPartPr>
        <w:name w:val="92A63B29DE2A439B8D571C8F67EFD7B8"/>
        <w:category>
          <w:name w:val="Général"/>
          <w:gallery w:val="placeholder"/>
        </w:category>
        <w:types>
          <w:type w:val="bbPlcHdr"/>
        </w:types>
        <w:behaviors>
          <w:behavior w:val="content"/>
        </w:behaviors>
        <w:guid w:val="{9208BD95-E94C-4586-9861-126DA0CBD685}"/>
      </w:docPartPr>
      <w:docPartBody>
        <w:p w:rsidR="00B179F8" w:rsidRDefault="00B179F8" w:rsidP="00B179F8">
          <w:pPr>
            <w:pStyle w:val="92A63B29DE2A439B8D571C8F67EFD7B8"/>
          </w:pPr>
          <w:r w:rsidRPr="00035E2C">
            <w:rPr>
              <w:rStyle w:val="Textedelespacerserv"/>
            </w:rPr>
            <w:t>[N° de référence]</w:t>
          </w:r>
        </w:p>
      </w:docPartBody>
    </w:docPart>
    <w:docPart>
      <w:docPartPr>
        <w:name w:val="E2C3E0D8789544E39522F749CCA611BD"/>
        <w:category>
          <w:name w:val="Général"/>
          <w:gallery w:val="placeholder"/>
        </w:category>
        <w:types>
          <w:type w:val="bbPlcHdr"/>
        </w:types>
        <w:behaviors>
          <w:behavior w:val="content"/>
        </w:behaviors>
        <w:guid w:val="{AE1FB1A5-1A4C-4C8E-A4A3-61811AD44402}"/>
      </w:docPartPr>
      <w:docPartBody>
        <w:p w:rsidR="00B332B5" w:rsidRDefault="00B179F8" w:rsidP="00B179F8">
          <w:pPr>
            <w:pStyle w:val="E2C3E0D8789544E39522F749CCA611BD"/>
          </w:pPr>
          <w:r w:rsidRPr="006503E5">
            <w:rPr>
              <w:rStyle w:val="Textedelespacerserv"/>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A3D0A"/>
    <w:rsid w:val="000D4B9C"/>
    <w:rsid w:val="002D26E0"/>
    <w:rsid w:val="0034642D"/>
    <w:rsid w:val="00440550"/>
    <w:rsid w:val="00624044"/>
    <w:rsid w:val="008A3D0A"/>
    <w:rsid w:val="00945BC9"/>
    <w:rsid w:val="00946CFE"/>
    <w:rsid w:val="00A301FA"/>
    <w:rsid w:val="00B179F8"/>
    <w:rsid w:val="00B332B5"/>
    <w:rsid w:val="00BA1A51"/>
    <w:rsid w:val="00C329C5"/>
    <w:rsid w:val="00E96C87"/>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fr-BE" w:eastAsia="fr-B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B179F8"/>
    <w:rPr>
      <w:color w:val="808080"/>
    </w:rPr>
  </w:style>
  <w:style w:type="paragraph" w:customStyle="1" w:styleId="88C0389D5B2B474DBA70633AA232E9B7">
    <w:name w:val="88C0389D5B2B474DBA70633AA232E9B7"/>
    <w:rsid w:val="00B179F8"/>
  </w:style>
  <w:style w:type="paragraph" w:customStyle="1" w:styleId="530FCEC539174C99A8CD8BE69AB8F8B4">
    <w:name w:val="530FCEC539174C99A8CD8BE69AB8F8B4"/>
    <w:rsid w:val="00B179F8"/>
  </w:style>
  <w:style w:type="paragraph" w:customStyle="1" w:styleId="92A63B29DE2A439B8D571C8F67EFD7B8">
    <w:name w:val="92A63B29DE2A439B8D571C8F67EFD7B8"/>
    <w:rsid w:val="00B179F8"/>
  </w:style>
  <w:style w:type="paragraph" w:customStyle="1" w:styleId="E2C3E0D8789544E39522F749CCA611BD">
    <w:name w:val="E2C3E0D8789544E39522F749CCA611BD"/>
    <w:rsid w:val="00B179F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2017-07-14T00:00:00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p:Policy xmlns:p="office.server.policy" id="" local="true">
  <p:Name>SOP</p:Name>
  <p:Description/>
  <p:Statement/>
  <p:PolicyItems>
    <p:PolicyItem featureId="Microsoft.Office.RecordsManagement.PolicyFeatures.PolicyLabel" staticId="0x0101002DBC5EF9D99018499C952406E293BA7900242C4923686C7849B28FC35081383F1C|801092262" UniqueId="a0ff0470-3592-4768-bf00-a3156dc88f06">
      <p:Name>Étiquettes</p:Name>
      <p:Description>Génère des étiquettes pouvant être insérées dans les documents Microsoft Office afin de vous assurer que les propriétés du document ou d'autres informations importantes apparaissent lors de l'impression des documents. Les étiquettes peuvent également être utilisées pour rechercher Il est également possible de rechercher des documents.</p:Description>
      <p:CustomData>
        <label>
          <segment type="metadata">_UIVersionString</segment>
        </label>
      </p:CustomData>
    </p:PolicyItem>
  </p:PolicyItems>
</p:Policy>
</file>

<file path=customXml/item4.xml><?xml version="1.0" encoding="utf-8"?>
<ct:contentTypeSchema xmlns:ct="http://schemas.microsoft.com/office/2006/metadata/contentType" xmlns:ma="http://schemas.microsoft.com/office/2006/metadata/properties/metaAttributes" ct:_="" ma:_="" ma:contentTypeName="SOP" ma:contentTypeID="0x0101002DBC5EF9D99018499C952406E293BA7900242C4923686C7849B28FC35081383F1C" ma:contentTypeVersion="74" ma:contentTypeDescription="" ma:contentTypeScope="" ma:versionID="1f51a39f20fc72e1176ea3c5403bf50f">
  <xsd:schema xmlns:xsd="http://www.w3.org/2001/XMLSchema" xmlns:xs="http://www.w3.org/2001/XMLSchema" xmlns:p="http://schemas.microsoft.com/office/2006/metadata/properties" xmlns:ns1="http://schemas.microsoft.com/sharepoint/v3" xmlns:ns2="80eed50f-45b9-4b44-a9f0-cf999f8ca4ad" xmlns:ns3="de4ee292-a203-47ce-b1c7-763c471c966e" xmlns:ns4="e33cef0b-1299-449a-8c9b-9377b704d689" xmlns:ns5="1513a309-1cca-4c63-bf5d-9114afb0e718" targetNamespace="http://schemas.microsoft.com/office/2006/metadata/properties" ma:root="true" ma:fieldsID="bbfea3a0c3e4026eb292f46aea8bd8c8" ns1:_="" ns2:_="" ns3:_="" ns4:_="" ns5:_="">
    <xsd:import namespace="http://schemas.microsoft.com/sharepoint/v3"/>
    <xsd:import namespace="80eed50f-45b9-4b44-a9f0-cf999f8ca4ad"/>
    <xsd:import namespace="de4ee292-a203-47ce-b1c7-763c471c966e"/>
    <xsd:import namespace="e33cef0b-1299-449a-8c9b-9377b704d689"/>
    <xsd:import namespace="1513a309-1cca-4c63-bf5d-9114afb0e718"/>
    <xsd:element name="properties">
      <xsd:complexType>
        <xsd:sequence>
          <xsd:element name="documentManagement">
            <xsd:complexType>
              <xsd:all>
                <xsd:element ref="ns2:Authors" minOccurs="0"/>
                <xsd:element ref="ns3:Departement"/>
                <xsd:element ref="ns4:Restricted" minOccurs="0"/>
                <xsd:element ref="ns4:SkipWorkflow" minOccurs="0"/>
                <xsd:element ref="ns5:TaxCatchAllLabel" minOccurs="0"/>
                <xsd:element ref="ns5:Date_x0020_d_x0027_expiration" minOccurs="0"/>
                <xsd:element ref="ns2:Date_x0020_de_x0020_revision" minOccurs="0"/>
                <xsd:element ref="ns5:Date_x0020_d_x0027_application" minOccurs="0"/>
                <xsd:element ref="ns4:HiddenTitleId" minOccurs="0"/>
                <xsd:element ref="ns1:_dlc_Exempt" minOccurs="0"/>
                <xsd:element ref="ns1:_dlc_ExpireDateSaved" minOccurs="0"/>
                <xsd:element ref="ns1:_dlc_ExpireDate" minOccurs="0"/>
                <xsd:element ref="ns5:TaxCatchAll" minOccurs="0"/>
                <xsd:element ref="ns4:e274256493c744d183c99eed3f3eca63" minOccurs="0"/>
                <xsd:element ref="ns4:DocRef" minOccurs="0"/>
                <xsd:element ref="ns4:HiddenVersion" minOccurs="0"/>
                <xsd:element ref="ns3:f9c3f15207e5416db3c86d5c523188d0" minOccurs="0"/>
                <xsd:element ref="ns4:DLCPolicyLabelValue" minOccurs="0"/>
                <xsd:element ref="ns4:DLCPolicyLabelClientValue" minOccurs="0"/>
                <xsd:element ref="ns4:DLCPolicyLabelLock" minOccurs="0"/>
                <xsd:element ref="ns3:Clausseur" minOccurs="0"/>
                <xsd:element ref="ns4:ResponsableApprobation" minOccurs="0"/>
                <xsd:element ref="ns4:tes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7" nillable="true" ma:displayName="Exempt de la stratégie" ma:hidden="true" ma:internalName="_dlc_Exempt" ma:readOnly="true">
      <xsd:simpleType>
        <xsd:restriction base="dms:Unknown"/>
      </xsd:simpleType>
    </xsd:element>
    <xsd:element name="_dlc_ExpireDateSaved" ma:index="18" nillable="true" ma:displayName="Date d’expiration d’origine" ma:hidden="true" ma:internalName="_dlc_ExpireDateSaved" ma:readOnly="true">
      <xsd:simpleType>
        <xsd:restriction base="dms:DateTime"/>
      </xsd:simpleType>
    </xsd:element>
    <xsd:element name="_dlc_ExpireDate" ma:index="19" nillable="true" ma:displayName="Date d’expiratio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80eed50f-45b9-4b44-a9f0-cf999f8ca4ad" elementFormDefault="qualified">
    <xsd:import namespace="http://schemas.microsoft.com/office/2006/documentManagement/types"/>
    <xsd:import namespace="http://schemas.microsoft.com/office/infopath/2007/PartnerControls"/>
    <xsd:element name="Authors" ma:index="2" nillable="true" ma:displayName="Authors" ma:list="UserInfo" ma:SearchPeopleOnly="false" ma:SharePointGroup="0" ma:internalName="Autho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te_x0020_de_x0020_revision" ma:index="13" nillable="true" ma:displayName="Date de revision" ma:format="DateOnly" ma:hidden="true" ma:internalName="Date_x0020_de_x0020_revision"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e4ee292-a203-47ce-b1c7-763c471c966e" elementFormDefault="qualified">
    <xsd:import namespace="http://schemas.microsoft.com/office/2006/documentManagement/types"/>
    <xsd:import namespace="http://schemas.microsoft.com/office/infopath/2007/PartnerControls"/>
    <xsd:element name="Departement" ma:index="3" ma:displayName="Departement" ma:list="{d39501f6-7d1f-4d2f-aaf1-2626f994e850}" ma:internalName="Departement" ma:readOnly="false" ma:showField="Title" ma:web="de4ee292-a203-47ce-b1c7-763c471c966e">
      <xsd:simpleType>
        <xsd:restriction base="dms:Lookup"/>
      </xsd:simpleType>
    </xsd:element>
    <xsd:element name="f9c3f15207e5416db3c86d5c523188d0" ma:index="26" nillable="true" ma:taxonomy="true" ma:internalName="f9c3f15207e5416db3c86d5c523188d0" ma:taxonomyFieldName="DocCategory" ma:displayName="DocCatégorie" ma:default="" ma:fieldId="{f9c3f152-07e5-416d-b3c8-6d5c523188d0}" ma:taxonomyMulti="true" ma:sspId="77b73e13-ad6b-401c-a45a-a40dd80dde2e" ma:termSetId="9a18df31-631a-4ff2-92b7-6b4f0c612c7c" ma:anchorId="00000000-0000-0000-0000-000000000000" ma:open="false" ma:isKeyword="false">
      <xsd:complexType>
        <xsd:sequence>
          <xsd:element ref="pc:Terms" minOccurs="0" maxOccurs="1"/>
        </xsd:sequence>
      </xsd:complexType>
    </xsd:element>
    <xsd:element name="Clausseur" ma:index="30" nillable="true" ma:displayName="Classeur" ma:internalName="Clausseu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3cef0b-1299-449a-8c9b-9377b704d689" elementFormDefault="qualified">
    <xsd:import namespace="http://schemas.microsoft.com/office/2006/documentManagement/types"/>
    <xsd:import namespace="http://schemas.microsoft.com/office/infopath/2007/PartnerControls"/>
    <xsd:element name="Restricted" ma:index="6" nillable="true" ma:displayName="Restricted" ma:default="0" ma:internalName="Restricted">
      <xsd:simpleType>
        <xsd:restriction base="dms:Boolean"/>
      </xsd:simpleType>
    </xsd:element>
    <xsd:element name="SkipWorkflow" ma:index="7" nillable="true" ma:displayName="SkipWorkflow" ma:default="0" ma:description="Check this to make changes without triggering the workflow. Only Quality can do this. If someone else checks this option it will be ignored." ma:internalName="SkipWorkflow">
      <xsd:simpleType>
        <xsd:restriction base="dms:Boolean"/>
      </xsd:simpleType>
    </xsd:element>
    <xsd:element name="HiddenTitleId" ma:index="16" nillable="true" ma:displayName="HiddenTitleId" ma:hidden="true" ma:internalName="HiddenTitleId" ma:readOnly="false">
      <xsd:simpleType>
        <xsd:restriction base="dms:Number"/>
      </xsd:simpleType>
    </xsd:element>
    <xsd:element name="e274256493c744d183c99eed3f3eca63" ma:index="22" nillable="true" ma:taxonomy="true" ma:internalName="e274256493c744d183c99eed3f3eca63" ma:taxonomyFieldName="Keywords" ma:displayName="Mots-Clés" ma:default="" ma:fieldId="{e2742564-93c7-44d1-83c9-9eed3f3eca63}" ma:taxonomyMulti="true" ma:sspId="77b73e13-ad6b-401c-a45a-a40dd80dde2e" ma:termSetId="761c972c-4b1a-4aa6-beae-36e7069d1b43" ma:anchorId="00000000-0000-0000-0000-000000000000" ma:open="true" ma:isKeyword="false">
      <xsd:complexType>
        <xsd:sequence>
          <xsd:element ref="pc:Terms" minOccurs="0" maxOccurs="1"/>
        </xsd:sequence>
      </xsd:complexType>
    </xsd:element>
    <xsd:element name="DocRef" ma:index="23" nillable="true" ma:displayName="N° de référence" ma:hidden="true" ma:internalName="DocRef" ma:readOnly="false">
      <xsd:simpleType>
        <xsd:restriction base="dms:Text">
          <xsd:maxLength value="255"/>
        </xsd:restriction>
      </xsd:simpleType>
    </xsd:element>
    <xsd:element name="HiddenVersion" ma:index="24" nillable="true" ma:displayName="Version Doc" ma:hidden="true" ma:internalName="HiddenVersion" ma:readOnly="false">
      <xsd:simpleType>
        <xsd:restriction base="dms:Text">
          <xsd:maxLength value="255"/>
        </xsd:restriction>
      </xsd:simpleType>
    </xsd:element>
    <xsd:element name="DLCPolicyLabelValue" ma:index="27" nillable="true" ma:displayName="Étiquette" ma:description="Stocke la valeur actuelle de l’intitulé." ma:internalName="DLCPolicyLabelValue" ma:readOnly="true">
      <xsd:simpleType>
        <xsd:restriction base="dms:Note">
          <xsd:maxLength value="255"/>
        </xsd:restriction>
      </xsd:simpleType>
    </xsd:element>
    <xsd:element name="DLCPolicyLabelClientValue" ma:index="28" nillable="true" ma:displayName="Valeur d'intitulé client" ma:description="Stocke la dernière valeur d'intitulé calculée sur le client." ma:hidden="true" ma:internalName="DLCPolicyLabelClientValue" ma:readOnly="false">
      <xsd:simpleType>
        <xsd:restriction base="dms:Note"/>
      </xsd:simpleType>
    </xsd:element>
    <xsd:element name="DLCPolicyLabelLock" ma:index="29" nillable="true" ma:displayName="Intitulé verrouillé" ma:description="Indique si l'intitulé doit être mis à jour en cas de modification des propriétés de l'élément." ma:hidden="true" ma:internalName="DLCPolicyLabelLock" ma:readOnly="false">
      <xsd:simpleType>
        <xsd:restriction base="dms:Text"/>
      </xsd:simpleType>
    </xsd:element>
    <xsd:element name="ResponsableApprobation" ma:index="32" nillable="true" ma:displayName="ResponsableApprobation" ma:hidden="true" ma:internalName="ResponsableApprobation" ma:readOnly="false">
      <xsd:simpleType>
        <xsd:restriction base="dms:Text">
          <xsd:maxLength value="255"/>
        </xsd:restriction>
      </xsd:simpleType>
    </xsd:element>
    <xsd:element name="test" ma:index="33" nillable="true" ma:displayName="test" ma:default="sumissions" ma:format="Dropdown" ma:internalName="test">
      <xsd:simpleType>
        <xsd:restriction base="dms:Choice">
          <xsd:enumeration value="sumissions"/>
          <xsd:enumeration value="faisabilite"/>
          <xsd:enumeration value="cofi"/>
        </xsd:restriction>
      </xsd:simpleType>
    </xsd:element>
  </xsd:schema>
  <xsd:schema xmlns:xsd="http://www.w3.org/2001/XMLSchema" xmlns:xs="http://www.w3.org/2001/XMLSchema" xmlns:dms="http://schemas.microsoft.com/office/2006/documentManagement/types" xmlns:pc="http://schemas.microsoft.com/office/infopath/2007/PartnerControls" targetNamespace="1513a309-1cca-4c63-bf5d-9114afb0e718" elementFormDefault="qualified">
    <xsd:import namespace="http://schemas.microsoft.com/office/2006/documentManagement/types"/>
    <xsd:import namespace="http://schemas.microsoft.com/office/infopath/2007/PartnerControls"/>
    <xsd:element name="TaxCatchAllLabel" ma:index="8" nillable="true" ma:displayName="Taxonomy Catch All Column1" ma:description="" ma:hidden="true" ma:list="{47ab73cc-d579-4cd0-a52a-2883107b98ca}" ma:internalName="TaxCatchAllLabel" ma:readOnly="true" ma:showField="CatchAllDataLabel" ma:web="1513a309-1cca-4c63-bf5d-9114afb0e718">
      <xsd:complexType>
        <xsd:complexContent>
          <xsd:extension base="dms:MultiChoiceLookup">
            <xsd:sequence>
              <xsd:element name="Value" type="dms:Lookup" maxOccurs="unbounded" minOccurs="0" nillable="true"/>
            </xsd:sequence>
          </xsd:extension>
        </xsd:complexContent>
      </xsd:complexType>
    </xsd:element>
    <xsd:element name="Date_x0020_d_x0027_expiration" ma:index="12" nillable="true" ma:displayName="Date d'expiration" ma:format="DateOnly" ma:hidden="true" ma:indexed="true" ma:internalName="Date_x0020_d_x0027_expiration" ma:readOnly="false">
      <xsd:simpleType>
        <xsd:restriction base="dms:DateTime"/>
      </xsd:simpleType>
    </xsd:element>
    <xsd:element name="Date_x0020_d_x0027_application" ma:index="14" nillable="true" ma:displayName="Date d'application" ma:format="DateOnly" ma:hidden="true" ma:internalName="Date_x0020_d_x0027_application" ma:readOnly="false">
      <xsd:simpleType>
        <xsd:restriction base="dms:DateTime"/>
      </xsd:simpleType>
    </xsd:element>
    <xsd:element name="TaxCatchAll" ma:index="21" nillable="true" ma:displayName="Taxonomy Catch All Column" ma:description="" ma:hidden="true" ma:list="{47ab73cc-d579-4cd0-a52a-2883107b98ca}" ma:internalName="TaxCatchAll" ma:showField="CatchAllData" ma:web="1513a309-1cca-4c63-bf5d-9114afb0e71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Type de contenu"/>
        <xsd:element ref="dc:title" maxOccurs="1" ma:index="1" ma:displayName="Titre"/>
        <xsd:element ref="dc:subject" minOccurs="0" maxOccurs="1"/>
        <xsd:element ref="dc:description" minOccurs="0" maxOccurs="1"/>
        <xsd:element name="keywords" minOccurs="0" maxOccurs="1" type="xsd:string" ma:index="5" ma:displayName="Mots-Clé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Restricted xmlns="e33cef0b-1299-449a-8c9b-9377b704d689">false</Restricted>
    <e274256493c744d183c99eed3f3eca63 xmlns="e33cef0b-1299-449a-8c9b-9377b704d689">
      <Terms xmlns="http://schemas.microsoft.com/office/infopath/2007/PartnerControls"/>
    </e274256493c744d183c99eed3f3eca63>
    <DocRef xmlns="e33cef0b-1299-449a-8c9b-9377b704d689">AAHRPP-DSQ-038</DocRef>
    <HiddenVersion xmlns="e33cef0b-1299-449a-8c9b-9377b704d689" xsi:nil="true"/>
    <Date_x0020_de_x0020_revision xmlns="80eed50f-45b9-4b44-a9f0-cf999f8ca4ad" xsi:nil="true"/>
    <Date_x0020_d_x0027_application xmlns="1513a309-1cca-4c63-bf5d-9114afb0e718" xsi:nil="true"/>
    <Authors xmlns="80eed50f-45b9-4b44-a9f0-cf999f8ca4ad">
      <UserInfo>
        <DisplayName/>
        <AccountId xsi:nil="true"/>
        <AccountType/>
      </UserInfo>
    </Authors>
    <Date_x0020_d_x0027_expiration xmlns="1513a309-1cca-4c63-bf5d-9114afb0e718" xsi:nil="true"/>
    <TaxCatchAll xmlns="1513a309-1cca-4c63-bf5d-9114afb0e718"/>
    <Departement xmlns="de4ee292-a203-47ce-b1c7-763c471c966e">47</Departement>
    <SkipWorkflow xmlns="e33cef0b-1299-449a-8c9b-9377b704d689">false</SkipWorkflow>
    <f9c3f15207e5416db3c86d5c523188d0 xmlns="de4ee292-a203-47ce-b1c7-763c471c966e">
      <Terms xmlns="http://schemas.microsoft.com/office/infopath/2007/PartnerControls"/>
    </f9c3f15207e5416db3c86d5c523188d0>
    <DLCPolicyLabelLock xmlns="e33cef0b-1299-449a-8c9b-9377b704d689" xsi:nil="true"/>
    <HiddenTitleId xmlns="e33cef0b-1299-449a-8c9b-9377b704d689" xsi:nil="true"/>
    <DLCPolicyLabelClientValue xmlns="e33cef0b-1299-449a-8c9b-9377b704d689">{_UIVersionString}</DLCPolicyLabelClientValue>
    <DLCPolicyLabelValue xmlns="e33cef0b-1299-449a-8c9b-9377b704d689">0.1</DLCPolicyLabelValue>
    <Clausseur xmlns="de4ee292-a203-47ce-b1c7-763c471c966e" xsi:nil="true"/>
    <ResponsableApprobation xmlns="e33cef0b-1299-449a-8c9b-9377b704d689" xsi:nil="true"/>
    <test xmlns="e33cef0b-1299-449a-8c9b-9377b704d689">faisabilite</test>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5CE28B9-66F6-4708-AF6E-A87274CAA146}">
  <ds:schemaRefs>
    <ds:schemaRef ds:uri="http://schemas.microsoft.com/sharepoint/v3/contenttype/forms"/>
  </ds:schemaRefs>
</ds:datastoreItem>
</file>

<file path=customXml/itemProps3.xml><?xml version="1.0" encoding="utf-8"?>
<ds:datastoreItem xmlns:ds="http://schemas.openxmlformats.org/officeDocument/2006/customXml" ds:itemID="{C8F9D623-9A11-465E-BD2B-C5C77F43C2E9}">
  <ds:schemaRefs>
    <ds:schemaRef ds:uri="office.server.policy"/>
  </ds:schemaRefs>
</ds:datastoreItem>
</file>

<file path=customXml/itemProps4.xml><?xml version="1.0" encoding="utf-8"?>
<ds:datastoreItem xmlns:ds="http://schemas.openxmlformats.org/officeDocument/2006/customXml" ds:itemID="{F9465976-F8B8-476B-B5F4-444B7937DF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0eed50f-45b9-4b44-a9f0-cf999f8ca4ad"/>
    <ds:schemaRef ds:uri="de4ee292-a203-47ce-b1c7-763c471c966e"/>
    <ds:schemaRef ds:uri="e33cef0b-1299-449a-8c9b-9377b704d689"/>
    <ds:schemaRef ds:uri="1513a309-1cca-4c63-bf5d-9114afb0e7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3DFB5159-1033-4837-AFA3-C78928F0047A}">
  <ds:schemaRefs>
    <ds:schemaRef ds:uri="http://schemas.microsoft.com/sharepoint/v3"/>
    <ds:schemaRef ds:uri="e33cef0b-1299-449a-8c9b-9377b704d689"/>
    <ds:schemaRef ds:uri="http://purl.org/dc/terms/"/>
    <ds:schemaRef ds:uri="http://schemas.microsoft.com/office/infopath/2007/PartnerControls"/>
    <ds:schemaRef ds:uri="http://purl.org/dc/dcmitype/"/>
    <ds:schemaRef ds:uri="http://schemas.openxmlformats.org/package/2006/metadata/core-properties"/>
    <ds:schemaRef ds:uri="http://schemas.microsoft.com/office/2006/documentManagement/types"/>
    <ds:schemaRef ds:uri="1513a309-1cca-4c63-bf5d-9114afb0e718"/>
    <ds:schemaRef ds:uri="http://purl.org/dc/elements/1.1/"/>
    <ds:schemaRef ds:uri="http://schemas.microsoft.com/office/2006/metadata/properties"/>
    <ds:schemaRef ds:uri="de4ee292-a203-47ce-b1c7-763c471c966e"/>
    <ds:schemaRef ds:uri="80eed50f-45b9-4b44-a9f0-cf999f8ca4ad"/>
    <ds:schemaRef ds:uri="http://www.w3.org/XML/1998/namespace"/>
  </ds:schemaRefs>
</ds:datastoreItem>
</file>

<file path=customXml/itemProps6.xml><?xml version="1.0" encoding="utf-8"?>
<ds:datastoreItem xmlns:ds="http://schemas.openxmlformats.org/officeDocument/2006/customXml" ds:itemID="{F81A9918-4214-4A5A-AB42-A30F6A8B2D3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15</Pages>
  <Words>4025</Words>
  <Characters>22139</Characters>
  <Application>Microsoft Office Word</Application>
  <DocSecurity>0</DocSecurity>
  <Lines>184</Lines>
  <Paragraphs>52</Paragraphs>
  <ScaleCrop>false</ScaleCrop>
  <HeadingPairs>
    <vt:vector size="2" baseType="variant">
      <vt:variant>
        <vt:lpstr>Titre</vt:lpstr>
      </vt:variant>
      <vt:variant>
        <vt:i4>1</vt:i4>
      </vt:variant>
    </vt:vector>
  </HeadingPairs>
  <TitlesOfParts>
    <vt:vector size="1" baseType="lpstr">
      <vt:lpstr>Protocole étude clinique non interventionnelle (Modèle)</vt:lpstr>
    </vt:vector>
  </TitlesOfParts>
  <Company>Cliniques Universitaires Saint-Luc</Company>
  <LinksUpToDate>false</LinksUpToDate>
  <CharactersWithSpaces>26112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Protocole étude clinique non interventionnelle (Modèle)</dc:title>
  <dc:creator>RUBIN WINKLER Edith Maria</dc:creator>
  <cp:lastModifiedBy>BEAUFAY Isabelle</cp:lastModifiedBy>
  <cp:revision>4</cp:revision>
  <cp:lastPrinted>2017-07-14T08:32:00Z</cp:lastPrinted>
  <dcterms:created xsi:type="dcterms:W3CDTF">2026-03-13T17:31:00Z</dcterms:created>
  <dcterms:modified xsi:type="dcterms:W3CDTF">2026-04-27T12:25:00Z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0x0101002DBC5EF9D99018499C952406E293BA7900242C4923686C7849B28FC35081383F1C</vt:lpwstr>
  </property>
  <property fmtid="{D5CDD505-2E9C-101B-9397-08002B2CF9AE}" pid="3" name="_dlc_policyId">
    <vt:lpwstr>/sites/SyGeDoc/CUSL</vt:lpwstr>
  </property>
  <property fmtid="{D5CDD505-2E9C-101B-9397-08002B2CF9AE}" pid="4" name="ItemRetentionFormula">
    <vt:lpwstr>&lt;formula id="Microsoft.Office.RecordsManagement.PolicyFeatures.Expiration.Formula.BuiltIn"&gt;&lt;number&gt;1&lt;/number&gt;&lt;property&gt;Date_x005f_x0020_de_x005f_x0020_revision&lt;/property&gt;&lt;propertyId&gt;00000000-0000-0000-0000-000000000000&lt;/propertyId&gt;&lt;period&gt;days&lt;/period&gt;&lt;/formula&gt;</vt:lpwstr>
  </property>
  <property fmtid="{D5CDD505-2E9C-101B-9397-08002B2CF9AE}" pid="5" name="DocCategory">
    <vt:lpwstr/>
  </property>
</Properties>
</file>