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ADA48E6" w14:textId="36E1A7B7" w:rsidR="00720406" w:rsidRPr="00720406" w:rsidRDefault="00720406" w:rsidP="00720406">
      <w:pPr>
        <w:autoSpaceDE w:val="0"/>
        <w:autoSpaceDN w:val="0"/>
        <w:adjustRightInd w:val="0"/>
        <w:spacing w:before="120"/>
        <w:ind w:left="426"/>
        <w:rPr>
          <w:rFonts w:eastAsia="Arial Unicode MS" w:cs="Times New Roman"/>
          <w:b/>
          <w:bCs/>
          <w:color w:val="FF0000"/>
          <w:sz w:val="28"/>
          <w:szCs w:val="28"/>
          <w:lang w:val="en-US" w:eastAsia="fr-FR"/>
        </w:rPr>
      </w:pPr>
      <w:r w:rsidRPr="00720406">
        <w:rPr>
          <w:rFonts w:eastAsia="Arial Unicode MS" w:cs="Times New Roman"/>
          <w:b/>
          <w:bCs/>
          <w:color w:val="FF0000"/>
          <w:sz w:val="28"/>
          <w:szCs w:val="28"/>
          <w:lang w:val="en-US" w:eastAsia="fr-FR"/>
        </w:rPr>
        <w:t>DEFINITION</w:t>
      </w:r>
    </w:p>
    <w:p w14:paraId="02005B07" w14:textId="77777777" w:rsidR="00720406" w:rsidRPr="00720406" w:rsidRDefault="00720406" w:rsidP="00720406">
      <w:pPr>
        <w:autoSpaceDE w:val="0"/>
        <w:autoSpaceDN w:val="0"/>
        <w:adjustRightInd w:val="0"/>
        <w:spacing w:before="120" w:after="120" w:line="276" w:lineRule="auto"/>
        <w:ind w:left="426"/>
        <w:rPr>
          <w:rFonts w:eastAsia="Arial Unicode MS" w:cs="Times New Roman"/>
          <w:bCs/>
          <w:color w:val="FF0000"/>
          <w:lang w:val="en-US" w:eastAsia="fr-FR"/>
        </w:rPr>
      </w:pPr>
      <w:r w:rsidRPr="00720406">
        <w:rPr>
          <w:rFonts w:eastAsia="Arial Unicode MS" w:cs="Times New Roman"/>
          <w:bCs/>
          <w:color w:val="FF0000"/>
          <w:lang w:val="en-US" w:eastAsia="fr-FR"/>
        </w:rPr>
        <w:t>A clinical research protocol is a</w:t>
      </w:r>
      <w:r w:rsidRPr="00720406">
        <w:rPr>
          <w:rFonts w:eastAsia="Arial Unicode MS" w:cs="Times New Roman"/>
          <w:b/>
          <w:bCs/>
          <w:color w:val="FF0000"/>
          <w:lang w:val="en-US" w:eastAsia="fr-FR"/>
        </w:rPr>
        <w:t xml:space="preserve"> document </w:t>
      </w:r>
      <w:r w:rsidRPr="00720406">
        <w:rPr>
          <w:rFonts w:eastAsia="Arial Unicode MS" w:cs="Times New Roman"/>
          <w:bCs/>
          <w:color w:val="FF0000"/>
          <w:lang w:val="en-US" w:eastAsia="fr-FR"/>
        </w:rPr>
        <w:t>describing the objective(s), design, methodology, statistical aspects, and organization of the clinical trial (Article 2(22) of European Regulation 536/2014).</w:t>
      </w:r>
    </w:p>
    <w:p w14:paraId="5F9051EA" w14:textId="77777777" w:rsidR="00720406" w:rsidRPr="00DB12B1" w:rsidRDefault="00720406" w:rsidP="00720406">
      <w:pPr>
        <w:autoSpaceDE w:val="0"/>
        <w:autoSpaceDN w:val="0"/>
        <w:adjustRightInd w:val="0"/>
        <w:spacing w:before="120" w:after="120" w:line="276" w:lineRule="auto"/>
        <w:ind w:left="426"/>
        <w:rPr>
          <w:rFonts w:eastAsia="Times New Roman" w:cs="Times New Roman"/>
          <w:color w:val="FF0000"/>
          <w:lang w:val="en-US" w:eastAsia="fr-FR"/>
        </w:rPr>
      </w:pPr>
    </w:p>
    <w:p w14:paraId="3EA36197" w14:textId="77777777" w:rsidR="00720406" w:rsidRPr="004736FE" w:rsidRDefault="00720406" w:rsidP="00720406">
      <w:pPr>
        <w:autoSpaceDE w:val="0"/>
        <w:autoSpaceDN w:val="0"/>
        <w:adjustRightInd w:val="0"/>
        <w:spacing w:before="120"/>
        <w:ind w:left="426"/>
        <w:rPr>
          <w:rFonts w:eastAsia="Arial Unicode MS" w:cs="Times New Roman"/>
          <w:b/>
          <w:bCs/>
          <w:color w:val="FF0000"/>
          <w:sz w:val="28"/>
          <w:szCs w:val="28"/>
          <w:lang w:val="fr-FR" w:eastAsia="fr-FR"/>
        </w:rPr>
      </w:pPr>
      <w:r w:rsidRPr="004736FE">
        <w:rPr>
          <w:rFonts w:eastAsia="Arial Unicode MS" w:cs="Times New Roman"/>
          <w:b/>
          <w:bCs/>
          <w:color w:val="FF0000"/>
          <w:sz w:val="28"/>
          <w:szCs w:val="28"/>
          <w:lang w:val="fr-FR" w:eastAsia="fr-FR"/>
        </w:rPr>
        <w:t xml:space="preserve">INSTRUCTIONS </w:t>
      </w:r>
      <w:r>
        <w:rPr>
          <w:rFonts w:eastAsia="Arial Unicode MS" w:cs="Times New Roman"/>
          <w:b/>
          <w:bCs/>
          <w:color w:val="FF0000"/>
          <w:sz w:val="28"/>
          <w:szCs w:val="28"/>
          <w:lang w:val="fr-FR" w:eastAsia="fr-FR"/>
        </w:rPr>
        <w:t>FOR USE</w:t>
      </w:r>
    </w:p>
    <w:p w14:paraId="1CE3A0B2" w14:textId="47197671"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 xml:space="preserve">This document is a protocol template based on the provisions of European Regulation </w:t>
      </w:r>
      <w:r w:rsidRPr="00720406">
        <w:rPr>
          <w:rFonts w:eastAsia="Arial Unicode MS" w:cs="Times New Roman"/>
          <w:bCs/>
          <w:color w:val="FF0000"/>
          <w:lang w:val="en-US" w:eastAsia="fr-FR"/>
        </w:rPr>
        <w:t>536/2014</w:t>
      </w:r>
      <w:r w:rsidRPr="00D61BD2">
        <w:rPr>
          <w:rStyle w:val="Appelnotedebasdep"/>
          <w:rFonts w:eastAsia="Arial Unicode MS" w:cs="Times New Roman"/>
          <w:bCs/>
          <w:color w:val="FF0000"/>
          <w:lang w:val="fr-FR" w:eastAsia="fr-FR"/>
        </w:rPr>
        <w:footnoteReference w:id="1"/>
      </w:r>
      <w:r w:rsidRPr="00720406">
        <w:rPr>
          <w:rFonts w:eastAsia="Arial Unicode MS" w:cs="Times New Roman"/>
          <w:bCs/>
          <w:color w:val="FF0000"/>
          <w:lang w:val="en-US" w:eastAsia="fr-FR"/>
        </w:rPr>
        <w:t xml:space="preserve"> (</w:t>
      </w:r>
      <w:proofErr w:type="spellStart"/>
      <w:r w:rsidRPr="00720406">
        <w:rPr>
          <w:rFonts w:eastAsia="Arial Unicode MS" w:cs="Times New Roman"/>
          <w:bCs/>
          <w:color w:val="FF0000"/>
          <w:lang w:val="en-US" w:eastAsia="fr-FR"/>
        </w:rPr>
        <w:t>Annexe</w:t>
      </w:r>
      <w:proofErr w:type="spellEnd"/>
      <w:r w:rsidRPr="00720406">
        <w:rPr>
          <w:rFonts w:eastAsia="Arial Unicode MS" w:cs="Times New Roman"/>
          <w:bCs/>
          <w:color w:val="FF0000"/>
          <w:lang w:val="en-US" w:eastAsia="fr-FR"/>
        </w:rPr>
        <w:t xml:space="preserve"> 1, D)</w:t>
      </w:r>
      <w:r>
        <w:rPr>
          <w:rFonts w:eastAsia="Arial Unicode MS" w:cs="Times New Roman"/>
          <w:bCs/>
          <w:color w:val="FF0000"/>
          <w:lang w:val="en-US" w:eastAsia="fr-FR"/>
        </w:rPr>
        <w:t xml:space="preserve"> </w:t>
      </w:r>
      <w:r w:rsidRPr="00DB12B1">
        <w:rPr>
          <w:rFonts w:eastAsia="Arial Unicode MS"/>
          <w:bCs/>
          <w:color w:val="FF0000"/>
          <w:lang w:val="en-US" w:eastAsia="fr-FR"/>
        </w:rPr>
        <w:t xml:space="preserve">and Good Clinical Practice </w:t>
      </w:r>
      <w:r w:rsidRPr="00DB12B1">
        <w:rPr>
          <w:rFonts w:eastAsia="Arial Unicode MS" w:cs="Times New Roman"/>
          <w:bCs/>
          <w:color w:val="FF0000"/>
          <w:lang w:val="en-US" w:eastAsia="fr-FR"/>
        </w:rPr>
        <w:t xml:space="preserve">(ICH </w:t>
      </w:r>
      <w:r w:rsidRPr="00DB12B1">
        <w:rPr>
          <w:color w:val="FF0000"/>
          <w:lang w:val="en-US"/>
        </w:rPr>
        <w:t>GCP</w:t>
      </w:r>
      <w:r w:rsidRPr="004736FE">
        <w:rPr>
          <w:rStyle w:val="Appelnotedebasdep"/>
          <w:color w:val="FF0000"/>
        </w:rPr>
        <w:footnoteReference w:id="2"/>
      </w:r>
      <w:r w:rsidRPr="00DB12B1">
        <w:rPr>
          <w:color w:val="FF0000"/>
          <w:lang w:val="en-US"/>
        </w:rPr>
        <w:t>).</w:t>
      </w:r>
    </w:p>
    <w:p w14:paraId="63988109" w14:textId="77777777" w:rsidR="00720406"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ALL sections proposed in this template must be included in your final document to meet regulatory requirements. If a section is not applicable, indicate “NA” in that section (no section should be deleted).</w:t>
      </w:r>
    </w:p>
    <w:p w14:paraId="6C9B3532"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Pr>
          <w:rFonts w:eastAsia="Arial Unicode MS" w:cs="Times New Roman"/>
          <w:bCs/>
          <w:color w:val="FF0000"/>
          <w:lang w:val="en-US" w:eastAsia="fr-FR"/>
        </w:rPr>
        <w:t>Some</w:t>
      </w:r>
      <w:r w:rsidRPr="00DB12B1">
        <w:rPr>
          <w:rFonts w:eastAsia="Arial Unicode MS" w:cs="Times New Roman"/>
          <w:bCs/>
          <w:color w:val="FF0000"/>
          <w:lang w:val="en-US" w:eastAsia="fr-FR"/>
        </w:rPr>
        <w:t xml:space="preserve"> information may also be provided in other documents that must be referenced in the protocol as appendices (informed consent form, monitoring plan, etc.).</w:t>
      </w:r>
    </w:p>
    <w:p w14:paraId="1954B3D5"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The text in red, which corresponds to the instructions for use, must be removed, along with this first page.</w:t>
      </w:r>
    </w:p>
    <w:p w14:paraId="61839ECF"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 xml:space="preserve">The text in </w:t>
      </w:r>
      <w:r w:rsidRPr="00DB12B1">
        <w:rPr>
          <w:rFonts w:eastAsia="Arial Unicode MS" w:cs="Times New Roman"/>
          <w:bCs/>
          <w:lang w:val="en-US" w:eastAsia="fr-FR"/>
        </w:rPr>
        <w:t>black</w:t>
      </w:r>
      <w:r w:rsidRPr="00DB12B1">
        <w:rPr>
          <w:rFonts w:eastAsia="Arial Unicode MS" w:cs="Times New Roman"/>
          <w:bCs/>
          <w:color w:val="FF0000"/>
          <w:lang w:val="en-US" w:eastAsia="fr-FR"/>
        </w:rPr>
        <w:t xml:space="preserve"> must be retained.</w:t>
      </w:r>
    </w:p>
    <w:p w14:paraId="11706064"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 xml:space="preserve">The text in </w:t>
      </w:r>
      <w:r w:rsidRPr="00DB12B1">
        <w:rPr>
          <w:rFonts w:eastAsia="Arial Unicode MS" w:cs="Times New Roman"/>
          <w:bCs/>
          <w:color w:val="00B050"/>
          <w:lang w:val="en-US" w:eastAsia="fr-FR"/>
        </w:rPr>
        <w:t xml:space="preserve">green </w:t>
      </w:r>
      <w:r w:rsidRPr="00DB12B1">
        <w:rPr>
          <w:rFonts w:eastAsia="Arial Unicode MS" w:cs="Times New Roman"/>
          <w:bCs/>
          <w:color w:val="FF0000"/>
          <w:lang w:val="en-US" w:eastAsia="fr-FR"/>
        </w:rPr>
        <w:t>must be adapted to the specific details of the protocol.</w:t>
      </w:r>
    </w:p>
    <w:p w14:paraId="1F2E931A"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You may modify the title styles and layout. Do not forget to update the table of contents.</w:t>
      </w:r>
    </w:p>
    <w:p w14:paraId="58CE1DD1"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Each version of the protocol must be numbered and dated in the footer.</w:t>
      </w:r>
    </w:p>
    <w:p w14:paraId="765ABECD"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The protocol must be written in English.</w:t>
      </w:r>
    </w:p>
    <w:p w14:paraId="1256C38C" w14:textId="77777777" w:rsidR="00720406" w:rsidRPr="00DB12B1" w:rsidRDefault="00720406" w:rsidP="00720406">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en-US" w:eastAsia="fr-FR"/>
        </w:rPr>
      </w:pPr>
      <w:r w:rsidRPr="00DB12B1">
        <w:rPr>
          <w:rFonts w:eastAsia="Arial Unicode MS" w:cs="Times New Roman"/>
          <w:bCs/>
          <w:color w:val="FF0000"/>
          <w:lang w:val="en-US" w:eastAsia="fr-FR"/>
        </w:rPr>
        <w:t>Final format</w:t>
      </w:r>
      <w:r>
        <w:rPr>
          <w:rFonts w:eastAsia="Arial Unicode MS" w:cs="Times New Roman"/>
          <w:bCs/>
          <w:color w:val="FF0000"/>
          <w:lang w:val="en-US" w:eastAsia="fr-FR"/>
        </w:rPr>
        <w:t xml:space="preserve"> addressed to participating sites after validation</w:t>
      </w:r>
      <w:r w:rsidRPr="00DB12B1">
        <w:rPr>
          <w:rFonts w:eastAsia="Arial Unicode MS" w:cs="Times New Roman"/>
          <w:bCs/>
          <w:color w:val="FF0000"/>
          <w:lang w:val="en-US" w:eastAsia="fr-FR"/>
        </w:rPr>
        <w:t>: PDF</w:t>
      </w:r>
    </w:p>
    <w:p w14:paraId="28FE4DB3" w14:textId="77777777" w:rsidR="00DB2E6F" w:rsidRPr="00720406" w:rsidRDefault="00DB2E6F" w:rsidP="007F79EB">
      <w:pPr>
        <w:spacing w:before="120" w:after="120"/>
        <w:ind w:left="426"/>
        <w:rPr>
          <w:rFonts w:eastAsia="Times New Roman" w:cs="Times New Roman"/>
          <w:b/>
          <w:szCs w:val="24"/>
          <w:u w:val="single"/>
          <w:lang w:val="en-US" w:eastAsia="fr-FR"/>
        </w:rPr>
      </w:pPr>
    </w:p>
    <w:p w14:paraId="448B3EA8" w14:textId="77777777" w:rsidR="0005248A" w:rsidRPr="00720406" w:rsidRDefault="0005248A">
      <w:pPr>
        <w:spacing w:before="120" w:after="120"/>
        <w:ind w:left="426"/>
        <w:outlineLvl w:val="2"/>
        <w:rPr>
          <w:rFonts w:eastAsia="Arial Unicode MS" w:cs="Times New Roman"/>
          <w:b/>
          <w:bCs/>
          <w:szCs w:val="24"/>
          <w:u w:val="single"/>
          <w:lang w:val="en-US" w:eastAsia="fr-FR"/>
        </w:rPr>
        <w:sectPr w:rsidR="0005248A" w:rsidRPr="00720406" w:rsidSect="00014CC3">
          <w:headerReference w:type="default" r:id="rId13"/>
          <w:footerReference w:type="default" r:id="rId14"/>
          <w:headerReference w:type="first" r:id="rId15"/>
          <w:footerReference w:type="first" r:id="rId16"/>
          <w:endnotePr>
            <w:numFmt w:val="upperRoman"/>
          </w:endnotePr>
          <w:pgSz w:w="11906" w:h="16838"/>
          <w:pgMar w:top="1417" w:right="1417" w:bottom="1417" w:left="1417" w:header="708" w:footer="708" w:gutter="0"/>
          <w:cols w:space="708"/>
          <w:titlePg/>
          <w:docGrid w:linePitch="360"/>
        </w:sectPr>
      </w:pPr>
    </w:p>
    <w:p w14:paraId="2CEF80BC" w14:textId="482EAEEF" w:rsidR="00AD1E1C" w:rsidRPr="00D61BD2" w:rsidRDefault="00747A4E" w:rsidP="00EF5B51">
      <w:pPr>
        <w:rPr>
          <w:color w:val="FF0000"/>
          <w:sz w:val="28"/>
          <w:szCs w:val="28"/>
          <w:lang w:val="en-GB"/>
        </w:rPr>
      </w:pPr>
      <w:bookmarkStart w:id="0" w:name="_Toc105574319"/>
      <w:r w:rsidRPr="00D61BD2">
        <w:rPr>
          <w:color w:val="FF0000"/>
          <w:sz w:val="28"/>
          <w:szCs w:val="28"/>
          <w:lang w:val="en-GB"/>
        </w:rPr>
        <w:lastRenderedPageBreak/>
        <w:t xml:space="preserve">Protocol </w:t>
      </w:r>
      <w:r w:rsidR="00AD1E1C" w:rsidRPr="00D61BD2">
        <w:rPr>
          <w:color w:val="FF0000"/>
          <w:sz w:val="28"/>
          <w:szCs w:val="28"/>
          <w:lang w:val="en-GB"/>
        </w:rPr>
        <w:t xml:space="preserve">Title </w:t>
      </w:r>
      <w:bookmarkEnd w:id="0"/>
    </w:p>
    <w:p w14:paraId="7B2A6DA2" w14:textId="77777777" w:rsidR="00AD1E1C" w:rsidRPr="00D61BD2" w:rsidRDefault="00AD1E1C" w:rsidP="00AD1E1C">
      <w:pPr>
        <w:pStyle w:val="Corpsdetexte"/>
        <w:rPr>
          <w:rFonts w:ascii="Arial" w:hAnsi="Arial" w:cs="Arial"/>
          <w:color w:val="000000"/>
          <w:sz w:val="22"/>
          <w:szCs w:val="22"/>
          <w:lang w:val="en-GB"/>
        </w:rPr>
      </w:pPr>
    </w:p>
    <w:p w14:paraId="50C4B4CA" w14:textId="77777777" w:rsidR="00747A4E" w:rsidRPr="00D61BD2" w:rsidRDefault="00747A4E" w:rsidP="00747A4E">
      <w:pPr>
        <w:jc w:val="both"/>
        <w:rPr>
          <w:rFonts w:ascii="Arial" w:hAnsi="Arial" w:cs="Arial"/>
          <w:lang w:val="en-US"/>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9"/>
        <w:gridCol w:w="5943"/>
      </w:tblGrid>
      <w:tr w:rsidR="00747A4E" w:rsidRPr="00D61BD2" w14:paraId="11D4BB75" w14:textId="77777777" w:rsidTr="00747A4E">
        <w:tc>
          <w:tcPr>
            <w:tcW w:w="3119" w:type="dxa"/>
          </w:tcPr>
          <w:p w14:paraId="255891E9" w14:textId="77777777" w:rsidR="00747A4E" w:rsidRPr="00D61BD2" w:rsidRDefault="00747A4E" w:rsidP="00747A4E">
            <w:pPr>
              <w:jc w:val="both"/>
              <w:rPr>
                <w:rFonts w:ascii="Arial" w:hAnsi="Arial" w:cs="Arial"/>
                <w:lang w:val="en-US"/>
              </w:rPr>
            </w:pPr>
            <w:r w:rsidRPr="00D61BD2">
              <w:rPr>
                <w:rFonts w:ascii="Arial" w:hAnsi="Arial" w:cs="Arial"/>
                <w:lang w:val="en-US"/>
              </w:rPr>
              <w:t>Short title</w:t>
            </w:r>
          </w:p>
          <w:p w14:paraId="51E25A08" w14:textId="77777777" w:rsidR="00747A4E" w:rsidRPr="00D61BD2" w:rsidRDefault="00747A4E" w:rsidP="00747A4E">
            <w:pPr>
              <w:jc w:val="both"/>
              <w:rPr>
                <w:rFonts w:ascii="Arial" w:hAnsi="Arial" w:cs="Arial"/>
                <w:lang w:val="en-US"/>
              </w:rPr>
            </w:pPr>
          </w:p>
        </w:tc>
        <w:tc>
          <w:tcPr>
            <w:tcW w:w="5943" w:type="dxa"/>
          </w:tcPr>
          <w:p w14:paraId="73A4BC32" w14:textId="6C690797" w:rsidR="00747A4E" w:rsidRPr="00D61BD2" w:rsidRDefault="00747A4E" w:rsidP="00630986">
            <w:pPr>
              <w:jc w:val="both"/>
              <w:rPr>
                <w:rFonts w:ascii="Arial" w:hAnsi="Arial" w:cs="Arial"/>
                <w:color w:val="FF0000"/>
                <w:lang w:val="en-US"/>
              </w:rPr>
            </w:pPr>
            <w:r w:rsidRPr="00D61BD2">
              <w:rPr>
                <w:rFonts w:ascii="Arial" w:hAnsi="Arial" w:cs="Arial"/>
                <w:color w:val="FF0000"/>
                <w:lang w:val="en-US"/>
              </w:rPr>
              <w:t>Fill in</w:t>
            </w:r>
          </w:p>
        </w:tc>
      </w:tr>
      <w:tr w:rsidR="00747A4E" w:rsidRPr="00D61BD2" w14:paraId="465E53A5" w14:textId="77777777" w:rsidTr="00747A4E">
        <w:tc>
          <w:tcPr>
            <w:tcW w:w="3119" w:type="dxa"/>
          </w:tcPr>
          <w:p w14:paraId="2928438F" w14:textId="77777777" w:rsidR="00747A4E" w:rsidRPr="00D61BD2" w:rsidRDefault="00747A4E" w:rsidP="00747A4E">
            <w:pPr>
              <w:jc w:val="both"/>
              <w:rPr>
                <w:rFonts w:ascii="Arial" w:hAnsi="Arial" w:cs="Arial"/>
                <w:lang w:val="en-US"/>
              </w:rPr>
            </w:pPr>
            <w:r w:rsidRPr="00D61BD2">
              <w:rPr>
                <w:rFonts w:ascii="Arial" w:hAnsi="Arial" w:cs="Arial"/>
                <w:lang w:val="en-US"/>
              </w:rPr>
              <w:t>Acronym / Protocol code</w:t>
            </w:r>
          </w:p>
          <w:p w14:paraId="08B48671" w14:textId="77777777" w:rsidR="00747A4E" w:rsidRPr="00D61BD2" w:rsidRDefault="00747A4E" w:rsidP="00747A4E">
            <w:pPr>
              <w:jc w:val="both"/>
              <w:rPr>
                <w:rFonts w:ascii="Arial" w:hAnsi="Arial" w:cs="Arial"/>
                <w:lang w:val="en-US"/>
              </w:rPr>
            </w:pPr>
          </w:p>
        </w:tc>
        <w:tc>
          <w:tcPr>
            <w:tcW w:w="5943" w:type="dxa"/>
          </w:tcPr>
          <w:p w14:paraId="10964717" w14:textId="508E2273" w:rsidR="00747A4E" w:rsidRPr="00D61BD2" w:rsidRDefault="00747A4E" w:rsidP="00747A4E">
            <w:pPr>
              <w:jc w:val="both"/>
              <w:rPr>
                <w:rFonts w:ascii="Arial" w:hAnsi="Arial" w:cs="Arial"/>
                <w:color w:val="FF0000"/>
                <w:lang w:val="en-US"/>
              </w:rPr>
            </w:pPr>
            <w:r w:rsidRPr="00D61BD2">
              <w:rPr>
                <w:rFonts w:ascii="Arial" w:hAnsi="Arial" w:cs="Arial"/>
                <w:color w:val="FF0000"/>
                <w:lang w:val="en-US"/>
              </w:rPr>
              <w:t>Fill in</w:t>
            </w:r>
          </w:p>
          <w:p w14:paraId="7031ED02" w14:textId="77777777" w:rsidR="00747A4E" w:rsidRPr="00D61BD2" w:rsidRDefault="00747A4E" w:rsidP="00747A4E">
            <w:pPr>
              <w:jc w:val="both"/>
              <w:rPr>
                <w:rFonts w:ascii="Arial" w:hAnsi="Arial" w:cs="Arial"/>
                <w:color w:val="FF0000"/>
                <w:lang w:val="en-US"/>
              </w:rPr>
            </w:pPr>
          </w:p>
        </w:tc>
      </w:tr>
      <w:tr w:rsidR="00747A4E" w:rsidRPr="00D61BD2" w14:paraId="4527522C" w14:textId="77777777" w:rsidTr="00747A4E">
        <w:tc>
          <w:tcPr>
            <w:tcW w:w="3119" w:type="dxa"/>
          </w:tcPr>
          <w:p w14:paraId="2BBBCCC4" w14:textId="77777777" w:rsidR="00747A4E" w:rsidRPr="00D61BD2" w:rsidRDefault="00747A4E" w:rsidP="00747A4E">
            <w:pPr>
              <w:jc w:val="both"/>
              <w:rPr>
                <w:rFonts w:ascii="Arial" w:hAnsi="Arial" w:cs="Arial"/>
                <w:lang w:val="en-US"/>
              </w:rPr>
            </w:pPr>
            <w:r w:rsidRPr="00D61BD2">
              <w:rPr>
                <w:rFonts w:ascii="Arial" w:hAnsi="Arial" w:cs="Arial"/>
                <w:lang w:val="en-US"/>
              </w:rPr>
              <w:t>Protocol version and date</w:t>
            </w:r>
          </w:p>
          <w:p w14:paraId="5EAB3D4A" w14:textId="77777777" w:rsidR="00747A4E" w:rsidRPr="00D61BD2" w:rsidRDefault="00747A4E" w:rsidP="00747A4E">
            <w:pPr>
              <w:jc w:val="both"/>
              <w:rPr>
                <w:rFonts w:ascii="Arial" w:hAnsi="Arial" w:cs="Arial"/>
                <w:lang w:val="en-US"/>
              </w:rPr>
            </w:pPr>
          </w:p>
        </w:tc>
        <w:tc>
          <w:tcPr>
            <w:tcW w:w="5943" w:type="dxa"/>
          </w:tcPr>
          <w:p w14:paraId="6A5B21A9" w14:textId="01F9E680" w:rsidR="00747A4E" w:rsidRPr="00D61BD2" w:rsidRDefault="00747A4E" w:rsidP="00630986">
            <w:pPr>
              <w:jc w:val="both"/>
              <w:rPr>
                <w:rFonts w:ascii="Arial" w:hAnsi="Arial" w:cs="Arial"/>
                <w:color w:val="FF0000"/>
                <w:lang w:val="en-US"/>
              </w:rPr>
            </w:pPr>
            <w:r w:rsidRPr="00D61BD2">
              <w:rPr>
                <w:rFonts w:ascii="Arial" w:hAnsi="Arial" w:cs="Arial"/>
                <w:color w:val="FF0000"/>
                <w:lang w:val="en-US"/>
              </w:rPr>
              <w:t>Fill in</w:t>
            </w:r>
          </w:p>
        </w:tc>
      </w:tr>
      <w:tr w:rsidR="00747A4E" w:rsidRPr="00D61BD2" w14:paraId="53536BAF" w14:textId="77777777" w:rsidTr="00747A4E">
        <w:tc>
          <w:tcPr>
            <w:tcW w:w="3119" w:type="dxa"/>
          </w:tcPr>
          <w:p w14:paraId="10882C8B" w14:textId="2EB2C8BD" w:rsidR="00747A4E" w:rsidRPr="00D61BD2" w:rsidRDefault="00747A4E" w:rsidP="00747A4E">
            <w:pPr>
              <w:jc w:val="both"/>
              <w:rPr>
                <w:rFonts w:ascii="Arial" w:hAnsi="Arial" w:cs="Arial"/>
                <w:lang w:val="en-US"/>
              </w:rPr>
            </w:pPr>
            <w:r w:rsidRPr="00D61BD2">
              <w:rPr>
                <w:rFonts w:ascii="Arial" w:hAnsi="Arial" w:cs="Arial"/>
                <w:lang w:val="en-US"/>
              </w:rPr>
              <w:t>EU</w:t>
            </w:r>
            <w:r w:rsidRPr="00D61BD2">
              <w:rPr>
                <w:rFonts w:ascii="Arial" w:hAnsi="Arial" w:cs="Arial"/>
                <w:lang w:val="en-US"/>
              </w:rPr>
              <w:fldChar w:fldCharType="begin"/>
            </w:r>
            <w:r w:rsidRPr="00D61BD2">
              <w:rPr>
                <w:rFonts w:ascii="Arial" w:hAnsi="Arial" w:cs="Arial"/>
                <w:lang w:val="en-US"/>
              </w:rPr>
              <w:instrText xml:space="preserve"> XE "EU = European Union" </w:instrText>
            </w:r>
            <w:r w:rsidRPr="00D61BD2">
              <w:rPr>
                <w:rFonts w:ascii="Arial" w:hAnsi="Arial" w:cs="Arial"/>
                <w:lang w:val="en-US"/>
              </w:rPr>
              <w:fldChar w:fldCharType="end"/>
            </w:r>
            <w:r w:rsidRPr="00D61BD2">
              <w:rPr>
                <w:rFonts w:ascii="Arial" w:hAnsi="Arial" w:cs="Arial"/>
                <w:lang w:val="en-US"/>
              </w:rPr>
              <w:t xml:space="preserve"> reference number</w:t>
            </w:r>
          </w:p>
          <w:p w14:paraId="1BCBBC4D" w14:textId="7A246420" w:rsidR="00630986" w:rsidRPr="00D61BD2" w:rsidRDefault="00630986" w:rsidP="00747A4E">
            <w:pPr>
              <w:jc w:val="both"/>
              <w:rPr>
                <w:rFonts w:ascii="Arial" w:hAnsi="Arial" w:cs="Arial"/>
                <w:lang w:val="en-US"/>
              </w:rPr>
            </w:pPr>
          </w:p>
          <w:p w14:paraId="61220D2B" w14:textId="1D17862C" w:rsidR="00630986" w:rsidRPr="00D61BD2" w:rsidRDefault="00630986" w:rsidP="00747A4E">
            <w:pPr>
              <w:jc w:val="both"/>
              <w:rPr>
                <w:rFonts w:ascii="Arial" w:hAnsi="Arial" w:cs="Arial"/>
                <w:lang w:val="en-US"/>
              </w:rPr>
            </w:pPr>
            <w:r w:rsidRPr="00D61BD2">
              <w:rPr>
                <w:rFonts w:ascii="Arial" w:hAnsi="Arial" w:cs="Arial"/>
                <w:lang w:val="en-US"/>
              </w:rPr>
              <w:t>Investigational product</w:t>
            </w:r>
          </w:p>
          <w:p w14:paraId="532179B5" w14:textId="77777777" w:rsidR="00747A4E" w:rsidRPr="00D61BD2" w:rsidRDefault="00747A4E" w:rsidP="00747A4E">
            <w:pPr>
              <w:jc w:val="both"/>
              <w:rPr>
                <w:rFonts w:ascii="Arial" w:hAnsi="Arial" w:cs="Arial"/>
                <w:lang w:val="en-US"/>
              </w:rPr>
            </w:pPr>
          </w:p>
        </w:tc>
        <w:tc>
          <w:tcPr>
            <w:tcW w:w="5943" w:type="dxa"/>
          </w:tcPr>
          <w:p w14:paraId="4646EAD9" w14:textId="0F873AA3" w:rsidR="00747A4E" w:rsidRPr="00D61BD2" w:rsidRDefault="00747A4E" w:rsidP="00747A4E">
            <w:pPr>
              <w:jc w:val="both"/>
              <w:rPr>
                <w:rFonts w:ascii="Arial" w:hAnsi="Arial" w:cs="Arial"/>
                <w:color w:val="FF0000"/>
                <w:lang w:val="en-US"/>
              </w:rPr>
            </w:pPr>
            <w:r w:rsidRPr="00D61BD2">
              <w:rPr>
                <w:rFonts w:ascii="Arial" w:hAnsi="Arial" w:cs="Arial"/>
                <w:color w:val="FF0000"/>
                <w:lang w:val="en-US"/>
              </w:rPr>
              <w:t>CTIS study number –</w:t>
            </w:r>
            <w:r w:rsidR="00630986" w:rsidRPr="00D61BD2">
              <w:rPr>
                <w:rFonts w:ascii="Arial" w:hAnsi="Arial" w:cs="Arial"/>
                <w:color w:val="FF0000"/>
                <w:lang w:val="en-US"/>
              </w:rPr>
              <w:t xml:space="preserve"> ask to CTC</w:t>
            </w:r>
          </w:p>
          <w:p w14:paraId="361FC559" w14:textId="77777777" w:rsidR="00630986" w:rsidRPr="00D61BD2" w:rsidRDefault="00630986" w:rsidP="00747A4E">
            <w:pPr>
              <w:jc w:val="both"/>
              <w:rPr>
                <w:rFonts w:ascii="Arial" w:hAnsi="Arial" w:cs="Arial"/>
                <w:color w:val="FF0000"/>
                <w:lang w:val="en-US"/>
              </w:rPr>
            </w:pPr>
          </w:p>
          <w:p w14:paraId="29AC555C" w14:textId="1C4FB226" w:rsidR="00747A4E" w:rsidRPr="00D61BD2" w:rsidRDefault="00630986" w:rsidP="00630986">
            <w:pPr>
              <w:jc w:val="both"/>
              <w:rPr>
                <w:rFonts w:ascii="Arial" w:hAnsi="Arial" w:cs="Arial"/>
                <w:color w:val="FF0000"/>
                <w:lang w:val="en-US"/>
              </w:rPr>
            </w:pPr>
            <w:r w:rsidRPr="00D61BD2">
              <w:rPr>
                <w:rFonts w:ascii="Arial" w:hAnsi="Arial" w:cs="Arial"/>
                <w:color w:val="FF0000"/>
                <w:lang w:val="en-US"/>
              </w:rPr>
              <w:t>Name of test drug</w:t>
            </w:r>
          </w:p>
        </w:tc>
      </w:tr>
      <w:tr w:rsidR="00747A4E" w:rsidRPr="00D61BD2" w14:paraId="35864D5E" w14:textId="77777777" w:rsidTr="00747A4E">
        <w:tc>
          <w:tcPr>
            <w:tcW w:w="3119" w:type="dxa"/>
          </w:tcPr>
          <w:p w14:paraId="4256FA6E" w14:textId="77777777" w:rsidR="00747A4E" w:rsidRPr="00D61BD2" w:rsidRDefault="00747A4E" w:rsidP="00747A4E">
            <w:pPr>
              <w:jc w:val="both"/>
              <w:rPr>
                <w:rFonts w:ascii="Arial" w:hAnsi="Arial" w:cs="Arial"/>
                <w:lang w:val="en-US"/>
              </w:rPr>
            </w:pPr>
            <w:r w:rsidRPr="00D61BD2">
              <w:rPr>
                <w:rFonts w:ascii="Arial" w:hAnsi="Arial" w:cs="Arial"/>
                <w:lang w:val="en-US"/>
              </w:rPr>
              <w:t>Phase of the trial</w:t>
            </w:r>
          </w:p>
          <w:p w14:paraId="1DD23058" w14:textId="77777777" w:rsidR="00747A4E" w:rsidRPr="00D61BD2" w:rsidRDefault="00747A4E" w:rsidP="00747A4E">
            <w:pPr>
              <w:jc w:val="both"/>
              <w:rPr>
                <w:rFonts w:ascii="Arial" w:hAnsi="Arial" w:cs="Arial"/>
                <w:lang w:val="en-US"/>
              </w:rPr>
            </w:pPr>
          </w:p>
        </w:tc>
        <w:tc>
          <w:tcPr>
            <w:tcW w:w="5943" w:type="dxa"/>
          </w:tcPr>
          <w:p w14:paraId="23956667" w14:textId="143D2DC8" w:rsidR="00747A4E" w:rsidRPr="00D61BD2" w:rsidRDefault="00747A4E" w:rsidP="00630986">
            <w:pPr>
              <w:jc w:val="both"/>
              <w:rPr>
                <w:rFonts w:ascii="Arial" w:hAnsi="Arial" w:cs="Arial"/>
                <w:color w:val="FF0000"/>
                <w:lang w:val="en-US"/>
              </w:rPr>
            </w:pPr>
            <w:r w:rsidRPr="00D61BD2">
              <w:rPr>
                <w:rFonts w:ascii="Arial" w:hAnsi="Arial" w:cs="Arial"/>
                <w:color w:val="FF0000"/>
                <w:lang w:val="en-US"/>
              </w:rPr>
              <w:t>Fill in</w:t>
            </w:r>
          </w:p>
        </w:tc>
      </w:tr>
      <w:tr w:rsidR="00747A4E" w:rsidRPr="00D61BD2" w14:paraId="386E6157" w14:textId="77777777" w:rsidTr="00747A4E">
        <w:tc>
          <w:tcPr>
            <w:tcW w:w="3119" w:type="dxa"/>
          </w:tcPr>
          <w:p w14:paraId="7C52E1B7" w14:textId="77777777" w:rsidR="00747A4E" w:rsidRPr="00D61BD2" w:rsidRDefault="00747A4E" w:rsidP="00747A4E">
            <w:pPr>
              <w:jc w:val="both"/>
              <w:rPr>
                <w:rFonts w:ascii="Arial" w:hAnsi="Arial" w:cs="Arial"/>
                <w:lang w:val="en-US"/>
              </w:rPr>
            </w:pPr>
            <w:r w:rsidRPr="00D61BD2">
              <w:rPr>
                <w:rFonts w:ascii="Arial" w:hAnsi="Arial" w:cs="Arial"/>
                <w:lang w:val="en-US"/>
              </w:rPr>
              <w:t>Sponsor</w:t>
            </w:r>
          </w:p>
          <w:p w14:paraId="12AA3021" w14:textId="77777777" w:rsidR="00747A4E" w:rsidRPr="00D61BD2" w:rsidRDefault="00747A4E" w:rsidP="00747A4E">
            <w:pPr>
              <w:jc w:val="both"/>
              <w:rPr>
                <w:rFonts w:ascii="Arial" w:hAnsi="Arial" w:cs="Arial"/>
                <w:lang w:val="en-US"/>
              </w:rPr>
            </w:pPr>
          </w:p>
        </w:tc>
        <w:tc>
          <w:tcPr>
            <w:tcW w:w="5943" w:type="dxa"/>
          </w:tcPr>
          <w:p w14:paraId="42BAC1EC" w14:textId="04B33A70" w:rsidR="00747A4E" w:rsidRPr="00D61BD2" w:rsidRDefault="00EF5B51" w:rsidP="00747A4E">
            <w:pPr>
              <w:jc w:val="both"/>
              <w:rPr>
                <w:rFonts w:ascii="Arial" w:hAnsi="Arial" w:cs="Arial"/>
                <w:lang w:val="en-US"/>
              </w:rPr>
            </w:pPr>
            <w:proofErr w:type="spellStart"/>
            <w:r w:rsidRPr="00D61BD2">
              <w:rPr>
                <w:rFonts w:ascii="Arial" w:hAnsi="Arial" w:cs="Arial"/>
                <w:lang w:val="en-US"/>
              </w:rPr>
              <w:t>Cliniques</w:t>
            </w:r>
            <w:proofErr w:type="spellEnd"/>
            <w:r w:rsidRPr="00D61BD2">
              <w:rPr>
                <w:rFonts w:ascii="Arial" w:hAnsi="Arial" w:cs="Arial"/>
                <w:lang w:val="en-US"/>
              </w:rPr>
              <w:t xml:space="preserve"> </w:t>
            </w:r>
            <w:proofErr w:type="spellStart"/>
            <w:r w:rsidRPr="00D61BD2">
              <w:rPr>
                <w:rFonts w:ascii="Arial" w:hAnsi="Arial" w:cs="Arial"/>
                <w:lang w:val="en-US"/>
              </w:rPr>
              <w:t>universitaires</w:t>
            </w:r>
            <w:proofErr w:type="spellEnd"/>
            <w:r w:rsidRPr="00D61BD2">
              <w:rPr>
                <w:rFonts w:ascii="Arial" w:hAnsi="Arial" w:cs="Arial"/>
                <w:lang w:val="en-US"/>
              </w:rPr>
              <w:t xml:space="preserve"> Saint-Luc</w:t>
            </w:r>
          </w:p>
          <w:p w14:paraId="3D371F59" w14:textId="77777777" w:rsidR="00747A4E" w:rsidRPr="00D61BD2" w:rsidRDefault="00747A4E" w:rsidP="00747A4E">
            <w:pPr>
              <w:jc w:val="both"/>
              <w:rPr>
                <w:rFonts w:ascii="Arial" w:hAnsi="Arial" w:cs="Arial"/>
                <w:i/>
                <w:lang w:val="en-US"/>
              </w:rPr>
            </w:pPr>
            <w:r w:rsidRPr="00D61BD2">
              <w:rPr>
                <w:rFonts w:ascii="Arial" w:hAnsi="Arial" w:cs="Arial"/>
                <w:lang w:val="en-US"/>
              </w:rPr>
              <w:t>Belgium</w:t>
            </w:r>
          </w:p>
          <w:p w14:paraId="06BA6982" w14:textId="77777777" w:rsidR="00747A4E" w:rsidRPr="00D61BD2" w:rsidRDefault="00747A4E" w:rsidP="00747A4E">
            <w:pPr>
              <w:jc w:val="both"/>
              <w:rPr>
                <w:rFonts w:ascii="Arial" w:hAnsi="Arial" w:cs="Arial"/>
                <w:color w:val="FF0000"/>
                <w:lang w:val="en-US"/>
              </w:rPr>
            </w:pPr>
          </w:p>
        </w:tc>
      </w:tr>
      <w:tr w:rsidR="00747A4E" w:rsidRPr="0051186C" w14:paraId="204C7D62" w14:textId="77777777" w:rsidTr="00747A4E">
        <w:tc>
          <w:tcPr>
            <w:tcW w:w="3119" w:type="dxa"/>
          </w:tcPr>
          <w:p w14:paraId="7D991A86" w14:textId="77777777" w:rsidR="00747A4E" w:rsidRPr="00D61BD2" w:rsidRDefault="00747A4E" w:rsidP="00747A4E">
            <w:pPr>
              <w:jc w:val="both"/>
              <w:rPr>
                <w:rFonts w:ascii="Arial" w:hAnsi="Arial" w:cs="Arial"/>
                <w:lang w:val="en-US"/>
              </w:rPr>
            </w:pPr>
            <w:r w:rsidRPr="00D61BD2">
              <w:rPr>
                <w:rFonts w:ascii="Arial" w:hAnsi="Arial" w:cs="Arial"/>
                <w:lang w:val="en-US"/>
              </w:rPr>
              <w:t>Financial/Material support</w:t>
            </w:r>
          </w:p>
          <w:p w14:paraId="759B714D" w14:textId="77777777" w:rsidR="00747A4E" w:rsidRPr="00D61BD2" w:rsidRDefault="00747A4E" w:rsidP="00747A4E">
            <w:pPr>
              <w:jc w:val="both"/>
              <w:rPr>
                <w:rFonts w:ascii="Arial" w:hAnsi="Arial" w:cs="Arial"/>
                <w:lang w:val="en-US"/>
              </w:rPr>
            </w:pPr>
          </w:p>
        </w:tc>
        <w:tc>
          <w:tcPr>
            <w:tcW w:w="5943" w:type="dxa"/>
          </w:tcPr>
          <w:p w14:paraId="67568318" w14:textId="3276BEDC" w:rsidR="00747A4E" w:rsidRPr="00D61BD2" w:rsidRDefault="00747A4E" w:rsidP="00747A4E">
            <w:pPr>
              <w:jc w:val="both"/>
              <w:rPr>
                <w:rFonts w:ascii="Arial" w:hAnsi="Arial" w:cs="Arial"/>
                <w:color w:val="FF0000"/>
                <w:lang w:val="en-US"/>
              </w:rPr>
            </w:pPr>
            <w:r w:rsidRPr="00D61BD2">
              <w:rPr>
                <w:rFonts w:ascii="Arial" w:hAnsi="Arial" w:cs="Arial"/>
                <w:i/>
                <w:color w:val="FF0000"/>
                <w:lang w:val="en-US"/>
              </w:rPr>
              <w:t>Institutions (corporations, governments, etc.) that provide any type of support should not be listed as sponsor, but should be mentioned here</w:t>
            </w:r>
          </w:p>
          <w:p w14:paraId="7CF00DC0" w14:textId="77777777" w:rsidR="00747A4E" w:rsidRPr="00D61BD2" w:rsidRDefault="00747A4E" w:rsidP="00747A4E">
            <w:pPr>
              <w:jc w:val="both"/>
              <w:rPr>
                <w:rFonts w:ascii="Arial" w:hAnsi="Arial" w:cs="Arial"/>
                <w:i/>
                <w:color w:val="FF0000"/>
                <w:lang w:val="en-US"/>
              </w:rPr>
            </w:pPr>
          </w:p>
        </w:tc>
      </w:tr>
      <w:tr w:rsidR="00747A4E" w:rsidRPr="00D61BD2" w14:paraId="4C1EDE99" w14:textId="77777777" w:rsidTr="00747A4E">
        <w:tc>
          <w:tcPr>
            <w:tcW w:w="3119" w:type="dxa"/>
          </w:tcPr>
          <w:p w14:paraId="3172CB2E" w14:textId="4B26B9E8" w:rsidR="00747A4E" w:rsidRPr="00D61BD2" w:rsidRDefault="00EF5B51" w:rsidP="00747A4E">
            <w:pPr>
              <w:jc w:val="both"/>
              <w:rPr>
                <w:rFonts w:ascii="Arial" w:hAnsi="Arial" w:cs="Arial"/>
              </w:rPr>
            </w:pPr>
            <w:r w:rsidRPr="00D61BD2">
              <w:rPr>
                <w:rFonts w:ascii="Arial" w:hAnsi="Arial" w:cs="Arial"/>
                <w:lang w:val="en-US"/>
              </w:rPr>
              <w:t>Coordinating</w:t>
            </w:r>
            <w:r w:rsidR="00747A4E" w:rsidRPr="00D61BD2">
              <w:rPr>
                <w:rFonts w:ascii="Arial" w:hAnsi="Arial" w:cs="Arial"/>
                <w:lang w:val="en-US"/>
              </w:rPr>
              <w:t xml:space="preserve"> Investigator</w:t>
            </w:r>
          </w:p>
          <w:p w14:paraId="1BE96E7E" w14:textId="77777777" w:rsidR="00747A4E" w:rsidRPr="00D61BD2" w:rsidRDefault="00747A4E" w:rsidP="00747A4E">
            <w:pPr>
              <w:jc w:val="both"/>
              <w:rPr>
                <w:rFonts w:ascii="Arial" w:hAnsi="Arial" w:cs="Arial"/>
                <w:lang w:val="en-US"/>
              </w:rPr>
            </w:pPr>
          </w:p>
        </w:tc>
        <w:tc>
          <w:tcPr>
            <w:tcW w:w="5943" w:type="dxa"/>
          </w:tcPr>
          <w:p w14:paraId="654095E3" w14:textId="79E3B7FC" w:rsidR="00747A4E" w:rsidRPr="00D61BD2" w:rsidRDefault="00747A4E" w:rsidP="00747A4E">
            <w:pPr>
              <w:jc w:val="both"/>
              <w:rPr>
                <w:rFonts w:ascii="Arial" w:hAnsi="Arial" w:cs="Arial"/>
                <w:color w:val="FF0000"/>
              </w:rPr>
            </w:pPr>
            <w:r w:rsidRPr="00D61BD2">
              <w:rPr>
                <w:rFonts w:ascii="Arial" w:hAnsi="Arial" w:cs="Arial"/>
                <w:color w:val="FF0000"/>
                <w:lang w:val="en-US"/>
              </w:rPr>
              <w:t>Name and contact details</w:t>
            </w:r>
          </w:p>
          <w:p w14:paraId="79C3158E" w14:textId="42C8909D" w:rsidR="00747A4E" w:rsidRPr="00D61BD2" w:rsidRDefault="00747A4E" w:rsidP="00747A4E">
            <w:pPr>
              <w:jc w:val="both"/>
              <w:rPr>
                <w:rFonts w:ascii="Arial" w:hAnsi="Arial" w:cs="Arial"/>
                <w:color w:val="FF0000"/>
              </w:rPr>
            </w:pPr>
          </w:p>
        </w:tc>
      </w:tr>
    </w:tbl>
    <w:p w14:paraId="574E70B8" w14:textId="77777777" w:rsidR="00747A4E" w:rsidRPr="00D61BD2" w:rsidRDefault="00747A4E" w:rsidP="00747A4E">
      <w:pPr>
        <w:jc w:val="both"/>
        <w:rPr>
          <w:rFonts w:ascii="Arial" w:hAnsi="Arial" w:cs="Arial"/>
          <w:color w:val="0070C0"/>
        </w:rPr>
      </w:pPr>
    </w:p>
    <w:p w14:paraId="08F38E56" w14:textId="77777777" w:rsidR="005551AC" w:rsidRPr="00D61BD2" w:rsidRDefault="005551AC" w:rsidP="006D2934">
      <w:pPr>
        <w:pStyle w:val="Corpsdetexte"/>
        <w:spacing w:after="0" w:line="360" w:lineRule="auto"/>
        <w:jc w:val="both"/>
        <w:rPr>
          <w:rFonts w:asciiTheme="minorHAnsi" w:hAnsiTheme="minorHAnsi" w:cstheme="minorHAnsi"/>
          <w:sz w:val="22"/>
          <w:szCs w:val="22"/>
          <w:lang w:val="en-US"/>
        </w:rPr>
      </w:pPr>
    </w:p>
    <w:p w14:paraId="66433F78" w14:textId="77777777" w:rsidR="005551AC" w:rsidRPr="00D61BD2" w:rsidRDefault="005551AC" w:rsidP="005551AC">
      <w:pPr>
        <w:autoSpaceDE w:val="0"/>
        <w:autoSpaceDN w:val="0"/>
        <w:adjustRightInd w:val="0"/>
        <w:rPr>
          <w:rFonts w:cstheme="minorHAnsi"/>
          <w:bCs/>
          <w:lang w:val="en-GB"/>
        </w:rPr>
      </w:pPr>
      <w:r w:rsidRPr="00D61BD2">
        <w:rPr>
          <w:rFonts w:cstheme="minorHAnsi"/>
          <w:bCs/>
          <w:lang w:val="en-GB"/>
        </w:rPr>
        <w:t>The information contained in this document is the property of the Sponsor/Co-ordinating/Principal Investigator and may not be reproduced, published or disclosed to others without written authorization of the Sponsor/Co-ordinating Principal Investigator.</w:t>
      </w:r>
    </w:p>
    <w:p w14:paraId="49454FD3" w14:textId="4CEF0730" w:rsidR="00AD1E1C" w:rsidRPr="00D61BD2" w:rsidRDefault="00AD1E1C" w:rsidP="006D2934">
      <w:pPr>
        <w:pStyle w:val="Corpsdetexte"/>
        <w:spacing w:after="0" w:line="360" w:lineRule="auto"/>
        <w:jc w:val="both"/>
        <w:rPr>
          <w:rFonts w:asciiTheme="minorHAnsi" w:hAnsiTheme="minorHAnsi" w:cstheme="minorHAnsi"/>
          <w:lang w:val="en-US"/>
        </w:rPr>
      </w:pPr>
      <w:r w:rsidRPr="00D61BD2">
        <w:rPr>
          <w:rFonts w:asciiTheme="minorHAnsi" w:hAnsiTheme="minorHAnsi" w:cstheme="minorHAnsi"/>
          <w:sz w:val="22"/>
          <w:szCs w:val="22"/>
          <w:lang w:val="en-US"/>
        </w:rPr>
        <w:br w:type="page"/>
      </w:r>
    </w:p>
    <w:p w14:paraId="3939C269" w14:textId="77777777" w:rsidR="00AD1E1C" w:rsidRPr="00D61BD2" w:rsidRDefault="00AD1E1C" w:rsidP="002B2F1A">
      <w:pPr>
        <w:pStyle w:val="TitreSOP2"/>
        <w:numPr>
          <w:ilvl w:val="0"/>
          <w:numId w:val="0"/>
        </w:numPr>
        <w:ind w:left="360"/>
        <w:outlineLvl w:val="9"/>
        <w:rPr>
          <w:color w:val="008000"/>
          <w:u w:val="none"/>
        </w:rPr>
      </w:pPr>
      <w:bookmarkStart w:id="1" w:name="_Toc75728130"/>
      <w:bookmarkStart w:id="2" w:name="_Toc76826651"/>
      <w:bookmarkStart w:id="3" w:name="_Toc77585748"/>
      <w:bookmarkStart w:id="4" w:name="_Toc105574320"/>
      <w:r w:rsidRPr="00D61BD2">
        <w:lastRenderedPageBreak/>
        <w:t xml:space="preserve">Version </w:t>
      </w:r>
      <w:proofErr w:type="spellStart"/>
      <w:r w:rsidRPr="00D61BD2">
        <w:t>History</w:t>
      </w:r>
      <w:bookmarkEnd w:id="1"/>
      <w:bookmarkEnd w:id="2"/>
      <w:bookmarkEnd w:id="3"/>
      <w:bookmarkEnd w:id="4"/>
      <w:proofErr w:type="spellEnd"/>
      <w:r w:rsidRPr="00D61BD2">
        <w:rPr>
          <w:i/>
          <w:color w:val="008000"/>
        </w:rPr>
        <w:t xml:space="preserve"> </w:t>
      </w:r>
    </w:p>
    <w:p w14:paraId="77E4033F" w14:textId="77777777" w:rsidR="00AD1E1C" w:rsidRPr="00D61BD2" w:rsidRDefault="00AD1E1C" w:rsidP="00AD1E1C">
      <w:pPr>
        <w:pStyle w:val="TitreSOP2"/>
        <w:numPr>
          <w:ilvl w:val="0"/>
          <w:numId w:val="0"/>
        </w:numPr>
        <w:ind w:left="360"/>
        <w:rPr>
          <w:u w:val="none"/>
        </w:rPr>
      </w:pPr>
    </w:p>
    <w:tbl>
      <w:tblPr>
        <w:tblW w:w="93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45"/>
        <w:gridCol w:w="1592"/>
        <w:gridCol w:w="1468"/>
        <w:gridCol w:w="4945"/>
      </w:tblGrid>
      <w:tr w:rsidR="00AD1E1C" w:rsidRPr="00D61BD2" w14:paraId="1484A5C7" w14:textId="77777777" w:rsidTr="00AD1E1C">
        <w:trPr>
          <w:cantSplit/>
          <w:tblHeader/>
        </w:trPr>
        <w:tc>
          <w:tcPr>
            <w:tcW w:w="1345" w:type="dxa"/>
            <w:tcBorders>
              <w:top w:val="double" w:sz="4" w:space="0" w:color="auto"/>
            </w:tcBorders>
            <w:vAlign w:val="center"/>
          </w:tcPr>
          <w:p w14:paraId="015D7536" w14:textId="77777777" w:rsidR="00AD1E1C" w:rsidRPr="00D61BD2" w:rsidRDefault="00AD1E1C" w:rsidP="00AD1E1C">
            <w:pPr>
              <w:ind w:left="34"/>
              <w:jc w:val="center"/>
              <w:rPr>
                <w:rFonts w:cstheme="minorHAnsi"/>
                <w:b/>
              </w:rPr>
            </w:pPr>
            <w:r w:rsidRPr="00D61BD2">
              <w:rPr>
                <w:rFonts w:cstheme="minorHAnsi"/>
                <w:b/>
              </w:rPr>
              <w:t>Version</w:t>
            </w:r>
          </w:p>
        </w:tc>
        <w:tc>
          <w:tcPr>
            <w:tcW w:w="1592" w:type="dxa"/>
            <w:tcBorders>
              <w:top w:val="double" w:sz="4" w:space="0" w:color="auto"/>
            </w:tcBorders>
            <w:vAlign w:val="center"/>
          </w:tcPr>
          <w:p w14:paraId="79664CB0" w14:textId="77777777" w:rsidR="00AD1E1C" w:rsidRPr="00D61BD2" w:rsidRDefault="00AD1E1C" w:rsidP="00AD1E1C">
            <w:pPr>
              <w:ind w:left="0"/>
              <w:jc w:val="center"/>
              <w:rPr>
                <w:rFonts w:cstheme="minorHAnsi"/>
                <w:b/>
              </w:rPr>
            </w:pPr>
            <w:proofErr w:type="spellStart"/>
            <w:r w:rsidRPr="00D61BD2">
              <w:rPr>
                <w:rFonts w:cstheme="minorHAnsi"/>
                <w:b/>
              </w:rPr>
              <w:t>Approval</w:t>
            </w:r>
            <w:proofErr w:type="spellEnd"/>
            <w:r w:rsidRPr="00D61BD2">
              <w:rPr>
                <w:rFonts w:cstheme="minorHAnsi"/>
                <w:b/>
              </w:rPr>
              <w:t xml:space="preserve"> Date</w:t>
            </w:r>
          </w:p>
        </w:tc>
        <w:tc>
          <w:tcPr>
            <w:tcW w:w="1468" w:type="dxa"/>
            <w:tcBorders>
              <w:top w:val="double" w:sz="4" w:space="0" w:color="auto"/>
            </w:tcBorders>
            <w:vAlign w:val="center"/>
          </w:tcPr>
          <w:p w14:paraId="6499055B" w14:textId="77777777" w:rsidR="00AD1E1C" w:rsidRPr="00D61BD2" w:rsidRDefault="00AD1E1C" w:rsidP="00AD1E1C">
            <w:pPr>
              <w:ind w:left="0"/>
              <w:jc w:val="center"/>
              <w:rPr>
                <w:rFonts w:cstheme="minorHAnsi"/>
                <w:b/>
              </w:rPr>
            </w:pPr>
          </w:p>
        </w:tc>
        <w:tc>
          <w:tcPr>
            <w:tcW w:w="4945" w:type="dxa"/>
            <w:tcBorders>
              <w:top w:val="double" w:sz="4" w:space="0" w:color="auto"/>
            </w:tcBorders>
            <w:vAlign w:val="center"/>
          </w:tcPr>
          <w:p w14:paraId="5D6F5E61" w14:textId="77777777" w:rsidR="00AD1E1C" w:rsidRPr="00D61BD2" w:rsidRDefault="00AD1E1C" w:rsidP="00AD1E1C">
            <w:pPr>
              <w:ind w:left="154"/>
              <w:jc w:val="center"/>
              <w:rPr>
                <w:rFonts w:cstheme="minorHAnsi"/>
                <w:b/>
              </w:rPr>
            </w:pPr>
            <w:r w:rsidRPr="00D61BD2">
              <w:rPr>
                <w:rFonts w:cstheme="minorHAnsi"/>
                <w:b/>
              </w:rPr>
              <w:t>Changes</w:t>
            </w:r>
          </w:p>
        </w:tc>
      </w:tr>
      <w:tr w:rsidR="00AD1E1C" w:rsidRPr="00D61BD2" w14:paraId="4152858F" w14:textId="77777777" w:rsidTr="00AD1E1C">
        <w:trPr>
          <w:cantSplit/>
        </w:trPr>
        <w:tc>
          <w:tcPr>
            <w:tcW w:w="1345" w:type="dxa"/>
            <w:vAlign w:val="center"/>
          </w:tcPr>
          <w:p w14:paraId="3FD88468" w14:textId="39004ACA" w:rsidR="00AD1E1C" w:rsidRPr="00D61BD2" w:rsidRDefault="00070E96" w:rsidP="00070E96">
            <w:pPr>
              <w:ind w:left="34"/>
              <w:jc w:val="center"/>
              <w:rPr>
                <w:rFonts w:cstheme="minorHAnsi"/>
                <w:iCs/>
              </w:rPr>
            </w:pPr>
            <w:r w:rsidRPr="00D61BD2">
              <w:rPr>
                <w:rFonts w:cstheme="minorHAnsi"/>
                <w:iCs/>
              </w:rPr>
              <w:t>1.0</w:t>
            </w:r>
          </w:p>
        </w:tc>
        <w:tc>
          <w:tcPr>
            <w:tcW w:w="1592" w:type="dxa"/>
            <w:vAlign w:val="center"/>
          </w:tcPr>
          <w:p w14:paraId="705C5DB3" w14:textId="77777777" w:rsidR="00AD1E1C" w:rsidRPr="00D61BD2" w:rsidRDefault="00AD1E1C" w:rsidP="00AD1E1C">
            <w:pPr>
              <w:ind w:left="0"/>
              <w:rPr>
                <w:rFonts w:cstheme="minorHAnsi"/>
                <w:iCs/>
              </w:rPr>
            </w:pPr>
          </w:p>
        </w:tc>
        <w:tc>
          <w:tcPr>
            <w:tcW w:w="1468" w:type="dxa"/>
            <w:vAlign w:val="center"/>
          </w:tcPr>
          <w:p w14:paraId="228386A7" w14:textId="77777777" w:rsidR="00AD1E1C" w:rsidRPr="00D61BD2" w:rsidRDefault="00AD1E1C" w:rsidP="00AD1E1C">
            <w:pPr>
              <w:ind w:left="0"/>
              <w:rPr>
                <w:rFonts w:cstheme="minorHAnsi"/>
                <w:iCs/>
              </w:rPr>
            </w:pPr>
            <w:r w:rsidRPr="00D61BD2">
              <w:rPr>
                <w:rFonts w:cstheme="minorHAnsi"/>
                <w:iCs/>
              </w:rPr>
              <w:t>Original</w:t>
            </w:r>
          </w:p>
        </w:tc>
        <w:tc>
          <w:tcPr>
            <w:tcW w:w="4945" w:type="dxa"/>
            <w:shd w:val="clear" w:color="auto" w:fill="A6A6A6" w:themeFill="background1" w:themeFillShade="A6"/>
            <w:vAlign w:val="center"/>
          </w:tcPr>
          <w:p w14:paraId="2AD17A6E" w14:textId="77777777" w:rsidR="00AD1E1C" w:rsidRPr="00D61BD2" w:rsidRDefault="00AD1E1C" w:rsidP="00AD1E1C">
            <w:pPr>
              <w:ind w:left="154"/>
              <w:rPr>
                <w:rFonts w:cstheme="minorHAnsi"/>
                <w:iCs/>
              </w:rPr>
            </w:pPr>
          </w:p>
        </w:tc>
      </w:tr>
      <w:tr w:rsidR="00AD1E1C" w:rsidRPr="00D61BD2" w14:paraId="65E7496A" w14:textId="77777777" w:rsidTr="00AD1E1C">
        <w:trPr>
          <w:cantSplit/>
        </w:trPr>
        <w:tc>
          <w:tcPr>
            <w:tcW w:w="1345" w:type="dxa"/>
            <w:vAlign w:val="center"/>
          </w:tcPr>
          <w:p w14:paraId="15DA9040" w14:textId="6033C586" w:rsidR="00AD1E1C" w:rsidRPr="00D61BD2" w:rsidRDefault="00AD1E1C" w:rsidP="00070E96">
            <w:pPr>
              <w:ind w:left="34"/>
              <w:jc w:val="center"/>
              <w:rPr>
                <w:rFonts w:cstheme="minorHAnsi"/>
                <w:iCs/>
              </w:rPr>
            </w:pPr>
            <w:r w:rsidRPr="00D61BD2">
              <w:rPr>
                <w:rFonts w:cstheme="minorHAnsi"/>
                <w:iCs/>
              </w:rPr>
              <w:t>2</w:t>
            </w:r>
            <w:r w:rsidR="00070E96" w:rsidRPr="00D61BD2">
              <w:rPr>
                <w:rFonts w:cstheme="minorHAnsi"/>
                <w:iCs/>
              </w:rPr>
              <w:t>.0</w:t>
            </w:r>
          </w:p>
        </w:tc>
        <w:tc>
          <w:tcPr>
            <w:tcW w:w="1592" w:type="dxa"/>
            <w:vAlign w:val="center"/>
          </w:tcPr>
          <w:p w14:paraId="7CDC9DCB" w14:textId="77777777" w:rsidR="00AD1E1C" w:rsidRPr="00D61BD2" w:rsidRDefault="00AD1E1C" w:rsidP="00AD1E1C">
            <w:pPr>
              <w:ind w:left="0"/>
              <w:rPr>
                <w:rFonts w:cstheme="minorHAnsi"/>
                <w:iCs/>
              </w:rPr>
            </w:pPr>
          </w:p>
        </w:tc>
        <w:tc>
          <w:tcPr>
            <w:tcW w:w="1468" w:type="dxa"/>
            <w:vAlign w:val="center"/>
          </w:tcPr>
          <w:p w14:paraId="369E7DF1" w14:textId="77777777" w:rsidR="00AD1E1C" w:rsidRPr="00D61BD2" w:rsidRDefault="00AD1E1C" w:rsidP="00AD1E1C">
            <w:pPr>
              <w:ind w:left="0"/>
              <w:rPr>
                <w:rFonts w:cstheme="minorHAnsi"/>
                <w:iCs/>
              </w:rPr>
            </w:pPr>
            <w:proofErr w:type="spellStart"/>
            <w:r w:rsidRPr="00D61BD2">
              <w:rPr>
                <w:rFonts w:cstheme="minorHAnsi"/>
                <w:iCs/>
              </w:rPr>
              <w:t>Amendment</w:t>
            </w:r>
            <w:proofErr w:type="spellEnd"/>
            <w:r w:rsidRPr="00D61BD2">
              <w:rPr>
                <w:rFonts w:cstheme="minorHAnsi"/>
                <w:iCs/>
              </w:rPr>
              <w:t xml:space="preserve"> </w:t>
            </w:r>
          </w:p>
        </w:tc>
        <w:tc>
          <w:tcPr>
            <w:tcW w:w="4945" w:type="dxa"/>
            <w:vAlign w:val="center"/>
          </w:tcPr>
          <w:p w14:paraId="79525080" w14:textId="77777777" w:rsidR="00AD1E1C" w:rsidRPr="00D61BD2" w:rsidRDefault="00AD1E1C" w:rsidP="00AD1E1C">
            <w:pPr>
              <w:ind w:left="154"/>
              <w:rPr>
                <w:rFonts w:cstheme="minorHAnsi"/>
                <w:iCs/>
              </w:rPr>
            </w:pPr>
          </w:p>
        </w:tc>
      </w:tr>
      <w:tr w:rsidR="00AD1E1C" w:rsidRPr="00D61BD2" w14:paraId="33C5F3A8" w14:textId="77777777" w:rsidTr="00AD1E1C">
        <w:trPr>
          <w:cantSplit/>
        </w:trPr>
        <w:tc>
          <w:tcPr>
            <w:tcW w:w="1345" w:type="dxa"/>
            <w:vAlign w:val="center"/>
          </w:tcPr>
          <w:p w14:paraId="74F85EB7" w14:textId="165CA49D" w:rsidR="00AD1E1C" w:rsidRPr="00D61BD2" w:rsidRDefault="00AD1E1C" w:rsidP="00070E96">
            <w:pPr>
              <w:ind w:left="34"/>
              <w:jc w:val="center"/>
              <w:rPr>
                <w:rFonts w:cstheme="minorHAnsi"/>
                <w:iCs/>
              </w:rPr>
            </w:pPr>
            <w:r w:rsidRPr="00D61BD2">
              <w:rPr>
                <w:rFonts w:cstheme="minorHAnsi"/>
                <w:iCs/>
              </w:rPr>
              <w:t>3</w:t>
            </w:r>
            <w:r w:rsidR="00070E96" w:rsidRPr="00D61BD2">
              <w:rPr>
                <w:rFonts w:cstheme="minorHAnsi"/>
                <w:iCs/>
              </w:rPr>
              <w:t>.0</w:t>
            </w:r>
          </w:p>
        </w:tc>
        <w:tc>
          <w:tcPr>
            <w:tcW w:w="1592" w:type="dxa"/>
            <w:vAlign w:val="center"/>
          </w:tcPr>
          <w:p w14:paraId="7756924E" w14:textId="77777777" w:rsidR="00AD1E1C" w:rsidRPr="00D61BD2" w:rsidRDefault="00AD1E1C" w:rsidP="00AD1E1C">
            <w:pPr>
              <w:ind w:left="0"/>
              <w:rPr>
                <w:rFonts w:cstheme="minorHAnsi"/>
                <w:iCs/>
              </w:rPr>
            </w:pPr>
          </w:p>
        </w:tc>
        <w:tc>
          <w:tcPr>
            <w:tcW w:w="1468" w:type="dxa"/>
            <w:vAlign w:val="center"/>
          </w:tcPr>
          <w:p w14:paraId="4F37B60B" w14:textId="77777777" w:rsidR="00AD1E1C" w:rsidRPr="00D61BD2" w:rsidRDefault="00AD1E1C" w:rsidP="00AD1E1C">
            <w:pPr>
              <w:ind w:left="0"/>
              <w:rPr>
                <w:rFonts w:cstheme="minorHAnsi"/>
                <w:iCs/>
              </w:rPr>
            </w:pPr>
            <w:proofErr w:type="spellStart"/>
            <w:r w:rsidRPr="00D61BD2">
              <w:rPr>
                <w:rFonts w:cstheme="minorHAnsi"/>
                <w:iCs/>
              </w:rPr>
              <w:t>Amendment</w:t>
            </w:r>
            <w:proofErr w:type="spellEnd"/>
          </w:p>
        </w:tc>
        <w:tc>
          <w:tcPr>
            <w:tcW w:w="4945" w:type="dxa"/>
            <w:vAlign w:val="center"/>
          </w:tcPr>
          <w:p w14:paraId="274F99A4" w14:textId="77777777" w:rsidR="00AD1E1C" w:rsidRPr="00D61BD2" w:rsidRDefault="00AD1E1C" w:rsidP="00AD1E1C">
            <w:pPr>
              <w:ind w:left="154"/>
              <w:rPr>
                <w:rFonts w:cstheme="minorHAnsi"/>
                <w:iCs/>
              </w:rPr>
            </w:pPr>
          </w:p>
        </w:tc>
      </w:tr>
      <w:tr w:rsidR="00AD1E1C" w:rsidRPr="00D61BD2" w14:paraId="4E7B497E" w14:textId="77777777" w:rsidTr="00AD1E1C">
        <w:trPr>
          <w:cantSplit/>
        </w:trPr>
        <w:tc>
          <w:tcPr>
            <w:tcW w:w="1345" w:type="dxa"/>
            <w:vAlign w:val="center"/>
          </w:tcPr>
          <w:p w14:paraId="4C214E05" w14:textId="55384891" w:rsidR="00AD1E1C" w:rsidRPr="00D61BD2" w:rsidRDefault="00AD1E1C" w:rsidP="00070E96">
            <w:pPr>
              <w:ind w:left="34"/>
              <w:jc w:val="center"/>
              <w:rPr>
                <w:rFonts w:cstheme="minorHAnsi"/>
                <w:iCs/>
              </w:rPr>
            </w:pPr>
            <w:r w:rsidRPr="00D61BD2">
              <w:rPr>
                <w:rFonts w:cstheme="minorHAnsi"/>
                <w:iCs/>
              </w:rPr>
              <w:t>4</w:t>
            </w:r>
            <w:r w:rsidR="00070E96" w:rsidRPr="00D61BD2">
              <w:rPr>
                <w:rFonts w:cstheme="minorHAnsi"/>
                <w:iCs/>
              </w:rPr>
              <w:t>.0</w:t>
            </w:r>
          </w:p>
        </w:tc>
        <w:tc>
          <w:tcPr>
            <w:tcW w:w="1592" w:type="dxa"/>
            <w:vAlign w:val="center"/>
          </w:tcPr>
          <w:p w14:paraId="34BAF56D" w14:textId="77777777" w:rsidR="00AD1E1C" w:rsidRPr="00D61BD2" w:rsidRDefault="00AD1E1C" w:rsidP="00AD1E1C">
            <w:pPr>
              <w:ind w:left="0"/>
              <w:rPr>
                <w:rFonts w:cstheme="minorHAnsi"/>
                <w:iCs/>
              </w:rPr>
            </w:pPr>
          </w:p>
        </w:tc>
        <w:tc>
          <w:tcPr>
            <w:tcW w:w="1468" w:type="dxa"/>
            <w:vAlign w:val="center"/>
          </w:tcPr>
          <w:p w14:paraId="036627C0" w14:textId="77777777" w:rsidR="00AD1E1C" w:rsidRPr="00D61BD2" w:rsidRDefault="00AD1E1C" w:rsidP="00AD1E1C">
            <w:pPr>
              <w:ind w:left="0"/>
              <w:rPr>
                <w:rFonts w:cstheme="minorHAnsi"/>
                <w:iCs/>
              </w:rPr>
            </w:pPr>
            <w:proofErr w:type="spellStart"/>
            <w:r w:rsidRPr="00D61BD2">
              <w:rPr>
                <w:rFonts w:cstheme="minorHAnsi"/>
                <w:iCs/>
              </w:rPr>
              <w:t>Amendment</w:t>
            </w:r>
            <w:proofErr w:type="spellEnd"/>
          </w:p>
        </w:tc>
        <w:tc>
          <w:tcPr>
            <w:tcW w:w="4945" w:type="dxa"/>
            <w:vAlign w:val="center"/>
          </w:tcPr>
          <w:p w14:paraId="010F995E" w14:textId="77777777" w:rsidR="00AD1E1C" w:rsidRPr="00D61BD2" w:rsidRDefault="00AD1E1C" w:rsidP="00AD1E1C">
            <w:pPr>
              <w:ind w:left="154"/>
              <w:rPr>
                <w:rFonts w:cstheme="minorHAnsi"/>
                <w:iCs/>
              </w:rPr>
            </w:pPr>
          </w:p>
        </w:tc>
      </w:tr>
    </w:tbl>
    <w:p w14:paraId="6ABF5644" w14:textId="77777777" w:rsidR="00AD1E1C" w:rsidRPr="00D61BD2" w:rsidRDefault="00AD1E1C" w:rsidP="00AD1E1C">
      <w:pPr>
        <w:pStyle w:val="Corpsdetexte"/>
        <w:spacing w:after="0" w:line="360" w:lineRule="auto"/>
        <w:jc w:val="both"/>
        <w:rPr>
          <w:rFonts w:ascii="Arial" w:hAnsi="Arial" w:cs="Arial"/>
          <w:sz w:val="22"/>
          <w:szCs w:val="22"/>
          <w:lang w:val="en-GB"/>
        </w:rPr>
      </w:pPr>
    </w:p>
    <w:p w14:paraId="495D5ECC" w14:textId="77777777" w:rsidR="00F71650" w:rsidRPr="00D61BD2" w:rsidRDefault="00F71650" w:rsidP="00AB089D">
      <w:pPr>
        <w:ind w:left="0"/>
        <w:rPr>
          <w:rFonts w:eastAsia="Arial Unicode MS" w:cs="Times New Roman"/>
          <w:b/>
          <w:bCs/>
          <w:u w:val="single"/>
          <w:lang w:val="en-US" w:eastAsia="fr-FR"/>
        </w:rPr>
      </w:pPr>
      <w:r w:rsidRPr="00D61BD2">
        <w:rPr>
          <w:rFonts w:eastAsia="Arial Unicode MS" w:cs="Times New Roman"/>
          <w:b/>
          <w:bCs/>
          <w:u w:val="single"/>
          <w:lang w:val="en-US" w:eastAsia="fr-FR"/>
        </w:rPr>
        <w:br w:type="page"/>
      </w:r>
    </w:p>
    <w:p w14:paraId="1E0A87C3" w14:textId="77777777" w:rsidR="006D2934" w:rsidRPr="00D61BD2" w:rsidRDefault="006D2934" w:rsidP="0090329B">
      <w:pPr>
        <w:pStyle w:val="TitreSOP1"/>
      </w:pPr>
      <w:bookmarkStart w:id="5" w:name="_Toc105574321"/>
      <w:bookmarkStart w:id="6" w:name="_Toc224309823"/>
      <w:r w:rsidRPr="00D61BD2">
        <w:lastRenderedPageBreak/>
        <w:t>Signature page</w:t>
      </w:r>
      <w:bookmarkEnd w:id="5"/>
      <w:bookmarkEnd w:id="6"/>
    </w:p>
    <w:p w14:paraId="1506FA8A" w14:textId="77777777" w:rsidR="001E09F4" w:rsidRPr="00D61BD2" w:rsidRDefault="001E09F4" w:rsidP="001E09F4">
      <w:pPr>
        <w:jc w:val="both"/>
        <w:rPr>
          <w:rFonts w:cstheme="minorHAnsi"/>
          <w:b/>
          <w:sz w:val="24"/>
          <w:szCs w:val="24"/>
          <w:lang w:val="en-AU" w:eastAsia="en-AU"/>
        </w:rPr>
      </w:pPr>
    </w:p>
    <w:p w14:paraId="47C64A89" w14:textId="1CE47D48" w:rsidR="006D2934" w:rsidRPr="00D61BD2" w:rsidRDefault="00CB0A22" w:rsidP="001E09F4">
      <w:pPr>
        <w:jc w:val="both"/>
        <w:rPr>
          <w:rFonts w:cstheme="minorHAnsi"/>
          <w:b/>
          <w:sz w:val="24"/>
          <w:szCs w:val="24"/>
          <w:lang w:val="en-AU" w:eastAsia="en-AU"/>
        </w:rPr>
      </w:pPr>
      <w:r w:rsidRPr="00D61BD2">
        <w:rPr>
          <w:rFonts w:cstheme="minorHAnsi"/>
          <w:b/>
          <w:sz w:val="24"/>
          <w:szCs w:val="24"/>
          <w:lang w:val="en-AU" w:eastAsia="en-AU"/>
        </w:rPr>
        <w:t>SPONSOR REPRESENTATIVE</w:t>
      </w:r>
      <w:r w:rsidR="00070E96" w:rsidRPr="00D61BD2">
        <w:rPr>
          <w:rFonts w:cstheme="minorHAnsi"/>
          <w:b/>
          <w:sz w:val="24"/>
          <w:szCs w:val="24"/>
          <w:lang w:val="en-AU" w:eastAsia="en-AU"/>
        </w:rPr>
        <w:t xml:space="preserve"> – COORDINATING INVESTIGATOR</w:t>
      </w:r>
    </w:p>
    <w:p w14:paraId="1D2651C6" w14:textId="77777777" w:rsidR="006D2934" w:rsidRPr="00D61BD2" w:rsidRDefault="006D2934" w:rsidP="006D2934">
      <w:pPr>
        <w:jc w:val="both"/>
        <w:rPr>
          <w:rFonts w:cstheme="minorHAnsi"/>
          <w:lang w:val="en-AU" w:eastAsia="en-AU"/>
        </w:rPr>
      </w:pPr>
    </w:p>
    <w:p w14:paraId="621BD0E6" w14:textId="77777777" w:rsidR="006D2934" w:rsidRPr="00D61BD2" w:rsidRDefault="006D2934" w:rsidP="006D2934">
      <w:pPr>
        <w:jc w:val="both"/>
        <w:rPr>
          <w:rFonts w:cstheme="minorHAnsi"/>
          <w:lang w:val="en-AU" w:eastAsia="en-AU"/>
        </w:rPr>
      </w:pPr>
    </w:p>
    <w:p w14:paraId="6029FBB1" w14:textId="77777777" w:rsidR="006D2934" w:rsidRPr="00D61BD2" w:rsidRDefault="006D2934" w:rsidP="006D2934">
      <w:pPr>
        <w:tabs>
          <w:tab w:val="left" w:leader="underscore" w:pos="2835"/>
          <w:tab w:val="left" w:pos="2977"/>
          <w:tab w:val="left" w:leader="underscore" w:pos="6237"/>
          <w:tab w:val="left" w:pos="6521"/>
          <w:tab w:val="left" w:leader="underscore" w:pos="8931"/>
        </w:tabs>
        <w:jc w:val="both"/>
        <w:rPr>
          <w:rFonts w:cstheme="minorHAnsi"/>
          <w:lang w:val="en-AU" w:eastAsia="en-AU"/>
        </w:rPr>
      </w:pPr>
      <w:r w:rsidRPr="00D61BD2">
        <w:rPr>
          <w:rFonts w:cstheme="minorHAnsi"/>
          <w:lang w:val="en-AU" w:eastAsia="en-AU"/>
        </w:rPr>
        <w:tab/>
      </w:r>
      <w:r w:rsidRPr="00D61BD2">
        <w:rPr>
          <w:rFonts w:cstheme="minorHAnsi"/>
          <w:lang w:val="en-AU" w:eastAsia="en-AU"/>
        </w:rPr>
        <w:tab/>
      </w:r>
      <w:r w:rsidRPr="00D61BD2">
        <w:rPr>
          <w:rFonts w:cstheme="minorHAnsi"/>
          <w:lang w:val="en-AU" w:eastAsia="en-AU"/>
        </w:rPr>
        <w:tab/>
      </w:r>
      <w:r w:rsidRPr="00D61BD2">
        <w:rPr>
          <w:rFonts w:cstheme="minorHAnsi"/>
          <w:lang w:val="en-AU" w:eastAsia="en-AU"/>
        </w:rPr>
        <w:tab/>
      </w:r>
      <w:r w:rsidRPr="00D61BD2">
        <w:rPr>
          <w:rFonts w:cstheme="minorHAnsi"/>
          <w:lang w:val="en-AU" w:eastAsia="en-AU"/>
        </w:rPr>
        <w:tab/>
      </w:r>
    </w:p>
    <w:p w14:paraId="45A9A3F8" w14:textId="77777777" w:rsidR="006D2934" w:rsidRPr="00D61BD2" w:rsidRDefault="006D2934" w:rsidP="006D2934">
      <w:pPr>
        <w:tabs>
          <w:tab w:val="left" w:pos="2977"/>
          <w:tab w:val="left" w:pos="6521"/>
          <w:tab w:val="left" w:leader="underscore" w:pos="8931"/>
        </w:tabs>
        <w:jc w:val="both"/>
        <w:rPr>
          <w:rFonts w:cstheme="minorHAnsi"/>
          <w:lang w:val="en-AU" w:eastAsia="en-AU"/>
        </w:rPr>
      </w:pPr>
      <w:r w:rsidRPr="00D61BD2">
        <w:rPr>
          <w:rFonts w:cstheme="minorHAnsi"/>
          <w:lang w:val="en-AU" w:eastAsia="en-AU"/>
        </w:rPr>
        <w:t xml:space="preserve"> Name</w:t>
      </w:r>
      <w:r w:rsidRPr="00D61BD2">
        <w:rPr>
          <w:rFonts w:cstheme="minorHAnsi"/>
          <w:lang w:val="en-AU" w:eastAsia="en-AU"/>
        </w:rPr>
        <w:tab/>
        <w:t xml:space="preserve"> Signature</w:t>
      </w:r>
      <w:r w:rsidRPr="00D61BD2">
        <w:rPr>
          <w:rFonts w:cstheme="minorHAnsi"/>
          <w:lang w:val="en-AU" w:eastAsia="en-AU"/>
        </w:rPr>
        <w:tab/>
        <w:t xml:space="preserve"> Date</w:t>
      </w:r>
    </w:p>
    <w:p w14:paraId="180445CD" w14:textId="77777777" w:rsidR="006D2934" w:rsidRPr="00D61BD2" w:rsidRDefault="006D2934" w:rsidP="006D2934">
      <w:pPr>
        <w:jc w:val="both"/>
        <w:rPr>
          <w:rFonts w:cstheme="minorHAnsi"/>
          <w:b/>
          <w:sz w:val="28"/>
          <w:szCs w:val="28"/>
          <w:lang w:val="en-AU" w:eastAsia="en-AU"/>
        </w:rPr>
      </w:pPr>
    </w:p>
    <w:p w14:paraId="76F681BE" w14:textId="77777777" w:rsidR="006D2934" w:rsidRPr="00D61BD2" w:rsidRDefault="006D2934" w:rsidP="006D2934">
      <w:pPr>
        <w:jc w:val="both"/>
        <w:rPr>
          <w:rFonts w:cstheme="minorHAnsi"/>
          <w:b/>
          <w:sz w:val="28"/>
          <w:szCs w:val="28"/>
          <w:lang w:val="en-AU" w:eastAsia="en-AU"/>
        </w:rPr>
      </w:pPr>
    </w:p>
    <w:p w14:paraId="69DC3FAC" w14:textId="581F1C6C" w:rsidR="006D2934" w:rsidRPr="00D61BD2" w:rsidRDefault="00070E96" w:rsidP="006D2934">
      <w:pPr>
        <w:jc w:val="both"/>
        <w:rPr>
          <w:rFonts w:cstheme="minorHAnsi"/>
          <w:b/>
          <w:sz w:val="24"/>
          <w:szCs w:val="24"/>
          <w:lang w:val="en-AU" w:eastAsia="en-AU"/>
        </w:rPr>
      </w:pPr>
      <w:r w:rsidRPr="00D61BD2">
        <w:rPr>
          <w:rFonts w:cstheme="minorHAnsi"/>
          <w:b/>
          <w:sz w:val="24"/>
          <w:szCs w:val="24"/>
          <w:lang w:val="en-AU" w:eastAsia="en-AU"/>
        </w:rPr>
        <w:t>SITE PRINCIPAL INVESTIGATOR</w:t>
      </w:r>
    </w:p>
    <w:p w14:paraId="418387D2" w14:textId="77777777" w:rsidR="006D2934" w:rsidRPr="00D61BD2" w:rsidRDefault="006D2934" w:rsidP="006D2934">
      <w:pPr>
        <w:jc w:val="both"/>
        <w:rPr>
          <w:rFonts w:cstheme="minorHAnsi"/>
          <w:lang w:val="en-AU" w:eastAsia="en-AU"/>
        </w:rPr>
      </w:pPr>
    </w:p>
    <w:p w14:paraId="6DFE5110" w14:textId="77777777" w:rsidR="006D2934" w:rsidRPr="00D61BD2" w:rsidRDefault="006D2934" w:rsidP="006D2934">
      <w:pPr>
        <w:jc w:val="both"/>
        <w:rPr>
          <w:rFonts w:cstheme="minorHAnsi"/>
          <w:lang w:val="en-AU" w:eastAsia="en-AU"/>
        </w:rPr>
      </w:pPr>
      <w:r w:rsidRPr="00D61BD2">
        <w:rPr>
          <w:rFonts w:cstheme="minorHAnsi"/>
          <w:lang w:val="en-AU" w:eastAsia="en-AU"/>
        </w:rPr>
        <w:t>I agree to conduct this clinical study in accordance with the design and specific provisions of this protocol and will only make changes in the protocol after notifying the sponsor.</w:t>
      </w:r>
    </w:p>
    <w:p w14:paraId="5078C17B" w14:textId="77777777" w:rsidR="006D2934" w:rsidRPr="00D61BD2" w:rsidRDefault="006D2934" w:rsidP="006D2934">
      <w:pPr>
        <w:jc w:val="both"/>
        <w:rPr>
          <w:rFonts w:cstheme="minorHAnsi"/>
          <w:lang w:val="en-AU" w:eastAsia="en-AU"/>
        </w:rPr>
      </w:pPr>
    </w:p>
    <w:p w14:paraId="43A37076" w14:textId="77777777" w:rsidR="006D2934" w:rsidRPr="00D61BD2" w:rsidRDefault="006D2934" w:rsidP="006D2934">
      <w:pPr>
        <w:jc w:val="both"/>
        <w:rPr>
          <w:rFonts w:cstheme="minorHAnsi"/>
          <w:lang w:val="en-AU" w:eastAsia="en-AU"/>
        </w:rPr>
      </w:pPr>
      <w:r w:rsidRPr="00D61BD2">
        <w:rPr>
          <w:rFonts w:cstheme="minorHAnsi"/>
          <w:lang w:val="en-AU" w:eastAsia="en-AU"/>
        </w:rPr>
        <w:t xml:space="preserve">I understand that I may terminate or suspend enrolment of the study at any time if it becomes necessary to protect the best interests of the study subjects.  </w:t>
      </w:r>
    </w:p>
    <w:p w14:paraId="701E4478" w14:textId="77777777" w:rsidR="006D2934" w:rsidRPr="00D61BD2" w:rsidRDefault="006D2934" w:rsidP="006D2934">
      <w:pPr>
        <w:jc w:val="both"/>
        <w:rPr>
          <w:rFonts w:cstheme="minorHAnsi"/>
          <w:lang w:val="en-AU" w:eastAsia="en-AU"/>
        </w:rPr>
      </w:pPr>
    </w:p>
    <w:p w14:paraId="5435951F" w14:textId="77777777" w:rsidR="006D2934" w:rsidRPr="00D61BD2" w:rsidRDefault="006D2934" w:rsidP="006D2934">
      <w:pPr>
        <w:jc w:val="both"/>
        <w:rPr>
          <w:rFonts w:cstheme="minorHAnsi"/>
          <w:lang w:val="en-AU" w:eastAsia="en-AU"/>
        </w:rPr>
      </w:pPr>
      <w:r w:rsidRPr="00D61BD2">
        <w:rPr>
          <w:rFonts w:cstheme="minorHAnsi"/>
          <w:lang w:val="en-AU" w:eastAsia="en-AU"/>
        </w:rPr>
        <w:t xml:space="preserve">I agree to personally conduct or supervise this </w:t>
      </w:r>
      <w:r w:rsidR="00CB0A22" w:rsidRPr="00D61BD2">
        <w:rPr>
          <w:rFonts w:cstheme="minorHAnsi"/>
          <w:lang w:val="en-AU" w:eastAsia="en-AU"/>
        </w:rPr>
        <w:t>trial</w:t>
      </w:r>
      <w:r w:rsidRPr="00D61BD2">
        <w:rPr>
          <w:rFonts w:cstheme="minorHAnsi"/>
          <w:lang w:val="en-AU" w:eastAsia="en-AU"/>
        </w:rPr>
        <w:t xml:space="preserve"> and to ensure that all associates, colleagues, and employees assisting in the conduct of this study are informed about their obligations in meeting these commitments.</w:t>
      </w:r>
    </w:p>
    <w:p w14:paraId="26A6A4E6" w14:textId="77777777" w:rsidR="006D2934" w:rsidRPr="00D61BD2" w:rsidRDefault="006D2934" w:rsidP="006D2934">
      <w:pPr>
        <w:jc w:val="both"/>
        <w:rPr>
          <w:rFonts w:cstheme="minorHAnsi"/>
          <w:lang w:val="en-AU" w:eastAsia="en-AU"/>
        </w:rPr>
      </w:pPr>
    </w:p>
    <w:p w14:paraId="6210CED7" w14:textId="77777777" w:rsidR="006D2934" w:rsidRPr="00D61BD2" w:rsidRDefault="006D2934" w:rsidP="006D2934">
      <w:pPr>
        <w:jc w:val="both"/>
        <w:rPr>
          <w:rFonts w:cstheme="minorHAnsi"/>
          <w:lang w:val="en-AU" w:eastAsia="en-AU"/>
        </w:rPr>
      </w:pPr>
      <w:r w:rsidRPr="00D61BD2">
        <w:rPr>
          <w:rFonts w:cstheme="minorHAnsi"/>
          <w:lang w:val="en-AU" w:eastAsia="en-AU"/>
        </w:rPr>
        <w:t xml:space="preserve">I will conduct the study in accordance with </w:t>
      </w:r>
      <w:r w:rsidR="003D61A0" w:rsidRPr="00D61BD2">
        <w:rPr>
          <w:rFonts w:cstheme="minorHAnsi"/>
          <w:lang w:val="en-AU" w:eastAsia="en-AU"/>
        </w:rPr>
        <w:t xml:space="preserve">the protocol, </w:t>
      </w:r>
      <w:r w:rsidRPr="00D61BD2">
        <w:rPr>
          <w:rFonts w:cstheme="minorHAnsi"/>
          <w:lang w:val="en-AU" w:eastAsia="en-AU"/>
        </w:rPr>
        <w:t xml:space="preserve">Good Clinical Practice, the Declaration of Helsinki, and the moral, ethical and scientific principles that justify medical research.  The study will be conducted in accordance with all relevant laws and regulations relating to clinical studies and the protection of patients.  </w:t>
      </w:r>
    </w:p>
    <w:p w14:paraId="39DBEC4B" w14:textId="77777777" w:rsidR="006D2934" w:rsidRPr="00D61BD2" w:rsidRDefault="006D2934" w:rsidP="006D2934">
      <w:pPr>
        <w:jc w:val="both"/>
        <w:rPr>
          <w:rFonts w:cstheme="minorHAnsi"/>
          <w:lang w:val="en-AU" w:eastAsia="en-AU"/>
        </w:rPr>
      </w:pPr>
    </w:p>
    <w:p w14:paraId="4504B916" w14:textId="77777777" w:rsidR="006D2934" w:rsidRPr="00D61BD2" w:rsidRDefault="006D2934" w:rsidP="006D2934">
      <w:pPr>
        <w:jc w:val="both"/>
        <w:rPr>
          <w:rFonts w:cstheme="minorHAnsi"/>
          <w:lang w:val="en-AU" w:eastAsia="en-AU"/>
        </w:rPr>
      </w:pPr>
      <w:r w:rsidRPr="00D61BD2">
        <w:rPr>
          <w:rFonts w:cstheme="minorHAnsi"/>
          <w:lang w:val="en-AU" w:eastAsia="en-AU"/>
        </w:rPr>
        <w:t xml:space="preserve">I will ensure that the requirements relating to </w:t>
      </w:r>
      <w:r w:rsidR="00CB0A22" w:rsidRPr="00D61BD2">
        <w:rPr>
          <w:rFonts w:cstheme="minorHAnsi"/>
          <w:lang w:val="en-AU" w:eastAsia="en-AU"/>
        </w:rPr>
        <w:t xml:space="preserve">Regulatory Authorities and </w:t>
      </w:r>
      <w:r w:rsidRPr="00D61BD2">
        <w:rPr>
          <w:rFonts w:cstheme="minorHAnsi"/>
          <w:lang w:val="en-AU" w:eastAsia="en-AU"/>
        </w:rPr>
        <w:t>Ethics Committee</w:t>
      </w:r>
      <w:r w:rsidR="00685EB7" w:rsidRPr="00D61BD2">
        <w:rPr>
          <w:rFonts w:cstheme="minorHAnsi"/>
          <w:lang w:val="en-AU" w:eastAsia="en-AU"/>
        </w:rPr>
        <w:t xml:space="preserve"> review and approval are met. </w:t>
      </w:r>
    </w:p>
    <w:p w14:paraId="613D518A" w14:textId="77777777" w:rsidR="006D2934" w:rsidRPr="00D61BD2" w:rsidRDefault="006D2934" w:rsidP="006D2934">
      <w:pPr>
        <w:jc w:val="both"/>
        <w:rPr>
          <w:rFonts w:cstheme="minorHAnsi"/>
          <w:lang w:val="en-AU" w:eastAsia="en-AU"/>
        </w:rPr>
      </w:pPr>
    </w:p>
    <w:p w14:paraId="086DFF17" w14:textId="77777777" w:rsidR="006D2934" w:rsidRPr="00D61BD2" w:rsidRDefault="006D2934" w:rsidP="006D2934">
      <w:pPr>
        <w:jc w:val="both"/>
        <w:rPr>
          <w:rFonts w:cstheme="minorHAnsi"/>
          <w:color w:val="FF0000"/>
          <w:lang w:val="en-AU" w:eastAsia="en-AU"/>
        </w:rPr>
      </w:pPr>
      <w:r w:rsidRPr="00D61BD2">
        <w:rPr>
          <w:rFonts w:cstheme="minorHAnsi"/>
          <w:lang w:val="en-AU" w:eastAsia="en-AU"/>
        </w:rPr>
        <w:t>I agree to maintain adequate and accurate records and to make those records available for audit and inspection in accordance with r</w:t>
      </w:r>
      <w:r w:rsidR="00685EB7" w:rsidRPr="00D61BD2">
        <w:rPr>
          <w:rFonts w:cstheme="minorHAnsi"/>
          <w:lang w:val="en-AU" w:eastAsia="en-AU"/>
        </w:rPr>
        <w:t>elevant regulatory requirements including the provision of direct access to data and source documents.</w:t>
      </w:r>
    </w:p>
    <w:p w14:paraId="7EDFD4AB" w14:textId="77777777" w:rsidR="006D2934" w:rsidRPr="00D61BD2" w:rsidRDefault="006D2934" w:rsidP="006D2934">
      <w:pPr>
        <w:jc w:val="both"/>
        <w:rPr>
          <w:rFonts w:cstheme="minorHAnsi"/>
          <w:lang w:val="en-AU" w:eastAsia="en-AU"/>
        </w:rPr>
      </w:pPr>
    </w:p>
    <w:p w14:paraId="6BEE909D" w14:textId="6FA6F012" w:rsidR="006D2934" w:rsidRPr="00D61BD2" w:rsidRDefault="006D2934" w:rsidP="006D2934">
      <w:pPr>
        <w:jc w:val="both"/>
        <w:rPr>
          <w:rFonts w:cstheme="minorHAnsi"/>
          <w:lang w:val="en-AU" w:eastAsia="en-AU"/>
        </w:rPr>
      </w:pPr>
      <w:r w:rsidRPr="00D61BD2">
        <w:rPr>
          <w:rFonts w:cstheme="minorHAnsi"/>
          <w:lang w:val="en-AU" w:eastAsia="en-AU"/>
        </w:rPr>
        <w:t xml:space="preserve">I agree to promptly report to the </w:t>
      </w:r>
      <w:r w:rsidR="0030026C" w:rsidRPr="00D61BD2">
        <w:rPr>
          <w:rFonts w:cstheme="minorHAnsi"/>
          <w:lang w:val="en-AU" w:eastAsia="en-AU"/>
        </w:rPr>
        <w:t xml:space="preserve">Sponsor, the </w:t>
      </w:r>
      <w:r w:rsidR="00CB0A22" w:rsidRPr="00D61BD2">
        <w:rPr>
          <w:rFonts w:cstheme="minorHAnsi"/>
          <w:lang w:val="en-AU" w:eastAsia="en-AU"/>
        </w:rPr>
        <w:t xml:space="preserve">Regulatory Authorities and </w:t>
      </w:r>
      <w:r w:rsidR="0030026C" w:rsidRPr="00D61BD2">
        <w:rPr>
          <w:rFonts w:cstheme="minorHAnsi"/>
          <w:lang w:val="en-AU" w:eastAsia="en-AU"/>
        </w:rPr>
        <w:t>the Ethics Committee</w:t>
      </w:r>
      <w:r w:rsidRPr="00D61BD2">
        <w:rPr>
          <w:rFonts w:cstheme="minorHAnsi"/>
          <w:lang w:val="en-AU" w:eastAsia="en-AU"/>
        </w:rPr>
        <w:t xml:space="preserve"> any changes in the research activity and all unanticipated problems involving risks to human subjects or others.  Additionally, I will not make any changes in the research without </w:t>
      </w:r>
      <w:r w:rsidR="0030026C" w:rsidRPr="00D61BD2">
        <w:rPr>
          <w:rFonts w:cstheme="minorHAnsi"/>
          <w:lang w:val="en-AU" w:eastAsia="en-AU"/>
        </w:rPr>
        <w:t xml:space="preserve">the Sponsor and </w:t>
      </w:r>
      <w:r w:rsidR="00CB0A22" w:rsidRPr="00D61BD2">
        <w:rPr>
          <w:rFonts w:cstheme="minorHAnsi"/>
          <w:lang w:val="en-AU" w:eastAsia="en-AU"/>
        </w:rPr>
        <w:t>Regulatory Authorities</w:t>
      </w:r>
      <w:r w:rsidRPr="00D61BD2">
        <w:rPr>
          <w:rFonts w:cstheme="minorHAnsi"/>
          <w:lang w:val="en-AU" w:eastAsia="en-AU"/>
        </w:rPr>
        <w:t xml:space="preserve"> approval, except where necessary to ensure the safety of study participants.</w:t>
      </w:r>
    </w:p>
    <w:p w14:paraId="3A2ED7D6" w14:textId="77777777" w:rsidR="006D2934" w:rsidRPr="00D61BD2" w:rsidRDefault="006D2934" w:rsidP="006D2934">
      <w:pPr>
        <w:jc w:val="both"/>
        <w:rPr>
          <w:rFonts w:cstheme="minorHAnsi"/>
          <w:lang w:val="en-AU" w:eastAsia="en-AU"/>
        </w:rPr>
      </w:pPr>
    </w:p>
    <w:p w14:paraId="321B0FE0" w14:textId="77777777" w:rsidR="006D2934" w:rsidRPr="00D61BD2" w:rsidRDefault="006D2934" w:rsidP="00685EB7">
      <w:pPr>
        <w:ind w:left="0"/>
        <w:jc w:val="both"/>
        <w:rPr>
          <w:rFonts w:cstheme="minorHAnsi"/>
          <w:lang w:val="en-US" w:eastAsia="en-AU"/>
        </w:rPr>
      </w:pPr>
    </w:p>
    <w:p w14:paraId="533CC3C3" w14:textId="77777777" w:rsidR="006D2934" w:rsidRPr="00D61BD2" w:rsidRDefault="006D2934" w:rsidP="006D2934">
      <w:pPr>
        <w:jc w:val="both"/>
        <w:rPr>
          <w:rFonts w:cstheme="minorHAnsi"/>
          <w:lang w:val="en-US" w:eastAsia="en-AU"/>
        </w:rPr>
      </w:pPr>
    </w:p>
    <w:p w14:paraId="5D2F034E" w14:textId="77777777" w:rsidR="006D2934" w:rsidRPr="00D61BD2" w:rsidRDefault="006D2934" w:rsidP="006D2934">
      <w:pPr>
        <w:jc w:val="both"/>
        <w:rPr>
          <w:rFonts w:cstheme="minorHAnsi"/>
          <w:lang w:val="en-US" w:eastAsia="en-AU"/>
        </w:rPr>
      </w:pPr>
    </w:p>
    <w:p w14:paraId="6F9E9DA7" w14:textId="77777777" w:rsidR="006D2934" w:rsidRPr="00D61BD2" w:rsidRDefault="006D2934" w:rsidP="006D2934">
      <w:pPr>
        <w:tabs>
          <w:tab w:val="left" w:leader="underscore" w:pos="2835"/>
          <w:tab w:val="left" w:pos="2977"/>
          <w:tab w:val="left" w:leader="underscore" w:pos="6237"/>
          <w:tab w:val="left" w:pos="6521"/>
          <w:tab w:val="left" w:leader="underscore" w:pos="8931"/>
        </w:tabs>
        <w:jc w:val="both"/>
        <w:rPr>
          <w:rFonts w:cstheme="minorHAnsi"/>
          <w:lang w:val="en-US" w:eastAsia="en-AU"/>
        </w:rPr>
      </w:pPr>
      <w:r w:rsidRPr="00D61BD2">
        <w:rPr>
          <w:rFonts w:cstheme="minorHAnsi"/>
          <w:lang w:val="en-US" w:eastAsia="en-AU"/>
        </w:rPr>
        <w:tab/>
      </w:r>
      <w:r w:rsidRPr="00D61BD2">
        <w:rPr>
          <w:rFonts w:cstheme="minorHAnsi"/>
          <w:lang w:val="en-US" w:eastAsia="en-AU"/>
        </w:rPr>
        <w:tab/>
      </w:r>
      <w:r w:rsidRPr="00D61BD2">
        <w:rPr>
          <w:rFonts w:cstheme="minorHAnsi"/>
          <w:lang w:val="en-US" w:eastAsia="en-AU"/>
        </w:rPr>
        <w:tab/>
      </w:r>
      <w:r w:rsidRPr="00D61BD2">
        <w:rPr>
          <w:rFonts w:cstheme="minorHAnsi"/>
          <w:lang w:val="en-US" w:eastAsia="en-AU"/>
        </w:rPr>
        <w:tab/>
      </w:r>
      <w:r w:rsidRPr="00D61BD2">
        <w:rPr>
          <w:rFonts w:cstheme="minorHAnsi"/>
          <w:lang w:val="en-US" w:eastAsia="en-AU"/>
        </w:rPr>
        <w:tab/>
      </w:r>
    </w:p>
    <w:p w14:paraId="3312F319" w14:textId="77777777" w:rsidR="006D2934" w:rsidRPr="00D61BD2" w:rsidRDefault="006D2934" w:rsidP="006D2934">
      <w:pPr>
        <w:tabs>
          <w:tab w:val="left" w:pos="2977"/>
          <w:tab w:val="left" w:pos="6521"/>
          <w:tab w:val="left" w:leader="underscore" w:pos="8931"/>
        </w:tabs>
        <w:jc w:val="both"/>
        <w:rPr>
          <w:rFonts w:cstheme="minorHAnsi"/>
          <w:lang w:val="en-AU" w:eastAsia="en-AU"/>
        </w:rPr>
      </w:pPr>
      <w:r w:rsidRPr="00D61BD2">
        <w:rPr>
          <w:rFonts w:cstheme="minorHAnsi"/>
          <w:lang w:val="en-US" w:eastAsia="en-AU"/>
        </w:rPr>
        <w:t xml:space="preserve"> </w:t>
      </w:r>
      <w:r w:rsidRPr="00D61BD2">
        <w:rPr>
          <w:rFonts w:cstheme="minorHAnsi"/>
          <w:lang w:val="en-AU" w:eastAsia="en-AU"/>
        </w:rPr>
        <w:t>Name</w:t>
      </w:r>
      <w:r w:rsidRPr="00D61BD2">
        <w:rPr>
          <w:rFonts w:cstheme="minorHAnsi"/>
          <w:lang w:val="en-AU" w:eastAsia="en-AU"/>
        </w:rPr>
        <w:tab/>
        <w:t xml:space="preserve"> Signature</w:t>
      </w:r>
      <w:r w:rsidRPr="00D61BD2">
        <w:rPr>
          <w:rFonts w:cstheme="minorHAnsi"/>
          <w:lang w:val="en-AU" w:eastAsia="en-AU"/>
        </w:rPr>
        <w:tab/>
        <w:t xml:space="preserve"> Date</w:t>
      </w:r>
    </w:p>
    <w:p w14:paraId="7904E16B" w14:textId="77777777" w:rsidR="006D2934" w:rsidRPr="00D61BD2" w:rsidRDefault="006D2934" w:rsidP="006D2934">
      <w:pPr>
        <w:tabs>
          <w:tab w:val="left" w:leader="underscore" w:pos="2835"/>
          <w:tab w:val="left" w:pos="2977"/>
          <w:tab w:val="left" w:leader="underscore" w:pos="6237"/>
          <w:tab w:val="left" w:pos="6521"/>
          <w:tab w:val="left" w:leader="underscore" w:pos="8931"/>
        </w:tabs>
        <w:jc w:val="both"/>
        <w:rPr>
          <w:rFonts w:cstheme="minorHAnsi"/>
          <w:lang w:val="en-AU" w:eastAsia="en-AU"/>
        </w:rPr>
      </w:pPr>
    </w:p>
    <w:p w14:paraId="4B48AFD2" w14:textId="77777777" w:rsidR="006D2934" w:rsidRPr="00D61BD2" w:rsidRDefault="006D2934" w:rsidP="006D2934">
      <w:pPr>
        <w:tabs>
          <w:tab w:val="left" w:leader="underscore" w:pos="2835"/>
          <w:tab w:val="left" w:pos="2977"/>
          <w:tab w:val="left" w:leader="underscore" w:pos="6237"/>
          <w:tab w:val="left" w:pos="6521"/>
          <w:tab w:val="left" w:leader="underscore" w:pos="8931"/>
        </w:tabs>
        <w:jc w:val="both"/>
        <w:rPr>
          <w:rFonts w:cstheme="minorHAnsi"/>
          <w:lang w:val="en-AU" w:eastAsia="en-AU"/>
        </w:rPr>
      </w:pPr>
    </w:p>
    <w:p w14:paraId="3E8DDF22" w14:textId="77777777" w:rsidR="006D2934" w:rsidRPr="00D61BD2" w:rsidRDefault="006D2934" w:rsidP="006D2934">
      <w:pPr>
        <w:tabs>
          <w:tab w:val="left" w:leader="underscore" w:pos="2835"/>
          <w:tab w:val="left" w:pos="2977"/>
          <w:tab w:val="left" w:leader="underscore" w:pos="6237"/>
          <w:tab w:val="left" w:pos="6521"/>
          <w:tab w:val="left" w:leader="underscore" w:pos="8931"/>
        </w:tabs>
        <w:jc w:val="both"/>
        <w:rPr>
          <w:rFonts w:cstheme="minorHAnsi"/>
          <w:lang w:val="en-AU" w:eastAsia="en-AU"/>
        </w:rPr>
      </w:pPr>
    </w:p>
    <w:p w14:paraId="484E6D06" w14:textId="2E678080" w:rsidR="002B2F1A" w:rsidRPr="00D61BD2" w:rsidRDefault="002B2F1A" w:rsidP="006D2934">
      <w:pPr>
        <w:tabs>
          <w:tab w:val="left" w:pos="2977"/>
          <w:tab w:val="left" w:pos="6521"/>
          <w:tab w:val="left" w:leader="underscore" w:pos="8931"/>
        </w:tabs>
        <w:jc w:val="both"/>
        <w:rPr>
          <w:rFonts w:cstheme="minorHAnsi"/>
          <w:lang w:val="en-AU" w:eastAsia="en-AU"/>
        </w:rPr>
      </w:pPr>
    </w:p>
    <w:p w14:paraId="53B97B00" w14:textId="77777777" w:rsidR="00070E96" w:rsidRPr="00D61BD2" w:rsidRDefault="00070E96" w:rsidP="006D2934">
      <w:pPr>
        <w:tabs>
          <w:tab w:val="left" w:pos="2977"/>
          <w:tab w:val="left" w:pos="6521"/>
          <w:tab w:val="left" w:leader="underscore" w:pos="8931"/>
        </w:tabs>
        <w:jc w:val="both"/>
        <w:rPr>
          <w:rFonts w:cstheme="minorHAnsi"/>
          <w:lang w:val="en-AU" w:eastAsia="en-AU"/>
        </w:rPr>
      </w:pPr>
    </w:p>
    <w:p w14:paraId="03B95820" w14:textId="797B33BB" w:rsidR="006D2934" w:rsidRPr="00D61BD2" w:rsidRDefault="006D2934" w:rsidP="0090329B">
      <w:pPr>
        <w:pStyle w:val="TitreSOP1"/>
      </w:pPr>
      <w:bookmarkStart w:id="7" w:name="_Toc105574322"/>
      <w:bookmarkStart w:id="8" w:name="_Toc224309824"/>
      <w:r w:rsidRPr="00D61BD2">
        <w:lastRenderedPageBreak/>
        <w:t>Protocol synopsis</w:t>
      </w:r>
      <w:bookmarkEnd w:id="7"/>
      <w:bookmarkEnd w:id="8"/>
      <w:r w:rsidRPr="00D61BD2">
        <w:t xml:space="preserve"> </w:t>
      </w:r>
    </w:p>
    <w:p w14:paraId="067C7397" w14:textId="51BDD4F7" w:rsidR="002F2E31" w:rsidRPr="00D61BD2" w:rsidRDefault="002F2E31" w:rsidP="002F2E31"/>
    <w:p w14:paraId="7A9FE576" w14:textId="49ACBD81" w:rsidR="002F2E31" w:rsidRPr="00D61BD2" w:rsidRDefault="00661590" w:rsidP="002F2E31">
      <w:pPr>
        <w:rPr>
          <w:lang w:val="en-US"/>
        </w:rPr>
      </w:pPr>
      <w:r w:rsidRPr="00D61BD2">
        <w:rPr>
          <w:rFonts w:eastAsia="Times New Roman" w:cstheme="minorHAnsi"/>
          <w:color w:val="FF0000"/>
          <w:lang w:val="en-US" w:eastAsia="fr-FR"/>
        </w:rPr>
        <w:t>You can use this table for separate synopsis – Adapt the language according to participant population language (FR, NL, GE)</w:t>
      </w:r>
    </w:p>
    <w:p w14:paraId="78766809" w14:textId="77777777" w:rsidR="00CB0A22" w:rsidRPr="00D61BD2" w:rsidRDefault="00CB0A22" w:rsidP="00CB0A22">
      <w:pPr>
        <w:rPr>
          <w:lang w:val="en-US"/>
        </w:rPr>
      </w:pPr>
    </w:p>
    <w:tbl>
      <w:tblPr>
        <w:tblW w:w="9408" w:type="dxa"/>
        <w:tblInd w:w="1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704"/>
        <w:gridCol w:w="4704"/>
      </w:tblGrid>
      <w:tr w:rsidR="00EF5B51" w:rsidRPr="00D61BD2" w14:paraId="56892E4A" w14:textId="77777777" w:rsidTr="002F2E31">
        <w:trPr>
          <w:trHeight w:val="435"/>
        </w:trPr>
        <w:tc>
          <w:tcPr>
            <w:tcW w:w="4704" w:type="dxa"/>
            <w:vAlign w:val="center"/>
          </w:tcPr>
          <w:p w14:paraId="0EFE5164" w14:textId="53380418" w:rsidR="00EF5B51" w:rsidRPr="00D61BD2" w:rsidRDefault="00EF5B5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 xml:space="preserve">Title of Study </w:t>
            </w:r>
          </w:p>
        </w:tc>
        <w:tc>
          <w:tcPr>
            <w:tcW w:w="4704" w:type="dxa"/>
            <w:vAlign w:val="center"/>
          </w:tcPr>
          <w:p w14:paraId="6D8D086D" w14:textId="03D6D8AC" w:rsidR="00EF5B51" w:rsidRPr="00D61BD2" w:rsidRDefault="00EF5B51" w:rsidP="002F2E31">
            <w:pPr>
              <w:autoSpaceDE w:val="0"/>
              <w:autoSpaceDN w:val="0"/>
              <w:adjustRightInd w:val="0"/>
              <w:spacing w:before="60"/>
              <w:ind w:left="0"/>
              <w:rPr>
                <w:rFonts w:cstheme="minorHAnsi"/>
                <w:color w:val="000000"/>
                <w:lang w:val="en-US"/>
              </w:rPr>
            </w:pPr>
          </w:p>
        </w:tc>
      </w:tr>
      <w:tr w:rsidR="00EF5B51" w:rsidRPr="00D61BD2" w14:paraId="5AE7F263" w14:textId="77777777" w:rsidTr="002F2E31">
        <w:trPr>
          <w:trHeight w:val="435"/>
        </w:trPr>
        <w:tc>
          <w:tcPr>
            <w:tcW w:w="4704" w:type="dxa"/>
            <w:vAlign w:val="center"/>
          </w:tcPr>
          <w:p w14:paraId="50703AA6" w14:textId="7AEC9215" w:rsidR="00EF5B51" w:rsidRPr="00D61BD2" w:rsidRDefault="00EF5B5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Acronym / Protocol code</w:t>
            </w:r>
          </w:p>
        </w:tc>
        <w:tc>
          <w:tcPr>
            <w:tcW w:w="4704" w:type="dxa"/>
            <w:vAlign w:val="center"/>
          </w:tcPr>
          <w:p w14:paraId="7C86D009" w14:textId="77777777" w:rsidR="00EF5B51" w:rsidRPr="00D61BD2" w:rsidRDefault="00EF5B51" w:rsidP="002F2E31">
            <w:pPr>
              <w:autoSpaceDE w:val="0"/>
              <w:autoSpaceDN w:val="0"/>
              <w:adjustRightInd w:val="0"/>
              <w:spacing w:before="60"/>
              <w:ind w:left="0"/>
              <w:rPr>
                <w:rFonts w:cstheme="minorHAnsi"/>
                <w:color w:val="000000"/>
                <w:lang w:val="en-US"/>
              </w:rPr>
            </w:pPr>
          </w:p>
        </w:tc>
      </w:tr>
      <w:tr w:rsidR="00EF5B51" w:rsidRPr="00D61BD2" w14:paraId="00982213" w14:textId="77777777" w:rsidTr="002F2E31">
        <w:trPr>
          <w:trHeight w:val="435"/>
        </w:trPr>
        <w:tc>
          <w:tcPr>
            <w:tcW w:w="4704" w:type="dxa"/>
            <w:vAlign w:val="center"/>
          </w:tcPr>
          <w:p w14:paraId="22482F97" w14:textId="1D0742C0" w:rsidR="00EF5B51" w:rsidRPr="00D61BD2" w:rsidRDefault="00EF5B5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EU reference number</w:t>
            </w:r>
          </w:p>
        </w:tc>
        <w:tc>
          <w:tcPr>
            <w:tcW w:w="4704" w:type="dxa"/>
            <w:vAlign w:val="center"/>
          </w:tcPr>
          <w:p w14:paraId="4656877A" w14:textId="77777777" w:rsidR="00EF5B51" w:rsidRPr="00D61BD2" w:rsidRDefault="00EF5B51" w:rsidP="002F2E31">
            <w:pPr>
              <w:autoSpaceDE w:val="0"/>
              <w:autoSpaceDN w:val="0"/>
              <w:adjustRightInd w:val="0"/>
              <w:spacing w:before="60"/>
              <w:ind w:left="0"/>
              <w:rPr>
                <w:rFonts w:cstheme="minorHAnsi"/>
                <w:color w:val="000000"/>
                <w:lang w:val="en-US"/>
              </w:rPr>
            </w:pPr>
          </w:p>
        </w:tc>
      </w:tr>
      <w:tr w:rsidR="00EF5B51" w:rsidRPr="00D61BD2" w14:paraId="5B4EE71A" w14:textId="77777777" w:rsidTr="002F2E31">
        <w:trPr>
          <w:trHeight w:val="435"/>
        </w:trPr>
        <w:tc>
          <w:tcPr>
            <w:tcW w:w="4704" w:type="dxa"/>
            <w:vAlign w:val="center"/>
          </w:tcPr>
          <w:p w14:paraId="36BA7EAC" w14:textId="4BC7CDDD" w:rsidR="00EF5B51" w:rsidRPr="00D61BD2" w:rsidRDefault="00EF5B5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Phase</w:t>
            </w:r>
          </w:p>
        </w:tc>
        <w:tc>
          <w:tcPr>
            <w:tcW w:w="4704" w:type="dxa"/>
            <w:vAlign w:val="center"/>
          </w:tcPr>
          <w:p w14:paraId="2B9A58D6" w14:textId="77777777" w:rsidR="00EF5B51" w:rsidRPr="00D61BD2" w:rsidRDefault="00EF5B51" w:rsidP="002F2E31">
            <w:pPr>
              <w:autoSpaceDE w:val="0"/>
              <w:autoSpaceDN w:val="0"/>
              <w:adjustRightInd w:val="0"/>
              <w:spacing w:before="60"/>
              <w:ind w:left="0"/>
              <w:rPr>
                <w:rFonts w:cstheme="minorHAnsi"/>
                <w:color w:val="000000"/>
                <w:lang w:val="en-US"/>
              </w:rPr>
            </w:pPr>
          </w:p>
        </w:tc>
      </w:tr>
      <w:tr w:rsidR="00EF5B51" w:rsidRPr="00D61BD2" w14:paraId="714662B9" w14:textId="77777777" w:rsidTr="002F2E31">
        <w:trPr>
          <w:trHeight w:val="426"/>
        </w:trPr>
        <w:tc>
          <w:tcPr>
            <w:tcW w:w="4704" w:type="dxa"/>
            <w:vAlign w:val="center"/>
          </w:tcPr>
          <w:p w14:paraId="56981801" w14:textId="71A71278" w:rsidR="00EF5B51" w:rsidRPr="00D61BD2" w:rsidRDefault="00EF5B5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Sponsor</w:t>
            </w:r>
          </w:p>
        </w:tc>
        <w:tc>
          <w:tcPr>
            <w:tcW w:w="4704" w:type="dxa"/>
            <w:vAlign w:val="center"/>
          </w:tcPr>
          <w:p w14:paraId="14969E5F" w14:textId="21AB0BDE" w:rsidR="00EF5B51" w:rsidRPr="00D61BD2" w:rsidRDefault="00EF5B51" w:rsidP="002F2E31">
            <w:pPr>
              <w:autoSpaceDE w:val="0"/>
              <w:autoSpaceDN w:val="0"/>
              <w:adjustRightInd w:val="0"/>
              <w:spacing w:before="60"/>
              <w:ind w:left="0"/>
              <w:rPr>
                <w:rFonts w:cstheme="minorHAnsi"/>
                <w:color w:val="000000"/>
                <w:lang w:val="en-US"/>
              </w:rPr>
            </w:pPr>
            <w:proofErr w:type="spellStart"/>
            <w:r w:rsidRPr="00D61BD2">
              <w:rPr>
                <w:rFonts w:cstheme="minorHAnsi"/>
                <w:color w:val="000000"/>
                <w:lang w:val="en-US"/>
              </w:rPr>
              <w:t>Cliniques</w:t>
            </w:r>
            <w:proofErr w:type="spellEnd"/>
            <w:r w:rsidRPr="00D61BD2">
              <w:rPr>
                <w:rFonts w:cstheme="minorHAnsi"/>
                <w:color w:val="000000"/>
                <w:lang w:val="en-US"/>
              </w:rPr>
              <w:t xml:space="preserve"> </w:t>
            </w:r>
            <w:proofErr w:type="spellStart"/>
            <w:r w:rsidRPr="00D61BD2">
              <w:rPr>
                <w:rFonts w:cstheme="minorHAnsi"/>
                <w:color w:val="000000"/>
                <w:lang w:val="en-US"/>
              </w:rPr>
              <w:t>universitaires</w:t>
            </w:r>
            <w:proofErr w:type="spellEnd"/>
            <w:r w:rsidRPr="00D61BD2">
              <w:rPr>
                <w:rFonts w:cstheme="minorHAnsi"/>
                <w:color w:val="000000"/>
                <w:lang w:val="en-US"/>
              </w:rPr>
              <w:t xml:space="preserve"> Saint-Luc</w:t>
            </w:r>
          </w:p>
        </w:tc>
      </w:tr>
      <w:tr w:rsidR="002F2E31" w:rsidRPr="00D61BD2" w14:paraId="65A51355" w14:textId="77777777" w:rsidTr="002F2E31">
        <w:trPr>
          <w:trHeight w:val="426"/>
        </w:trPr>
        <w:tc>
          <w:tcPr>
            <w:tcW w:w="4704" w:type="dxa"/>
            <w:vAlign w:val="center"/>
          </w:tcPr>
          <w:p w14:paraId="0BE3AC7E" w14:textId="2C6423A2" w:rsidR="002F2E31" w:rsidRPr="00D61BD2" w:rsidRDefault="002F2E3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Coordinating investigator</w:t>
            </w:r>
          </w:p>
        </w:tc>
        <w:tc>
          <w:tcPr>
            <w:tcW w:w="4704" w:type="dxa"/>
            <w:vAlign w:val="center"/>
          </w:tcPr>
          <w:p w14:paraId="385D12C0" w14:textId="77777777" w:rsidR="002F2E31" w:rsidRPr="00D61BD2" w:rsidRDefault="002F2E31" w:rsidP="002F2E31">
            <w:pPr>
              <w:autoSpaceDE w:val="0"/>
              <w:autoSpaceDN w:val="0"/>
              <w:adjustRightInd w:val="0"/>
              <w:spacing w:before="60"/>
              <w:ind w:left="0"/>
              <w:rPr>
                <w:rFonts w:cstheme="minorHAnsi"/>
                <w:color w:val="000000"/>
                <w:lang w:val="en-US"/>
              </w:rPr>
            </w:pPr>
          </w:p>
        </w:tc>
      </w:tr>
      <w:tr w:rsidR="002F2E31" w:rsidRPr="0051186C" w14:paraId="54EF4736" w14:textId="77777777" w:rsidTr="002F2E31">
        <w:trPr>
          <w:trHeight w:val="426"/>
        </w:trPr>
        <w:tc>
          <w:tcPr>
            <w:tcW w:w="4704" w:type="dxa"/>
            <w:vAlign w:val="center"/>
          </w:tcPr>
          <w:p w14:paraId="13F95C1A" w14:textId="576CD9B6" w:rsidR="002F2E31" w:rsidRPr="00D61BD2" w:rsidRDefault="002F2E3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 xml:space="preserve">Study </w:t>
            </w:r>
            <w:proofErr w:type="spellStart"/>
            <w:r w:rsidRPr="00D61BD2">
              <w:rPr>
                <w:rFonts w:cstheme="minorHAnsi"/>
                <w:color w:val="000000"/>
                <w:lang w:val="en-US"/>
              </w:rPr>
              <w:t>centre</w:t>
            </w:r>
            <w:proofErr w:type="spellEnd"/>
            <w:r w:rsidRPr="00D61BD2">
              <w:rPr>
                <w:rFonts w:cstheme="minorHAnsi"/>
                <w:color w:val="000000"/>
                <w:lang w:val="en-US"/>
              </w:rPr>
              <w:t>(s)</w:t>
            </w:r>
            <w:r w:rsidR="005069E4" w:rsidRPr="00D61BD2">
              <w:rPr>
                <w:rFonts w:cstheme="minorHAnsi"/>
                <w:color w:val="000000"/>
                <w:lang w:val="en-US"/>
              </w:rPr>
              <w:t xml:space="preserve"> and site(s) principal investigator(s)</w:t>
            </w:r>
          </w:p>
        </w:tc>
        <w:tc>
          <w:tcPr>
            <w:tcW w:w="4704" w:type="dxa"/>
            <w:vAlign w:val="center"/>
          </w:tcPr>
          <w:p w14:paraId="604F1541" w14:textId="77777777" w:rsidR="002F2E31" w:rsidRPr="00D61BD2" w:rsidRDefault="002F2E31" w:rsidP="002F2E31">
            <w:pPr>
              <w:autoSpaceDE w:val="0"/>
              <w:autoSpaceDN w:val="0"/>
              <w:adjustRightInd w:val="0"/>
              <w:spacing w:before="60"/>
              <w:ind w:left="0"/>
              <w:rPr>
                <w:rFonts w:cstheme="minorHAnsi"/>
                <w:color w:val="000000"/>
                <w:lang w:val="en-US"/>
              </w:rPr>
            </w:pPr>
          </w:p>
        </w:tc>
      </w:tr>
      <w:tr w:rsidR="00EF5B51" w:rsidRPr="00D61BD2" w14:paraId="070F2AEF" w14:textId="77777777" w:rsidTr="002F2E31">
        <w:trPr>
          <w:trHeight w:val="426"/>
        </w:trPr>
        <w:tc>
          <w:tcPr>
            <w:tcW w:w="4704" w:type="dxa"/>
            <w:vAlign w:val="center"/>
          </w:tcPr>
          <w:p w14:paraId="171622D0" w14:textId="7BBA0DF6" w:rsidR="00EF5B51" w:rsidRPr="00D61BD2" w:rsidRDefault="002F2E3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I</w:t>
            </w:r>
            <w:r w:rsidR="00EF5B51" w:rsidRPr="00D61BD2">
              <w:rPr>
                <w:rFonts w:cstheme="minorHAnsi"/>
                <w:color w:val="000000"/>
                <w:lang w:val="en-US"/>
              </w:rPr>
              <w:t>nvestigational Medicinal Product (IMP)</w:t>
            </w:r>
          </w:p>
        </w:tc>
        <w:tc>
          <w:tcPr>
            <w:tcW w:w="4704" w:type="dxa"/>
            <w:vAlign w:val="center"/>
          </w:tcPr>
          <w:p w14:paraId="34464699" w14:textId="685B714A" w:rsidR="00EF5B51" w:rsidRPr="00D61BD2" w:rsidRDefault="00EF5B51" w:rsidP="002F2E31">
            <w:pPr>
              <w:autoSpaceDE w:val="0"/>
              <w:autoSpaceDN w:val="0"/>
              <w:adjustRightInd w:val="0"/>
              <w:spacing w:before="60"/>
              <w:ind w:left="0"/>
              <w:rPr>
                <w:rFonts w:cstheme="minorHAnsi"/>
                <w:color w:val="000000"/>
                <w:lang w:val="en-US"/>
              </w:rPr>
            </w:pPr>
          </w:p>
        </w:tc>
      </w:tr>
      <w:tr w:rsidR="00EF5B51" w:rsidRPr="00D61BD2" w14:paraId="444851FA" w14:textId="77777777" w:rsidTr="002F2E31">
        <w:trPr>
          <w:trHeight w:val="426"/>
        </w:trPr>
        <w:tc>
          <w:tcPr>
            <w:tcW w:w="4704" w:type="dxa"/>
            <w:vAlign w:val="center"/>
          </w:tcPr>
          <w:p w14:paraId="30FCABE6" w14:textId="54082FD7" w:rsidR="00EF5B51" w:rsidRPr="00D61BD2" w:rsidRDefault="00EF5B5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Active Ingredient</w:t>
            </w:r>
          </w:p>
        </w:tc>
        <w:tc>
          <w:tcPr>
            <w:tcW w:w="4704" w:type="dxa"/>
            <w:vAlign w:val="center"/>
          </w:tcPr>
          <w:p w14:paraId="6BEED402" w14:textId="21DCDC50" w:rsidR="00EF5B51" w:rsidRPr="00D61BD2" w:rsidRDefault="00EF5B51" w:rsidP="002F2E31">
            <w:pPr>
              <w:autoSpaceDE w:val="0"/>
              <w:autoSpaceDN w:val="0"/>
              <w:adjustRightInd w:val="0"/>
              <w:spacing w:before="60"/>
              <w:ind w:left="0"/>
              <w:rPr>
                <w:rFonts w:cstheme="minorHAnsi"/>
                <w:color w:val="000000"/>
                <w:lang w:val="en-US"/>
              </w:rPr>
            </w:pPr>
          </w:p>
        </w:tc>
      </w:tr>
      <w:tr w:rsidR="00EF5B51" w:rsidRPr="0051186C" w14:paraId="5172EA06" w14:textId="77777777" w:rsidTr="002F2E31">
        <w:trPr>
          <w:trHeight w:val="426"/>
        </w:trPr>
        <w:tc>
          <w:tcPr>
            <w:tcW w:w="4704" w:type="dxa"/>
            <w:vAlign w:val="center"/>
          </w:tcPr>
          <w:p w14:paraId="757731BA" w14:textId="6EC7FC2B" w:rsidR="00EF5B51" w:rsidRPr="00D61BD2" w:rsidRDefault="002F2E3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D</w:t>
            </w:r>
            <w:r w:rsidR="00EF5B51" w:rsidRPr="00D61BD2">
              <w:rPr>
                <w:rFonts w:cstheme="minorHAnsi"/>
                <w:color w:val="000000"/>
                <w:lang w:val="en-US"/>
              </w:rPr>
              <w:t>osage and mode of administration</w:t>
            </w:r>
          </w:p>
        </w:tc>
        <w:tc>
          <w:tcPr>
            <w:tcW w:w="4704" w:type="dxa"/>
            <w:vAlign w:val="center"/>
          </w:tcPr>
          <w:p w14:paraId="78BBA341" w14:textId="77777777" w:rsidR="00EF5B51" w:rsidRPr="00D61BD2" w:rsidRDefault="00EF5B51" w:rsidP="002F2E31">
            <w:pPr>
              <w:autoSpaceDE w:val="0"/>
              <w:autoSpaceDN w:val="0"/>
              <w:adjustRightInd w:val="0"/>
              <w:spacing w:before="60"/>
              <w:ind w:left="0"/>
              <w:rPr>
                <w:rFonts w:cstheme="minorHAnsi"/>
                <w:color w:val="000000"/>
                <w:lang w:val="en-US"/>
              </w:rPr>
            </w:pPr>
          </w:p>
        </w:tc>
      </w:tr>
      <w:tr w:rsidR="00EF5B51" w:rsidRPr="00D61BD2" w14:paraId="65CA7814" w14:textId="77777777" w:rsidTr="002F2E31">
        <w:trPr>
          <w:trHeight w:val="426"/>
        </w:trPr>
        <w:tc>
          <w:tcPr>
            <w:tcW w:w="4704" w:type="dxa"/>
            <w:vAlign w:val="center"/>
          </w:tcPr>
          <w:p w14:paraId="4C1D79F7" w14:textId="62578578" w:rsidR="00EF5B51" w:rsidRPr="00D61BD2" w:rsidRDefault="00EF5B5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Indication / Pathology</w:t>
            </w:r>
          </w:p>
        </w:tc>
        <w:tc>
          <w:tcPr>
            <w:tcW w:w="4704" w:type="dxa"/>
            <w:vAlign w:val="center"/>
          </w:tcPr>
          <w:p w14:paraId="257DCA66" w14:textId="3F6CCDBC" w:rsidR="00EF5B51" w:rsidRPr="00D61BD2" w:rsidRDefault="00EF5B51" w:rsidP="002F2E31">
            <w:pPr>
              <w:autoSpaceDE w:val="0"/>
              <w:autoSpaceDN w:val="0"/>
              <w:adjustRightInd w:val="0"/>
              <w:spacing w:before="60"/>
              <w:ind w:left="0"/>
              <w:rPr>
                <w:rFonts w:cstheme="minorHAnsi"/>
                <w:color w:val="000000"/>
                <w:lang w:val="en-US"/>
              </w:rPr>
            </w:pPr>
          </w:p>
        </w:tc>
      </w:tr>
      <w:tr w:rsidR="002F2E31" w:rsidRPr="00D61BD2" w14:paraId="3790B351" w14:textId="77777777" w:rsidTr="002F2E31">
        <w:trPr>
          <w:trHeight w:val="426"/>
        </w:trPr>
        <w:tc>
          <w:tcPr>
            <w:tcW w:w="4704" w:type="dxa"/>
            <w:vAlign w:val="center"/>
          </w:tcPr>
          <w:p w14:paraId="795863C7" w14:textId="2D3087CC" w:rsidR="002F2E31" w:rsidRPr="00D61BD2" w:rsidRDefault="002F2E31" w:rsidP="002F2E31">
            <w:pPr>
              <w:autoSpaceDE w:val="0"/>
              <w:autoSpaceDN w:val="0"/>
              <w:adjustRightInd w:val="0"/>
              <w:spacing w:before="60"/>
              <w:ind w:left="126"/>
              <w:rPr>
                <w:rFonts w:cstheme="minorHAnsi"/>
                <w:color w:val="000000"/>
                <w:lang w:val="en-US"/>
              </w:rPr>
            </w:pPr>
            <w:r w:rsidRPr="00D61BD2">
              <w:rPr>
                <w:rFonts w:cstheme="minorHAnsi"/>
                <w:color w:val="000000"/>
                <w:lang w:val="en-US"/>
              </w:rPr>
              <w:t>Rationale</w:t>
            </w:r>
          </w:p>
        </w:tc>
        <w:tc>
          <w:tcPr>
            <w:tcW w:w="4704" w:type="dxa"/>
            <w:vAlign w:val="center"/>
          </w:tcPr>
          <w:p w14:paraId="4EF8BDA8" w14:textId="77777777" w:rsidR="002F2E31" w:rsidRPr="00D61BD2" w:rsidRDefault="002F2E31" w:rsidP="002F2E31">
            <w:pPr>
              <w:autoSpaceDE w:val="0"/>
              <w:autoSpaceDN w:val="0"/>
              <w:adjustRightInd w:val="0"/>
              <w:spacing w:before="60"/>
              <w:ind w:left="0"/>
              <w:rPr>
                <w:rFonts w:cstheme="minorHAnsi"/>
                <w:color w:val="000000"/>
                <w:lang w:val="en-US"/>
              </w:rPr>
            </w:pPr>
          </w:p>
        </w:tc>
      </w:tr>
      <w:tr w:rsidR="008E4752" w:rsidRPr="00D61BD2" w14:paraId="2262A617" w14:textId="77777777" w:rsidTr="002F2E31">
        <w:trPr>
          <w:trHeight w:val="425"/>
        </w:trPr>
        <w:tc>
          <w:tcPr>
            <w:tcW w:w="4704" w:type="dxa"/>
            <w:vAlign w:val="center"/>
          </w:tcPr>
          <w:p w14:paraId="7B71F36C" w14:textId="0C69E7CC"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Objectives</w:t>
            </w:r>
          </w:p>
        </w:tc>
        <w:tc>
          <w:tcPr>
            <w:tcW w:w="4704" w:type="dxa"/>
            <w:vAlign w:val="center"/>
          </w:tcPr>
          <w:p w14:paraId="4C142F03" w14:textId="77777777" w:rsidR="008E4752" w:rsidRPr="00D61BD2" w:rsidRDefault="008E4752" w:rsidP="008E4752">
            <w:pPr>
              <w:pStyle w:val="Paragraphedeliste"/>
              <w:numPr>
                <w:ilvl w:val="0"/>
                <w:numId w:val="5"/>
              </w:numPr>
              <w:autoSpaceDE w:val="0"/>
              <w:autoSpaceDN w:val="0"/>
              <w:adjustRightInd w:val="0"/>
              <w:spacing w:before="60"/>
              <w:rPr>
                <w:rFonts w:cstheme="minorHAnsi"/>
                <w:color w:val="000000"/>
                <w:lang w:val="en-US"/>
              </w:rPr>
            </w:pPr>
            <w:r w:rsidRPr="00D61BD2">
              <w:rPr>
                <w:rFonts w:cstheme="minorHAnsi"/>
                <w:color w:val="000000"/>
                <w:lang w:val="en-US"/>
              </w:rPr>
              <w:t>Primary</w:t>
            </w:r>
          </w:p>
          <w:p w14:paraId="3D5C5E48" w14:textId="77777777" w:rsidR="008E4752" w:rsidRPr="00D61BD2" w:rsidRDefault="008E4752" w:rsidP="008E4752">
            <w:pPr>
              <w:autoSpaceDE w:val="0"/>
              <w:autoSpaceDN w:val="0"/>
              <w:adjustRightInd w:val="0"/>
              <w:spacing w:before="60"/>
              <w:ind w:left="426"/>
              <w:rPr>
                <w:rFonts w:cstheme="minorHAnsi"/>
                <w:color w:val="000000"/>
                <w:lang w:val="en-US"/>
              </w:rPr>
            </w:pPr>
          </w:p>
          <w:p w14:paraId="1B99C1FB" w14:textId="77777777" w:rsidR="008E4752" w:rsidRPr="00D61BD2" w:rsidRDefault="008E4752" w:rsidP="008E4752">
            <w:pPr>
              <w:pStyle w:val="Paragraphedeliste"/>
              <w:numPr>
                <w:ilvl w:val="0"/>
                <w:numId w:val="5"/>
              </w:numPr>
              <w:autoSpaceDE w:val="0"/>
              <w:autoSpaceDN w:val="0"/>
              <w:adjustRightInd w:val="0"/>
              <w:spacing w:before="60"/>
              <w:rPr>
                <w:rFonts w:cstheme="minorHAnsi"/>
                <w:color w:val="000000"/>
                <w:lang w:val="en-US"/>
              </w:rPr>
            </w:pPr>
            <w:r w:rsidRPr="00D61BD2">
              <w:rPr>
                <w:rFonts w:cstheme="minorHAnsi"/>
                <w:color w:val="000000"/>
                <w:lang w:val="en-US"/>
              </w:rPr>
              <w:t>Secondary</w:t>
            </w:r>
          </w:p>
          <w:p w14:paraId="5D946E91" w14:textId="77777777"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D61BD2" w14:paraId="4D074EC7" w14:textId="77777777" w:rsidTr="002F2E31">
        <w:trPr>
          <w:trHeight w:val="425"/>
        </w:trPr>
        <w:tc>
          <w:tcPr>
            <w:tcW w:w="4704" w:type="dxa"/>
            <w:vAlign w:val="center"/>
          </w:tcPr>
          <w:p w14:paraId="16D05ACD" w14:textId="0F5A9A50"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Endpoints </w:t>
            </w:r>
          </w:p>
        </w:tc>
        <w:tc>
          <w:tcPr>
            <w:tcW w:w="4704" w:type="dxa"/>
            <w:vAlign w:val="center"/>
          </w:tcPr>
          <w:p w14:paraId="501F768B" w14:textId="77777777" w:rsidR="008E4752" w:rsidRPr="00D61BD2" w:rsidRDefault="008E4752" w:rsidP="008E4752">
            <w:pPr>
              <w:pStyle w:val="Paragraphedeliste"/>
              <w:numPr>
                <w:ilvl w:val="0"/>
                <w:numId w:val="5"/>
              </w:numPr>
              <w:autoSpaceDE w:val="0"/>
              <w:autoSpaceDN w:val="0"/>
              <w:adjustRightInd w:val="0"/>
              <w:spacing w:before="60"/>
              <w:rPr>
                <w:rFonts w:cstheme="minorHAnsi"/>
                <w:color w:val="000000"/>
                <w:lang w:val="en-US"/>
              </w:rPr>
            </w:pPr>
            <w:r w:rsidRPr="00D61BD2">
              <w:rPr>
                <w:rFonts w:cstheme="minorHAnsi"/>
                <w:color w:val="000000"/>
                <w:lang w:val="en-US"/>
              </w:rPr>
              <w:t>Primary</w:t>
            </w:r>
          </w:p>
          <w:p w14:paraId="6213939A" w14:textId="77777777" w:rsidR="008E4752" w:rsidRPr="00D61BD2" w:rsidRDefault="008E4752" w:rsidP="008E4752">
            <w:pPr>
              <w:autoSpaceDE w:val="0"/>
              <w:autoSpaceDN w:val="0"/>
              <w:adjustRightInd w:val="0"/>
              <w:spacing w:before="60"/>
              <w:ind w:left="426"/>
              <w:rPr>
                <w:rFonts w:cstheme="minorHAnsi"/>
                <w:color w:val="000000"/>
                <w:lang w:val="en-US"/>
              </w:rPr>
            </w:pPr>
          </w:p>
          <w:p w14:paraId="2412645F" w14:textId="77777777" w:rsidR="008E4752" w:rsidRPr="00D61BD2" w:rsidRDefault="008E4752" w:rsidP="008E4752">
            <w:pPr>
              <w:pStyle w:val="Paragraphedeliste"/>
              <w:numPr>
                <w:ilvl w:val="0"/>
                <w:numId w:val="5"/>
              </w:numPr>
              <w:autoSpaceDE w:val="0"/>
              <w:autoSpaceDN w:val="0"/>
              <w:adjustRightInd w:val="0"/>
              <w:spacing w:before="60"/>
              <w:rPr>
                <w:rFonts w:cstheme="minorHAnsi"/>
                <w:color w:val="000000"/>
                <w:lang w:val="en-US"/>
              </w:rPr>
            </w:pPr>
            <w:r w:rsidRPr="00D61BD2">
              <w:rPr>
                <w:rFonts w:cstheme="minorHAnsi"/>
                <w:color w:val="000000"/>
                <w:lang w:val="en-US"/>
              </w:rPr>
              <w:t>Secondary</w:t>
            </w:r>
          </w:p>
          <w:p w14:paraId="52381841" w14:textId="77777777"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D61BD2" w14:paraId="003E32DD" w14:textId="77777777" w:rsidTr="002F2E31">
        <w:trPr>
          <w:trHeight w:val="426"/>
        </w:trPr>
        <w:tc>
          <w:tcPr>
            <w:tcW w:w="4704" w:type="dxa"/>
            <w:vAlign w:val="center"/>
          </w:tcPr>
          <w:p w14:paraId="124494A8" w14:textId="1EDB1FAD"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Study Design</w:t>
            </w:r>
          </w:p>
        </w:tc>
        <w:tc>
          <w:tcPr>
            <w:tcW w:w="4704" w:type="dxa"/>
            <w:vAlign w:val="center"/>
          </w:tcPr>
          <w:p w14:paraId="6C07BF2E" w14:textId="77777777"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D61BD2" w14:paraId="3356D83E" w14:textId="77777777" w:rsidTr="002F2E31">
        <w:trPr>
          <w:trHeight w:val="426"/>
        </w:trPr>
        <w:tc>
          <w:tcPr>
            <w:tcW w:w="4704" w:type="dxa"/>
            <w:vAlign w:val="center"/>
          </w:tcPr>
          <w:p w14:paraId="74467D89" w14:textId="3EE2B136"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 xml:space="preserve">Number of patients </w:t>
            </w:r>
          </w:p>
        </w:tc>
        <w:tc>
          <w:tcPr>
            <w:tcW w:w="4704" w:type="dxa"/>
            <w:vAlign w:val="center"/>
          </w:tcPr>
          <w:p w14:paraId="431C64E1" w14:textId="423E8A25"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D61BD2" w14:paraId="4D03718A" w14:textId="77777777" w:rsidTr="002F2E31">
        <w:trPr>
          <w:trHeight w:val="426"/>
        </w:trPr>
        <w:tc>
          <w:tcPr>
            <w:tcW w:w="4704" w:type="dxa"/>
            <w:vAlign w:val="center"/>
          </w:tcPr>
          <w:p w14:paraId="43DE4D0B" w14:textId="3D3EFC8A"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Main criteria for inclusion (inclusion/exclusion criteria)</w:t>
            </w:r>
          </w:p>
        </w:tc>
        <w:tc>
          <w:tcPr>
            <w:tcW w:w="4704" w:type="dxa"/>
            <w:vAlign w:val="center"/>
          </w:tcPr>
          <w:p w14:paraId="25B28776" w14:textId="314F2229"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51186C" w14:paraId="294CDD93" w14:textId="77777777" w:rsidTr="002F2E31">
        <w:trPr>
          <w:trHeight w:val="1006"/>
        </w:trPr>
        <w:tc>
          <w:tcPr>
            <w:tcW w:w="4704" w:type="dxa"/>
            <w:vAlign w:val="center"/>
          </w:tcPr>
          <w:p w14:paraId="45A4FFE7" w14:textId="79D15B18"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 xml:space="preserve">Total trial duration: </w:t>
            </w:r>
          </w:p>
          <w:p w14:paraId="65FA252C" w14:textId="069B62E7" w:rsidR="008E4752" w:rsidRPr="00D61BD2" w:rsidRDefault="008E4752" w:rsidP="008E4752">
            <w:pPr>
              <w:pStyle w:val="Paragraphedeliste"/>
              <w:numPr>
                <w:ilvl w:val="0"/>
                <w:numId w:val="19"/>
              </w:numPr>
              <w:autoSpaceDE w:val="0"/>
              <w:autoSpaceDN w:val="0"/>
              <w:adjustRightInd w:val="0"/>
              <w:ind w:left="551"/>
              <w:rPr>
                <w:rFonts w:cstheme="minorHAnsi"/>
                <w:color w:val="000000"/>
                <w:lang w:val="en-US"/>
              </w:rPr>
            </w:pPr>
            <w:r w:rsidRPr="00D61BD2">
              <w:rPr>
                <w:rFonts w:cstheme="minorHAnsi"/>
                <w:color w:val="000000"/>
                <w:lang w:val="en-US"/>
              </w:rPr>
              <w:t xml:space="preserve">date of planned first enrolment  </w:t>
            </w:r>
          </w:p>
          <w:p w14:paraId="4870E42C" w14:textId="3E429B61" w:rsidR="008E4752" w:rsidRPr="00D61BD2" w:rsidRDefault="008E4752" w:rsidP="008E4752">
            <w:pPr>
              <w:pStyle w:val="Paragraphedeliste"/>
              <w:numPr>
                <w:ilvl w:val="0"/>
                <w:numId w:val="19"/>
              </w:numPr>
              <w:autoSpaceDE w:val="0"/>
              <w:autoSpaceDN w:val="0"/>
              <w:adjustRightInd w:val="0"/>
              <w:ind w:left="551"/>
              <w:rPr>
                <w:rFonts w:cstheme="minorHAnsi"/>
                <w:color w:val="000000"/>
                <w:lang w:val="en-US"/>
              </w:rPr>
            </w:pPr>
            <w:r w:rsidRPr="00D61BD2">
              <w:rPr>
                <w:rFonts w:cstheme="minorHAnsi"/>
                <w:color w:val="000000"/>
                <w:lang w:val="en-US"/>
              </w:rPr>
              <w:t>date of planned last completed</w:t>
            </w:r>
          </w:p>
        </w:tc>
        <w:tc>
          <w:tcPr>
            <w:tcW w:w="4704" w:type="dxa"/>
            <w:vAlign w:val="center"/>
          </w:tcPr>
          <w:p w14:paraId="2DEE47FF" w14:textId="77777777"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51186C" w14:paraId="6B4E1834" w14:textId="77777777" w:rsidTr="002F2E31">
        <w:trPr>
          <w:trHeight w:val="426"/>
        </w:trPr>
        <w:tc>
          <w:tcPr>
            <w:tcW w:w="4704" w:type="dxa"/>
            <w:vAlign w:val="center"/>
          </w:tcPr>
          <w:p w14:paraId="7BB8061B" w14:textId="29FF2E8F"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Study procedures and treatment duration</w:t>
            </w:r>
          </w:p>
        </w:tc>
        <w:tc>
          <w:tcPr>
            <w:tcW w:w="4704" w:type="dxa"/>
            <w:vAlign w:val="center"/>
          </w:tcPr>
          <w:p w14:paraId="7CE4A9AC" w14:textId="6676EEE7"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D61BD2" w14:paraId="55451E6F" w14:textId="77777777" w:rsidTr="002F2E31">
        <w:trPr>
          <w:trHeight w:val="426"/>
        </w:trPr>
        <w:tc>
          <w:tcPr>
            <w:tcW w:w="4704" w:type="dxa"/>
            <w:vAlign w:val="center"/>
          </w:tcPr>
          <w:p w14:paraId="10DF6D75" w14:textId="184513FE"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Statistical Considerations</w:t>
            </w:r>
          </w:p>
        </w:tc>
        <w:tc>
          <w:tcPr>
            <w:tcW w:w="4704" w:type="dxa"/>
            <w:vAlign w:val="center"/>
          </w:tcPr>
          <w:p w14:paraId="2E03724F" w14:textId="2F7E0701" w:rsidR="008E4752" w:rsidRPr="00D61BD2" w:rsidRDefault="008E4752" w:rsidP="008E4752">
            <w:pPr>
              <w:autoSpaceDE w:val="0"/>
              <w:autoSpaceDN w:val="0"/>
              <w:adjustRightInd w:val="0"/>
              <w:spacing w:before="60"/>
              <w:ind w:left="0"/>
              <w:rPr>
                <w:rFonts w:cstheme="minorHAnsi"/>
                <w:color w:val="000000"/>
                <w:lang w:val="en-US"/>
              </w:rPr>
            </w:pPr>
          </w:p>
        </w:tc>
      </w:tr>
      <w:tr w:rsidR="008E4752" w:rsidRPr="00D61BD2" w14:paraId="32F1C78A" w14:textId="77777777" w:rsidTr="002F2E31">
        <w:trPr>
          <w:trHeight w:val="426"/>
        </w:trPr>
        <w:tc>
          <w:tcPr>
            <w:tcW w:w="4704" w:type="dxa"/>
            <w:vAlign w:val="center"/>
          </w:tcPr>
          <w:p w14:paraId="05086E59" w14:textId="7EE7073F" w:rsidR="008E4752" w:rsidRPr="00D61BD2" w:rsidRDefault="008E4752" w:rsidP="008E4752">
            <w:pPr>
              <w:autoSpaceDE w:val="0"/>
              <w:autoSpaceDN w:val="0"/>
              <w:adjustRightInd w:val="0"/>
              <w:spacing w:before="60"/>
              <w:ind w:left="126"/>
              <w:rPr>
                <w:rFonts w:cstheme="minorHAnsi"/>
                <w:color w:val="000000"/>
                <w:lang w:val="en-US"/>
              </w:rPr>
            </w:pPr>
            <w:r w:rsidRPr="00D61BD2">
              <w:rPr>
                <w:rFonts w:cstheme="minorHAnsi"/>
                <w:color w:val="000000"/>
                <w:lang w:val="en-US"/>
              </w:rPr>
              <w:t>Publication (reference)</w:t>
            </w:r>
          </w:p>
        </w:tc>
        <w:tc>
          <w:tcPr>
            <w:tcW w:w="4704" w:type="dxa"/>
            <w:vAlign w:val="center"/>
          </w:tcPr>
          <w:p w14:paraId="57AD6B14" w14:textId="1DEF6BD4" w:rsidR="008E4752" w:rsidRPr="00D61BD2" w:rsidRDefault="008E4752" w:rsidP="008E4752">
            <w:pPr>
              <w:autoSpaceDE w:val="0"/>
              <w:autoSpaceDN w:val="0"/>
              <w:adjustRightInd w:val="0"/>
              <w:spacing w:before="60"/>
              <w:ind w:left="0"/>
              <w:rPr>
                <w:rFonts w:cstheme="minorHAnsi"/>
                <w:color w:val="000000"/>
                <w:lang w:val="en-US"/>
              </w:rPr>
            </w:pPr>
          </w:p>
        </w:tc>
      </w:tr>
    </w:tbl>
    <w:p w14:paraId="02D4CB61" w14:textId="77777777" w:rsidR="002B2F1A" w:rsidRPr="00D61BD2" w:rsidRDefault="002B2F1A" w:rsidP="006D2934">
      <w:pPr>
        <w:pStyle w:val="Corpsdetexte"/>
        <w:rPr>
          <w:rFonts w:asciiTheme="minorHAnsi" w:hAnsiTheme="minorHAnsi" w:cstheme="minorHAnsi"/>
          <w:sz w:val="20"/>
          <w:lang w:val="en-US"/>
        </w:rPr>
      </w:pPr>
    </w:p>
    <w:p w14:paraId="388AF99E" w14:textId="77777777" w:rsidR="003D61A0" w:rsidRPr="00D61BD2" w:rsidRDefault="003D61A0">
      <w:pPr>
        <w:rPr>
          <w:rFonts w:asciiTheme="majorHAnsi" w:eastAsiaTheme="majorEastAsia" w:hAnsiTheme="majorHAnsi" w:cstheme="majorBidi"/>
          <w:b/>
          <w:bCs/>
          <w:smallCaps/>
          <w:color w:val="548DD4" w:themeColor="text2" w:themeTint="99"/>
          <w:sz w:val="28"/>
          <w:szCs w:val="28"/>
          <w:lang w:val="en-US"/>
        </w:rPr>
      </w:pPr>
      <w:r w:rsidRPr="00D61BD2">
        <w:rPr>
          <w:lang w:val="en-US"/>
        </w:rPr>
        <w:br w:type="page"/>
      </w:r>
    </w:p>
    <w:p w14:paraId="4696F0C7" w14:textId="77777777" w:rsidR="003D61A0" w:rsidRPr="00D61BD2" w:rsidRDefault="00E816BF" w:rsidP="0090329B">
      <w:pPr>
        <w:pStyle w:val="TitreSOP1"/>
      </w:pPr>
      <w:bookmarkStart w:id="9" w:name="_Toc224309825"/>
      <w:r w:rsidRPr="00D61BD2">
        <w:lastRenderedPageBreak/>
        <w:t>Schedule of activities</w:t>
      </w:r>
      <w:bookmarkEnd w:id="9"/>
    </w:p>
    <w:p w14:paraId="49A6BBA2" w14:textId="77777777" w:rsidR="00EF5B51" w:rsidRPr="00D61BD2" w:rsidRDefault="00EF5B51">
      <w:pPr>
        <w:rPr>
          <w:rFonts w:eastAsia="Times New Roman" w:cstheme="minorHAnsi"/>
          <w:color w:val="FF0000"/>
          <w:lang w:eastAsia="fr-FR"/>
        </w:rPr>
      </w:pPr>
    </w:p>
    <w:p w14:paraId="279FCCA0" w14:textId="10B9F989" w:rsidR="009C008B" w:rsidRPr="00D61BD2" w:rsidRDefault="00E816BF">
      <w:pPr>
        <w:rPr>
          <w:rFonts w:eastAsia="Times New Roman" w:cstheme="minorHAnsi"/>
          <w:color w:val="FF0000"/>
          <w:lang w:eastAsia="fr-FR"/>
        </w:rPr>
      </w:pPr>
      <w:r w:rsidRPr="00D61BD2">
        <w:rPr>
          <w:rFonts w:eastAsia="Times New Roman" w:cstheme="minorHAnsi"/>
          <w:color w:val="FF0000"/>
          <w:lang w:eastAsia="fr-FR"/>
        </w:rPr>
        <w:t xml:space="preserve">Insert the </w:t>
      </w:r>
      <w:proofErr w:type="spellStart"/>
      <w:r w:rsidRPr="00D61BD2">
        <w:rPr>
          <w:rFonts w:eastAsia="Times New Roman" w:cstheme="minorHAnsi"/>
          <w:color w:val="FF0000"/>
          <w:lang w:eastAsia="fr-FR"/>
        </w:rPr>
        <w:t>study</w:t>
      </w:r>
      <w:proofErr w:type="spellEnd"/>
      <w:r w:rsidRPr="00D61BD2">
        <w:rPr>
          <w:rFonts w:eastAsia="Times New Roman" w:cstheme="minorHAnsi"/>
          <w:color w:val="FF0000"/>
          <w:lang w:eastAsia="fr-FR"/>
        </w:rPr>
        <w:t xml:space="preserve"> </w:t>
      </w:r>
      <w:proofErr w:type="spellStart"/>
      <w:r w:rsidRPr="00D61BD2">
        <w:rPr>
          <w:rFonts w:eastAsia="Times New Roman" w:cstheme="minorHAnsi"/>
          <w:color w:val="FF0000"/>
          <w:lang w:eastAsia="fr-FR"/>
        </w:rPr>
        <w:t>flowchart</w:t>
      </w:r>
      <w:proofErr w:type="spellEnd"/>
      <w:r w:rsidR="009C008B" w:rsidRPr="00D61BD2">
        <w:rPr>
          <w:rFonts w:eastAsia="Times New Roman" w:cstheme="minorHAnsi"/>
          <w:color w:val="FF0000"/>
          <w:lang w:eastAsia="fr-FR"/>
        </w:rPr>
        <w:br w:type="page"/>
      </w:r>
    </w:p>
    <w:p w14:paraId="3879D0CB" w14:textId="77777777" w:rsidR="009C008B" w:rsidRPr="00D61BD2" w:rsidRDefault="009C008B" w:rsidP="006D2934">
      <w:pPr>
        <w:pStyle w:val="Corpsdetexte"/>
        <w:rPr>
          <w:rFonts w:asciiTheme="minorHAnsi" w:hAnsiTheme="minorHAnsi" w:cstheme="minorHAnsi"/>
          <w:color w:val="FF0000"/>
          <w:sz w:val="22"/>
          <w:szCs w:val="22"/>
          <w:lang w:val="fr-BE"/>
        </w:rPr>
      </w:pPr>
      <w:r w:rsidRPr="00D61BD2">
        <w:rPr>
          <w:rFonts w:asciiTheme="minorHAnsi" w:hAnsiTheme="minorHAnsi" w:cstheme="minorHAnsi"/>
          <w:color w:val="FF0000"/>
          <w:sz w:val="22"/>
          <w:szCs w:val="22"/>
          <w:lang w:val="fr-BE"/>
        </w:rPr>
        <w:lastRenderedPageBreak/>
        <w:t>Tab</w:t>
      </w:r>
      <w:r w:rsidR="006F0CDA" w:rsidRPr="00D61BD2">
        <w:rPr>
          <w:rFonts w:asciiTheme="minorHAnsi" w:hAnsiTheme="minorHAnsi" w:cstheme="minorHAnsi"/>
          <w:color w:val="FF0000"/>
          <w:sz w:val="22"/>
          <w:szCs w:val="22"/>
          <w:lang w:val="fr-BE"/>
        </w:rPr>
        <w:t>le des matières à mettre à jour</w:t>
      </w:r>
    </w:p>
    <w:p w14:paraId="344BDE34" w14:textId="77777777" w:rsidR="009C008B" w:rsidRPr="00D61BD2" w:rsidRDefault="009C008B" w:rsidP="006D2934">
      <w:pPr>
        <w:pStyle w:val="Corpsdetexte"/>
        <w:rPr>
          <w:rFonts w:asciiTheme="minorHAnsi" w:hAnsiTheme="minorHAnsi" w:cstheme="minorHAnsi"/>
          <w:color w:val="FF0000"/>
          <w:sz w:val="22"/>
          <w:szCs w:val="22"/>
          <w:lang w:val="fr-BE"/>
        </w:rPr>
      </w:pPr>
      <w:r w:rsidRPr="00D61BD2">
        <w:rPr>
          <w:rFonts w:asciiTheme="minorHAnsi" w:hAnsiTheme="minorHAnsi" w:cstheme="minorHAnsi"/>
          <w:color w:val="FF0000"/>
          <w:sz w:val="22"/>
          <w:szCs w:val="22"/>
          <w:lang w:val="fr-BE"/>
        </w:rPr>
        <w:t>Pour que vos titres soient repris dans la table des matières, vous devez utiliser des styles de titres configurés dans le document. Utilisez les titres proposés dans la barre d’outils du document Word ou créez vos propres styles de titres.</w:t>
      </w:r>
    </w:p>
    <w:p w14:paraId="5D983E4A" w14:textId="77777777" w:rsidR="002B2F1A" w:rsidRPr="00D61BD2" w:rsidRDefault="002B2F1A" w:rsidP="009C008B">
      <w:pPr>
        <w:ind w:left="0"/>
        <w:rPr>
          <w:rFonts w:eastAsia="Times New Roman"/>
          <w:szCs w:val="20"/>
          <w:lang w:eastAsia="fr-FR"/>
        </w:rPr>
      </w:pPr>
    </w:p>
    <w:sdt>
      <w:sdtPr>
        <w:rPr>
          <w:rFonts w:asciiTheme="minorHAnsi" w:eastAsiaTheme="minorHAnsi" w:hAnsiTheme="minorHAnsi" w:cstheme="minorBidi"/>
          <w:color w:val="auto"/>
          <w:sz w:val="22"/>
          <w:szCs w:val="22"/>
          <w:lang w:val="fr-FR" w:eastAsia="en-US"/>
        </w:rPr>
        <w:id w:val="703142867"/>
        <w:docPartObj>
          <w:docPartGallery w:val="Table of Contents"/>
          <w:docPartUnique/>
        </w:docPartObj>
      </w:sdtPr>
      <w:sdtEndPr>
        <w:rPr>
          <w:b/>
          <w:bCs/>
        </w:rPr>
      </w:sdtEndPr>
      <w:sdtContent>
        <w:p w14:paraId="349A8F13" w14:textId="77777777" w:rsidR="001E09F4" w:rsidRPr="00D61BD2" w:rsidRDefault="001E09F4" w:rsidP="00DC1839">
          <w:pPr>
            <w:pStyle w:val="En-ttedetabledesmatires"/>
            <w:rPr>
              <w:lang w:val="en-US"/>
            </w:rPr>
          </w:pPr>
          <w:r w:rsidRPr="00D61BD2">
            <w:rPr>
              <w:lang w:val="en-US"/>
            </w:rPr>
            <w:t>Table of contents</w:t>
          </w:r>
        </w:p>
        <w:p w14:paraId="4D88BE0F" w14:textId="2FA36B85" w:rsidR="00BC60C0" w:rsidRDefault="001E09F4">
          <w:pPr>
            <w:pStyle w:val="TM1"/>
            <w:rPr>
              <w:rFonts w:asciiTheme="minorHAnsi" w:eastAsiaTheme="minorEastAsia" w:hAnsiTheme="minorHAnsi" w:cstheme="minorBidi"/>
              <w:b w:val="0"/>
              <w:bCs w:val="0"/>
              <w:caps w:val="0"/>
              <w:kern w:val="2"/>
              <w:sz w:val="24"/>
              <w:szCs w:val="24"/>
              <w:lang w:val="fr-BE" w:eastAsia="fr-BE"/>
              <w14:ligatures w14:val="standardContextual"/>
            </w:rPr>
          </w:pPr>
          <w:r w:rsidRPr="00D61BD2">
            <w:fldChar w:fldCharType="begin"/>
          </w:r>
          <w:r w:rsidRPr="00D61BD2">
            <w:instrText xml:space="preserve"> TOC \o "1-3" \h \z \u </w:instrText>
          </w:r>
          <w:r w:rsidRPr="00D61BD2">
            <w:fldChar w:fldCharType="separate"/>
          </w:r>
          <w:hyperlink w:anchor="_Toc224309823" w:history="1">
            <w:r w:rsidR="00BC60C0" w:rsidRPr="00047217">
              <w:rPr>
                <w:rStyle w:val="Lienhypertexte"/>
              </w:rPr>
              <w:t>1.</w:t>
            </w:r>
            <w:r w:rsidR="00BC60C0">
              <w:rPr>
                <w:rFonts w:asciiTheme="minorHAnsi" w:eastAsiaTheme="minorEastAsia" w:hAnsiTheme="minorHAnsi" w:cstheme="minorBidi"/>
                <w:b w:val="0"/>
                <w:bCs w:val="0"/>
                <w:caps w:val="0"/>
                <w:kern w:val="2"/>
                <w:sz w:val="24"/>
                <w:szCs w:val="24"/>
                <w:lang w:val="fr-BE" w:eastAsia="fr-BE"/>
                <w14:ligatures w14:val="standardContextual"/>
              </w:rPr>
              <w:tab/>
            </w:r>
            <w:r w:rsidR="00BC60C0" w:rsidRPr="00047217">
              <w:rPr>
                <w:rStyle w:val="Lienhypertexte"/>
              </w:rPr>
              <w:t>Signature page</w:t>
            </w:r>
            <w:r w:rsidR="00BC60C0">
              <w:rPr>
                <w:webHidden/>
              </w:rPr>
              <w:tab/>
            </w:r>
            <w:r w:rsidR="00BC60C0">
              <w:rPr>
                <w:webHidden/>
              </w:rPr>
              <w:fldChar w:fldCharType="begin"/>
            </w:r>
            <w:r w:rsidR="00BC60C0">
              <w:rPr>
                <w:webHidden/>
              </w:rPr>
              <w:instrText xml:space="preserve"> PAGEREF _Toc224309823 \h </w:instrText>
            </w:r>
            <w:r w:rsidR="00BC60C0">
              <w:rPr>
                <w:webHidden/>
              </w:rPr>
            </w:r>
            <w:r w:rsidR="00BC60C0">
              <w:rPr>
                <w:webHidden/>
              </w:rPr>
              <w:fldChar w:fldCharType="separate"/>
            </w:r>
            <w:r w:rsidR="00BC60C0">
              <w:rPr>
                <w:webHidden/>
              </w:rPr>
              <w:t>4</w:t>
            </w:r>
            <w:r w:rsidR="00BC60C0">
              <w:rPr>
                <w:webHidden/>
              </w:rPr>
              <w:fldChar w:fldCharType="end"/>
            </w:r>
          </w:hyperlink>
        </w:p>
        <w:p w14:paraId="11F01ACC" w14:textId="34728CCB"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24" w:history="1">
            <w:r w:rsidRPr="00047217">
              <w:rPr>
                <w:rStyle w:val="Lienhypertexte"/>
              </w:rPr>
              <w:t>2.</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Protocol synopsis</w:t>
            </w:r>
            <w:r>
              <w:rPr>
                <w:webHidden/>
              </w:rPr>
              <w:tab/>
            </w:r>
            <w:r>
              <w:rPr>
                <w:webHidden/>
              </w:rPr>
              <w:fldChar w:fldCharType="begin"/>
            </w:r>
            <w:r>
              <w:rPr>
                <w:webHidden/>
              </w:rPr>
              <w:instrText xml:space="preserve"> PAGEREF _Toc224309824 \h </w:instrText>
            </w:r>
            <w:r>
              <w:rPr>
                <w:webHidden/>
              </w:rPr>
            </w:r>
            <w:r>
              <w:rPr>
                <w:webHidden/>
              </w:rPr>
              <w:fldChar w:fldCharType="separate"/>
            </w:r>
            <w:r>
              <w:rPr>
                <w:webHidden/>
              </w:rPr>
              <w:t>5</w:t>
            </w:r>
            <w:r>
              <w:rPr>
                <w:webHidden/>
              </w:rPr>
              <w:fldChar w:fldCharType="end"/>
            </w:r>
          </w:hyperlink>
        </w:p>
        <w:p w14:paraId="4340B350" w14:textId="171523CF"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25" w:history="1">
            <w:r w:rsidRPr="00047217">
              <w:rPr>
                <w:rStyle w:val="Lienhypertexte"/>
              </w:rPr>
              <w:t>3.</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Schedule of activities</w:t>
            </w:r>
            <w:r>
              <w:rPr>
                <w:webHidden/>
              </w:rPr>
              <w:tab/>
            </w:r>
            <w:r>
              <w:rPr>
                <w:webHidden/>
              </w:rPr>
              <w:fldChar w:fldCharType="begin"/>
            </w:r>
            <w:r>
              <w:rPr>
                <w:webHidden/>
              </w:rPr>
              <w:instrText xml:space="preserve"> PAGEREF _Toc224309825 \h </w:instrText>
            </w:r>
            <w:r>
              <w:rPr>
                <w:webHidden/>
              </w:rPr>
            </w:r>
            <w:r>
              <w:rPr>
                <w:webHidden/>
              </w:rPr>
              <w:fldChar w:fldCharType="separate"/>
            </w:r>
            <w:r>
              <w:rPr>
                <w:webHidden/>
              </w:rPr>
              <w:t>6</w:t>
            </w:r>
            <w:r>
              <w:rPr>
                <w:webHidden/>
              </w:rPr>
              <w:fldChar w:fldCharType="end"/>
            </w:r>
          </w:hyperlink>
        </w:p>
        <w:p w14:paraId="242BEE8A" w14:textId="4F7489C2"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26" w:history="1">
            <w:r w:rsidRPr="00047217">
              <w:rPr>
                <w:rStyle w:val="Lienhypertexte"/>
              </w:rPr>
              <w:t>4.</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List of abbreviations and definitions</w:t>
            </w:r>
            <w:r>
              <w:rPr>
                <w:webHidden/>
              </w:rPr>
              <w:tab/>
            </w:r>
            <w:r>
              <w:rPr>
                <w:webHidden/>
              </w:rPr>
              <w:fldChar w:fldCharType="begin"/>
            </w:r>
            <w:r>
              <w:rPr>
                <w:webHidden/>
              </w:rPr>
              <w:instrText xml:space="preserve"> PAGEREF _Toc224309826 \h </w:instrText>
            </w:r>
            <w:r>
              <w:rPr>
                <w:webHidden/>
              </w:rPr>
            </w:r>
            <w:r>
              <w:rPr>
                <w:webHidden/>
              </w:rPr>
              <w:fldChar w:fldCharType="separate"/>
            </w:r>
            <w:r>
              <w:rPr>
                <w:webHidden/>
              </w:rPr>
              <w:t>9</w:t>
            </w:r>
            <w:r>
              <w:rPr>
                <w:webHidden/>
              </w:rPr>
              <w:fldChar w:fldCharType="end"/>
            </w:r>
          </w:hyperlink>
        </w:p>
        <w:p w14:paraId="446ADBE1" w14:textId="581F5E25"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27" w:history="1">
            <w:r w:rsidRPr="00047217">
              <w:rPr>
                <w:rStyle w:val="Lienhypertexte"/>
                <w:lang w:val="en-GB"/>
              </w:rPr>
              <w:t>5.</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Ethics</w:t>
            </w:r>
            <w:r>
              <w:rPr>
                <w:webHidden/>
              </w:rPr>
              <w:tab/>
            </w:r>
            <w:r>
              <w:rPr>
                <w:webHidden/>
              </w:rPr>
              <w:fldChar w:fldCharType="begin"/>
            </w:r>
            <w:r>
              <w:rPr>
                <w:webHidden/>
              </w:rPr>
              <w:instrText xml:space="preserve"> PAGEREF _Toc224309827 \h </w:instrText>
            </w:r>
            <w:r>
              <w:rPr>
                <w:webHidden/>
              </w:rPr>
            </w:r>
            <w:r>
              <w:rPr>
                <w:webHidden/>
              </w:rPr>
              <w:fldChar w:fldCharType="separate"/>
            </w:r>
            <w:r>
              <w:rPr>
                <w:webHidden/>
              </w:rPr>
              <w:t>10</w:t>
            </w:r>
            <w:r>
              <w:rPr>
                <w:webHidden/>
              </w:rPr>
              <w:fldChar w:fldCharType="end"/>
            </w:r>
          </w:hyperlink>
        </w:p>
        <w:p w14:paraId="528225F9" w14:textId="2783128E"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28" w:history="1">
            <w:r w:rsidRPr="00047217">
              <w:rPr>
                <w:rStyle w:val="Lienhypertexte"/>
                <w:lang w:val="en-GB"/>
              </w:rPr>
              <w:t>6.</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Objectives</w:t>
            </w:r>
            <w:r>
              <w:rPr>
                <w:webHidden/>
              </w:rPr>
              <w:tab/>
            </w:r>
            <w:r>
              <w:rPr>
                <w:webHidden/>
              </w:rPr>
              <w:fldChar w:fldCharType="begin"/>
            </w:r>
            <w:r>
              <w:rPr>
                <w:webHidden/>
              </w:rPr>
              <w:instrText xml:space="preserve"> PAGEREF _Toc224309828 \h </w:instrText>
            </w:r>
            <w:r>
              <w:rPr>
                <w:webHidden/>
              </w:rPr>
            </w:r>
            <w:r>
              <w:rPr>
                <w:webHidden/>
              </w:rPr>
              <w:fldChar w:fldCharType="separate"/>
            </w:r>
            <w:r>
              <w:rPr>
                <w:webHidden/>
              </w:rPr>
              <w:t>11</w:t>
            </w:r>
            <w:r>
              <w:rPr>
                <w:webHidden/>
              </w:rPr>
              <w:fldChar w:fldCharType="end"/>
            </w:r>
          </w:hyperlink>
        </w:p>
        <w:p w14:paraId="65F79620" w14:textId="3A8340FC"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29" w:history="1">
            <w:r w:rsidRPr="00047217">
              <w:rPr>
                <w:rStyle w:val="Lienhypertexte"/>
                <w:noProof/>
              </w:rPr>
              <w:t>6.1.</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rPr>
              <w:t>Primary</w:t>
            </w:r>
            <w:r>
              <w:rPr>
                <w:noProof/>
                <w:webHidden/>
              </w:rPr>
              <w:tab/>
            </w:r>
            <w:r>
              <w:rPr>
                <w:noProof/>
                <w:webHidden/>
              </w:rPr>
              <w:fldChar w:fldCharType="begin"/>
            </w:r>
            <w:r>
              <w:rPr>
                <w:noProof/>
                <w:webHidden/>
              </w:rPr>
              <w:instrText xml:space="preserve"> PAGEREF _Toc224309829 \h </w:instrText>
            </w:r>
            <w:r>
              <w:rPr>
                <w:noProof/>
                <w:webHidden/>
              </w:rPr>
            </w:r>
            <w:r>
              <w:rPr>
                <w:noProof/>
                <w:webHidden/>
              </w:rPr>
              <w:fldChar w:fldCharType="separate"/>
            </w:r>
            <w:r>
              <w:rPr>
                <w:noProof/>
                <w:webHidden/>
              </w:rPr>
              <w:t>11</w:t>
            </w:r>
            <w:r>
              <w:rPr>
                <w:noProof/>
                <w:webHidden/>
              </w:rPr>
              <w:fldChar w:fldCharType="end"/>
            </w:r>
          </w:hyperlink>
        </w:p>
        <w:p w14:paraId="66472D34" w14:textId="15B580AD"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30" w:history="1">
            <w:r w:rsidRPr="00047217">
              <w:rPr>
                <w:rStyle w:val="Lienhypertexte"/>
                <w:noProof/>
              </w:rPr>
              <w:t>6.2.</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rPr>
              <w:t>Secondary</w:t>
            </w:r>
            <w:r>
              <w:rPr>
                <w:noProof/>
                <w:webHidden/>
              </w:rPr>
              <w:tab/>
            </w:r>
            <w:r>
              <w:rPr>
                <w:noProof/>
                <w:webHidden/>
              </w:rPr>
              <w:fldChar w:fldCharType="begin"/>
            </w:r>
            <w:r>
              <w:rPr>
                <w:noProof/>
                <w:webHidden/>
              </w:rPr>
              <w:instrText xml:space="preserve"> PAGEREF _Toc224309830 \h </w:instrText>
            </w:r>
            <w:r>
              <w:rPr>
                <w:noProof/>
                <w:webHidden/>
              </w:rPr>
            </w:r>
            <w:r>
              <w:rPr>
                <w:noProof/>
                <w:webHidden/>
              </w:rPr>
              <w:fldChar w:fldCharType="separate"/>
            </w:r>
            <w:r>
              <w:rPr>
                <w:noProof/>
                <w:webHidden/>
              </w:rPr>
              <w:t>11</w:t>
            </w:r>
            <w:r>
              <w:rPr>
                <w:noProof/>
                <w:webHidden/>
              </w:rPr>
              <w:fldChar w:fldCharType="end"/>
            </w:r>
          </w:hyperlink>
        </w:p>
        <w:p w14:paraId="539E0D17" w14:textId="40A90D64"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31" w:history="1">
            <w:r w:rsidRPr="00047217">
              <w:rPr>
                <w:rStyle w:val="Lienhypertexte"/>
              </w:rPr>
              <w:t>7.</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Endpoints</w:t>
            </w:r>
            <w:r>
              <w:rPr>
                <w:webHidden/>
              </w:rPr>
              <w:tab/>
            </w:r>
            <w:r>
              <w:rPr>
                <w:webHidden/>
              </w:rPr>
              <w:fldChar w:fldCharType="begin"/>
            </w:r>
            <w:r>
              <w:rPr>
                <w:webHidden/>
              </w:rPr>
              <w:instrText xml:space="preserve"> PAGEREF _Toc224309831 \h </w:instrText>
            </w:r>
            <w:r>
              <w:rPr>
                <w:webHidden/>
              </w:rPr>
            </w:r>
            <w:r>
              <w:rPr>
                <w:webHidden/>
              </w:rPr>
              <w:fldChar w:fldCharType="separate"/>
            </w:r>
            <w:r>
              <w:rPr>
                <w:webHidden/>
              </w:rPr>
              <w:t>11</w:t>
            </w:r>
            <w:r>
              <w:rPr>
                <w:webHidden/>
              </w:rPr>
              <w:fldChar w:fldCharType="end"/>
            </w:r>
          </w:hyperlink>
        </w:p>
        <w:p w14:paraId="71690617" w14:textId="5C5F3542"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32" w:history="1">
            <w:r w:rsidRPr="00047217">
              <w:rPr>
                <w:rStyle w:val="Lienhypertexte"/>
                <w:noProof/>
              </w:rPr>
              <w:t>7.1.</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rPr>
              <w:t>Primary</w:t>
            </w:r>
            <w:r>
              <w:rPr>
                <w:noProof/>
                <w:webHidden/>
              </w:rPr>
              <w:tab/>
            </w:r>
            <w:r>
              <w:rPr>
                <w:noProof/>
                <w:webHidden/>
              </w:rPr>
              <w:fldChar w:fldCharType="begin"/>
            </w:r>
            <w:r>
              <w:rPr>
                <w:noProof/>
                <w:webHidden/>
              </w:rPr>
              <w:instrText xml:space="preserve"> PAGEREF _Toc224309832 \h </w:instrText>
            </w:r>
            <w:r>
              <w:rPr>
                <w:noProof/>
                <w:webHidden/>
              </w:rPr>
            </w:r>
            <w:r>
              <w:rPr>
                <w:noProof/>
                <w:webHidden/>
              </w:rPr>
              <w:fldChar w:fldCharType="separate"/>
            </w:r>
            <w:r>
              <w:rPr>
                <w:noProof/>
                <w:webHidden/>
              </w:rPr>
              <w:t>11</w:t>
            </w:r>
            <w:r>
              <w:rPr>
                <w:noProof/>
                <w:webHidden/>
              </w:rPr>
              <w:fldChar w:fldCharType="end"/>
            </w:r>
          </w:hyperlink>
        </w:p>
        <w:p w14:paraId="651B9F48" w14:textId="2F1C2110"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33" w:history="1">
            <w:r w:rsidRPr="00047217">
              <w:rPr>
                <w:rStyle w:val="Lienhypertexte"/>
                <w:noProof/>
              </w:rPr>
              <w:t>7.2.</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rPr>
              <w:t>Secondary</w:t>
            </w:r>
            <w:r>
              <w:rPr>
                <w:noProof/>
                <w:webHidden/>
              </w:rPr>
              <w:tab/>
            </w:r>
            <w:r>
              <w:rPr>
                <w:noProof/>
                <w:webHidden/>
              </w:rPr>
              <w:fldChar w:fldCharType="begin"/>
            </w:r>
            <w:r>
              <w:rPr>
                <w:noProof/>
                <w:webHidden/>
              </w:rPr>
              <w:instrText xml:space="preserve"> PAGEREF _Toc224309833 \h </w:instrText>
            </w:r>
            <w:r>
              <w:rPr>
                <w:noProof/>
                <w:webHidden/>
              </w:rPr>
            </w:r>
            <w:r>
              <w:rPr>
                <w:noProof/>
                <w:webHidden/>
              </w:rPr>
              <w:fldChar w:fldCharType="separate"/>
            </w:r>
            <w:r>
              <w:rPr>
                <w:noProof/>
                <w:webHidden/>
              </w:rPr>
              <w:t>11</w:t>
            </w:r>
            <w:r>
              <w:rPr>
                <w:noProof/>
                <w:webHidden/>
              </w:rPr>
              <w:fldChar w:fldCharType="end"/>
            </w:r>
          </w:hyperlink>
        </w:p>
        <w:p w14:paraId="6FBA81F8" w14:textId="12E72B11"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34" w:history="1">
            <w:r w:rsidRPr="00047217">
              <w:rPr>
                <w:rStyle w:val="Lienhypertexte"/>
              </w:rPr>
              <w:t>8.</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Background Information and Scientific Rationale</w:t>
            </w:r>
            <w:r>
              <w:rPr>
                <w:webHidden/>
              </w:rPr>
              <w:tab/>
            </w:r>
            <w:r>
              <w:rPr>
                <w:webHidden/>
              </w:rPr>
              <w:fldChar w:fldCharType="begin"/>
            </w:r>
            <w:r>
              <w:rPr>
                <w:webHidden/>
              </w:rPr>
              <w:instrText xml:space="preserve"> PAGEREF _Toc224309834 \h </w:instrText>
            </w:r>
            <w:r>
              <w:rPr>
                <w:webHidden/>
              </w:rPr>
            </w:r>
            <w:r>
              <w:rPr>
                <w:webHidden/>
              </w:rPr>
              <w:fldChar w:fldCharType="separate"/>
            </w:r>
            <w:r>
              <w:rPr>
                <w:webHidden/>
              </w:rPr>
              <w:t>12</w:t>
            </w:r>
            <w:r>
              <w:rPr>
                <w:webHidden/>
              </w:rPr>
              <w:fldChar w:fldCharType="end"/>
            </w:r>
          </w:hyperlink>
        </w:p>
        <w:p w14:paraId="6118E7C0" w14:textId="4D969851"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35" w:history="1">
            <w:r w:rsidRPr="00047217">
              <w:rPr>
                <w:rStyle w:val="Lienhypertexte"/>
                <w:noProof/>
              </w:rPr>
              <w:t>8.1.</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Medical</w:t>
            </w:r>
            <w:r w:rsidRPr="00047217">
              <w:rPr>
                <w:rStyle w:val="Lienhypertexte"/>
                <w:noProof/>
              </w:rPr>
              <w:t xml:space="preserve"> Background</w:t>
            </w:r>
            <w:r>
              <w:rPr>
                <w:noProof/>
                <w:webHidden/>
              </w:rPr>
              <w:tab/>
            </w:r>
            <w:r>
              <w:rPr>
                <w:noProof/>
                <w:webHidden/>
              </w:rPr>
              <w:fldChar w:fldCharType="begin"/>
            </w:r>
            <w:r>
              <w:rPr>
                <w:noProof/>
                <w:webHidden/>
              </w:rPr>
              <w:instrText xml:space="preserve"> PAGEREF _Toc224309835 \h </w:instrText>
            </w:r>
            <w:r>
              <w:rPr>
                <w:noProof/>
                <w:webHidden/>
              </w:rPr>
            </w:r>
            <w:r>
              <w:rPr>
                <w:noProof/>
                <w:webHidden/>
              </w:rPr>
              <w:fldChar w:fldCharType="separate"/>
            </w:r>
            <w:r>
              <w:rPr>
                <w:noProof/>
                <w:webHidden/>
              </w:rPr>
              <w:t>12</w:t>
            </w:r>
            <w:r>
              <w:rPr>
                <w:noProof/>
                <w:webHidden/>
              </w:rPr>
              <w:fldChar w:fldCharType="end"/>
            </w:r>
          </w:hyperlink>
        </w:p>
        <w:p w14:paraId="137F96E1" w14:textId="2C84287A"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36" w:history="1">
            <w:r w:rsidRPr="00047217">
              <w:rPr>
                <w:rStyle w:val="Lienhypertexte"/>
                <w:noProof/>
                <w:lang w:val="en-US"/>
              </w:rPr>
              <w:t>8.2.</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Drug Profile</w:t>
            </w:r>
            <w:r>
              <w:rPr>
                <w:noProof/>
                <w:webHidden/>
              </w:rPr>
              <w:tab/>
            </w:r>
            <w:r>
              <w:rPr>
                <w:noProof/>
                <w:webHidden/>
              </w:rPr>
              <w:fldChar w:fldCharType="begin"/>
            </w:r>
            <w:r>
              <w:rPr>
                <w:noProof/>
                <w:webHidden/>
              </w:rPr>
              <w:instrText xml:space="preserve"> PAGEREF _Toc224309836 \h </w:instrText>
            </w:r>
            <w:r>
              <w:rPr>
                <w:noProof/>
                <w:webHidden/>
              </w:rPr>
            </w:r>
            <w:r>
              <w:rPr>
                <w:noProof/>
                <w:webHidden/>
              </w:rPr>
              <w:fldChar w:fldCharType="separate"/>
            </w:r>
            <w:r>
              <w:rPr>
                <w:noProof/>
                <w:webHidden/>
              </w:rPr>
              <w:t>12</w:t>
            </w:r>
            <w:r>
              <w:rPr>
                <w:noProof/>
                <w:webHidden/>
              </w:rPr>
              <w:fldChar w:fldCharType="end"/>
            </w:r>
          </w:hyperlink>
        </w:p>
        <w:p w14:paraId="20CBFF52" w14:textId="6FAE901A"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37" w:history="1">
            <w:r w:rsidRPr="00047217">
              <w:rPr>
                <w:rStyle w:val="Lienhypertexte"/>
                <w:noProof/>
                <w:lang w:val="en-US"/>
              </w:rPr>
              <w:t>8.3.</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Rationale</w:t>
            </w:r>
            <w:r>
              <w:rPr>
                <w:noProof/>
                <w:webHidden/>
              </w:rPr>
              <w:tab/>
            </w:r>
            <w:r>
              <w:rPr>
                <w:noProof/>
                <w:webHidden/>
              </w:rPr>
              <w:fldChar w:fldCharType="begin"/>
            </w:r>
            <w:r>
              <w:rPr>
                <w:noProof/>
                <w:webHidden/>
              </w:rPr>
              <w:instrText xml:space="preserve"> PAGEREF _Toc224309837 \h </w:instrText>
            </w:r>
            <w:r>
              <w:rPr>
                <w:noProof/>
                <w:webHidden/>
              </w:rPr>
            </w:r>
            <w:r>
              <w:rPr>
                <w:noProof/>
                <w:webHidden/>
              </w:rPr>
              <w:fldChar w:fldCharType="separate"/>
            </w:r>
            <w:r>
              <w:rPr>
                <w:noProof/>
                <w:webHidden/>
              </w:rPr>
              <w:t>12</w:t>
            </w:r>
            <w:r>
              <w:rPr>
                <w:noProof/>
                <w:webHidden/>
              </w:rPr>
              <w:fldChar w:fldCharType="end"/>
            </w:r>
          </w:hyperlink>
        </w:p>
        <w:p w14:paraId="4D0EAE80" w14:textId="6FFF9192"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38" w:history="1">
            <w:r w:rsidRPr="00047217">
              <w:rPr>
                <w:rStyle w:val="Lienhypertexte"/>
                <w:lang w:val="en-GB"/>
              </w:rPr>
              <w:t>9.</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Investigational plan</w:t>
            </w:r>
            <w:r>
              <w:rPr>
                <w:webHidden/>
              </w:rPr>
              <w:tab/>
            </w:r>
            <w:r>
              <w:rPr>
                <w:webHidden/>
              </w:rPr>
              <w:fldChar w:fldCharType="begin"/>
            </w:r>
            <w:r>
              <w:rPr>
                <w:webHidden/>
              </w:rPr>
              <w:instrText xml:space="preserve"> PAGEREF _Toc224309838 \h </w:instrText>
            </w:r>
            <w:r>
              <w:rPr>
                <w:webHidden/>
              </w:rPr>
            </w:r>
            <w:r>
              <w:rPr>
                <w:webHidden/>
              </w:rPr>
              <w:fldChar w:fldCharType="separate"/>
            </w:r>
            <w:r>
              <w:rPr>
                <w:webHidden/>
              </w:rPr>
              <w:t>13</w:t>
            </w:r>
            <w:r>
              <w:rPr>
                <w:webHidden/>
              </w:rPr>
              <w:fldChar w:fldCharType="end"/>
            </w:r>
          </w:hyperlink>
        </w:p>
        <w:p w14:paraId="474949CE" w14:textId="6E1D7207"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39" w:history="1">
            <w:r w:rsidRPr="00047217">
              <w:rPr>
                <w:rStyle w:val="Lienhypertexte"/>
                <w:noProof/>
                <w:lang w:val="en-US"/>
              </w:rPr>
              <w:t>9.1.</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Design</w:t>
            </w:r>
            <w:r>
              <w:rPr>
                <w:noProof/>
                <w:webHidden/>
              </w:rPr>
              <w:tab/>
            </w:r>
            <w:r>
              <w:rPr>
                <w:noProof/>
                <w:webHidden/>
              </w:rPr>
              <w:fldChar w:fldCharType="begin"/>
            </w:r>
            <w:r>
              <w:rPr>
                <w:noProof/>
                <w:webHidden/>
              </w:rPr>
              <w:instrText xml:space="preserve"> PAGEREF _Toc224309839 \h </w:instrText>
            </w:r>
            <w:r>
              <w:rPr>
                <w:noProof/>
                <w:webHidden/>
              </w:rPr>
            </w:r>
            <w:r>
              <w:rPr>
                <w:noProof/>
                <w:webHidden/>
              </w:rPr>
              <w:fldChar w:fldCharType="separate"/>
            </w:r>
            <w:r>
              <w:rPr>
                <w:noProof/>
                <w:webHidden/>
              </w:rPr>
              <w:t>13</w:t>
            </w:r>
            <w:r>
              <w:rPr>
                <w:noProof/>
                <w:webHidden/>
              </w:rPr>
              <w:fldChar w:fldCharType="end"/>
            </w:r>
          </w:hyperlink>
        </w:p>
        <w:p w14:paraId="61A12D7D" w14:textId="436E8511"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40" w:history="1">
            <w:r w:rsidRPr="00047217">
              <w:rPr>
                <w:rStyle w:val="Lienhypertexte"/>
                <w:noProof/>
                <w:lang w:val="en-US"/>
              </w:rPr>
              <w:t>9.2.</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Description of population</w:t>
            </w:r>
            <w:r>
              <w:rPr>
                <w:noProof/>
                <w:webHidden/>
              </w:rPr>
              <w:tab/>
            </w:r>
            <w:r>
              <w:rPr>
                <w:noProof/>
                <w:webHidden/>
              </w:rPr>
              <w:fldChar w:fldCharType="begin"/>
            </w:r>
            <w:r>
              <w:rPr>
                <w:noProof/>
                <w:webHidden/>
              </w:rPr>
              <w:instrText xml:space="preserve"> PAGEREF _Toc224309840 \h </w:instrText>
            </w:r>
            <w:r>
              <w:rPr>
                <w:noProof/>
                <w:webHidden/>
              </w:rPr>
            </w:r>
            <w:r>
              <w:rPr>
                <w:noProof/>
                <w:webHidden/>
              </w:rPr>
              <w:fldChar w:fldCharType="separate"/>
            </w:r>
            <w:r>
              <w:rPr>
                <w:noProof/>
                <w:webHidden/>
              </w:rPr>
              <w:t>13</w:t>
            </w:r>
            <w:r>
              <w:rPr>
                <w:noProof/>
                <w:webHidden/>
              </w:rPr>
              <w:fldChar w:fldCharType="end"/>
            </w:r>
          </w:hyperlink>
        </w:p>
        <w:p w14:paraId="7F5B0373" w14:textId="7AEC86B6"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41" w:history="1">
            <w:r w:rsidRPr="00047217">
              <w:rPr>
                <w:rStyle w:val="Lienhypertexte"/>
                <w:noProof/>
                <w:lang w:val="en-US"/>
              </w:rPr>
              <w:t>9.3.</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Strategies for participant recruitment</w:t>
            </w:r>
            <w:r>
              <w:rPr>
                <w:noProof/>
                <w:webHidden/>
              </w:rPr>
              <w:tab/>
            </w:r>
            <w:r>
              <w:rPr>
                <w:noProof/>
                <w:webHidden/>
              </w:rPr>
              <w:fldChar w:fldCharType="begin"/>
            </w:r>
            <w:r>
              <w:rPr>
                <w:noProof/>
                <w:webHidden/>
              </w:rPr>
              <w:instrText xml:space="preserve"> PAGEREF _Toc224309841 \h </w:instrText>
            </w:r>
            <w:r>
              <w:rPr>
                <w:noProof/>
                <w:webHidden/>
              </w:rPr>
            </w:r>
            <w:r>
              <w:rPr>
                <w:noProof/>
                <w:webHidden/>
              </w:rPr>
              <w:fldChar w:fldCharType="separate"/>
            </w:r>
            <w:r>
              <w:rPr>
                <w:noProof/>
                <w:webHidden/>
              </w:rPr>
              <w:t>13</w:t>
            </w:r>
            <w:r>
              <w:rPr>
                <w:noProof/>
                <w:webHidden/>
              </w:rPr>
              <w:fldChar w:fldCharType="end"/>
            </w:r>
          </w:hyperlink>
        </w:p>
        <w:p w14:paraId="61A05A52" w14:textId="10181296"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42" w:history="1">
            <w:r w:rsidRPr="00047217">
              <w:rPr>
                <w:rStyle w:val="Lienhypertexte"/>
                <w:noProof/>
                <w:lang w:val="en-US"/>
              </w:rPr>
              <w:t>9.3.1.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Recruitment process</w:t>
            </w:r>
            <w:r>
              <w:rPr>
                <w:noProof/>
                <w:webHidden/>
              </w:rPr>
              <w:tab/>
            </w:r>
            <w:r>
              <w:rPr>
                <w:noProof/>
                <w:webHidden/>
              </w:rPr>
              <w:fldChar w:fldCharType="begin"/>
            </w:r>
            <w:r>
              <w:rPr>
                <w:noProof/>
                <w:webHidden/>
              </w:rPr>
              <w:instrText xml:space="preserve"> PAGEREF _Toc224309842 \h </w:instrText>
            </w:r>
            <w:r>
              <w:rPr>
                <w:noProof/>
                <w:webHidden/>
              </w:rPr>
            </w:r>
            <w:r>
              <w:rPr>
                <w:noProof/>
                <w:webHidden/>
              </w:rPr>
              <w:fldChar w:fldCharType="separate"/>
            </w:r>
            <w:r>
              <w:rPr>
                <w:noProof/>
                <w:webHidden/>
              </w:rPr>
              <w:t>13</w:t>
            </w:r>
            <w:r>
              <w:rPr>
                <w:noProof/>
                <w:webHidden/>
              </w:rPr>
              <w:fldChar w:fldCharType="end"/>
            </w:r>
          </w:hyperlink>
        </w:p>
        <w:p w14:paraId="5FB5EC41" w14:textId="08E273B9"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43" w:history="1">
            <w:r w:rsidRPr="00047217">
              <w:rPr>
                <w:rStyle w:val="Lienhypertexte"/>
                <w:noProof/>
                <w:lang w:val="en-US"/>
              </w:rPr>
              <w:t>9.3.2.</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Informed consent process</w:t>
            </w:r>
            <w:r>
              <w:rPr>
                <w:noProof/>
                <w:webHidden/>
              </w:rPr>
              <w:tab/>
            </w:r>
            <w:r>
              <w:rPr>
                <w:noProof/>
                <w:webHidden/>
              </w:rPr>
              <w:fldChar w:fldCharType="begin"/>
            </w:r>
            <w:r>
              <w:rPr>
                <w:noProof/>
                <w:webHidden/>
              </w:rPr>
              <w:instrText xml:space="preserve"> PAGEREF _Toc224309843 \h </w:instrText>
            </w:r>
            <w:r>
              <w:rPr>
                <w:noProof/>
                <w:webHidden/>
              </w:rPr>
            </w:r>
            <w:r>
              <w:rPr>
                <w:noProof/>
                <w:webHidden/>
              </w:rPr>
              <w:fldChar w:fldCharType="separate"/>
            </w:r>
            <w:r>
              <w:rPr>
                <w:noProof/>
                <w:webHidden/>
              </w:rPr>
              <w:t>14</w:t>
            </w:r>
            <w:r>
              <w:rPr>
                <w:noProof/>
                <w:webHidden/>
              </w:rPr>
              <w:fldChar w:fldCharType="end"/>
            </w:r>
          </w:hyperlink>
        </w:p>
        <w:p w14:paraId="61356C1A" w14:textId="6DDC7A64"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44" w:history="1">
            <w:r w:rsidRPr="00047217">
              <w:rPr>
                <w:rStyle w:val="Lienhypertexte"/>
                <w:noProof/>
                <w:lang w:val="en-US"/>
              </w:rPr>
              <w:t>9.4.</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Participants eligibility</w:t>
            </w:r>
            <w:r>
              <w:rPr>
                <w:noProof/>
                <w:webHidden/>
              </w:rPr>
              <w:tab/>
            </w:r>
            <w:r>
              <w:rPr>
                <w:noProof/>
                <w:webHidden/>
              </w:rPr>
              <w:fldChar w:fldCharType="begin"/>
            </w:r>
            <w:r>
              <w:rPr>
                <w:noProof/>
                <w:webHidden/>
              </w:rPr>
              <w:instrText xml:space="preserve"> PAGEREF _Toc224309844 \h </w:instrText>
            </w:r>
            <w:r>
              <w:rPr>
                <w:noProof/>
                <w:webHidden/>
              </w:rPr>
            </w:r>
            <w:r>
              <w:rPr>
                <w:noProof/>
                <w:webHidden/>
              </w:rPr>
              <w:fldChar w:fldCharType="separate"/>
            </w:r>
            <w:r>
              <w:rPr>
                <w:noProof/>
                <w:webHidden/>
              </w:rPr>
              <w:t>16</w:t>
            </w:r>
            <w:r>
              <w:rPr>
                <w:noProof/>
                <w:webHidden/>
              </w:rPr>
              <w:fldChar w:fldCharType="end"/>
            </w:r>
          </w:hyperlink>
        </w:p>
        <w:p w14:paraId="59811043" w14:textId="287D1931"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45" w:history="1">
            <w:r w:rsidRPr="00047217">
              <w:rPr>
                <w:rStyle w:val="Lienhypertexte"/>
                <w:noProof/>
              </w:rPr>
              <w:t>9.4.1.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Inclusion criteria</w:t>
            </w:r>
            <w:r>
              <w:rPr>
                <w:noProof/>
                <w:webHidden/>
              </w:rPr>
              <w:tab/>
            </w:r>
            <w:r>
              <w:rPr>
                <w:noProof/>
                <w:webHidden/>
              </w:rPr>
              <w:fldChar w:fldCharType="begin"/>
            </w:r>
            <w:r>
              <w:rPr>
                <w:noProof/>
                <w:webHidden/>
              </w:rPr>
              <w:instrText xml:space="preserve"> PAGEREF _Toc224309845 \h </w:instrText>
            </w:r>
            <w:r>
              <w:rPr>
                <w:noProof/>
                <w:webHidden/>
              </w:rPr>
            </w:r>
            <w:r>
              <w:rPr>
                <w:noProof/>
                <w:webHidden/>
              </w:rPr>
              <w:fldChar w:fldCharType="separate"/>
            </w:r>
            <w:r>
              <w:rPr>
                <w:noProof/>
                <w:webHidden/>
              </w:rPr>
              <w:t>16</w:t>
            </w:r>
            <w:r>
              <w:rPr>
                <w:noProof/>
                <w:webHidden/>
              </w:rPr>
              <w:fldChar w:fldCharType="end"/>
            </w:r>
          </w:hyperlink>
        </w:p>
        <w:p w14:paraId="4759CCFB" w14:textId="3A809501"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46" w:history="1">
            <w:r w:rsidRPr="00047217">
              <w:rPr>
                <w:rStyle w:val="Lienhypertexte"/>
                <w:noProof/>
              </w:rPr>
              <w:t>9.4.2.</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Exclusion criteria</w:t>
            </w:r>
            <w:r>
              <w:rPr>
                <w:noProof/>
                <w:webHidden/>
              </w:rPr>
              <w:tab/>
            </w:r>
            <w:r>
              <w:rPr>
                <w:noProof/>
                <w:webHidden/>
              </w:rPr>
              <w:fldChar w:fldCharType="begin"/>
            </w:r>
            <w:r>
              <w:rPr>
                <w:noProof/>
                <w:webHidden/>
              </w:rPr>
              <w:instrText xml:space="preserve"> PAGEREF _Toc224309846 \h </w:instrText>
            </w:r>
            <w:r>
              <w:rPr>
                <w:noProof/>
                <w:webHidden/>
              </w:rPr>
            </w:r>
            <w:r>
              <w:rPr>
                <w:noProof/>
                <w:webHidden/>
              </w:rPr>
              <w:fldChar w:fldCharType="separate"/>
            </w:r>
            <w:r>
              <w:rPr>
                <w:noProof/>
                <w:webHidden/>
              </w:rPr>
              <w:t>16</w:t>
            </w:r>
            <w:r>
              <w:rPr>
                <w:noProof/>
                <w:webHidden/>
              </w:rPr>
              <w:fldChar w:fldCharType="end"/>
            </w:r>
          </w:hyperlink>
        </w:p>
        <w:p w14:paraId="5B198F93" w14:textId="64E8F7E1"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47" w:history="1">
            <w:r w:rsidRPr="00047217">
              <w:rPr>
                <w:rStyle w:val="Lienhypertexte"/>
                <w:noProof/>
              </w:rPr>
              <w:t>9.4.3.</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Subject eligibility screening</w:t>
            </w:r>
            <w:r>
              <w:rPr>
                <w:noProof/>
                <w:webHidden/>
              </w:rPr>
              <w:tab/>
            </w:r>
            <w:r>
              <w:rPr>
                <w:noProof/>
                <w:webHidden/>
              </w:rPr>
              <w:fldChar w:fldCharType="begin"/>
            </w:r>
            <w:r>
              <w:rPr>
                <w:noProof/>
                <w:webHidden/>
              </w:rPr>
              <w:instrText xml:space="preserve"> PAGEREF _Toc224309847 \h </w:instrText>
            </w:r>
            <w:r>
              <w:rPr>
                <w:noProof/>
                <w:webHidden/>
              </w:rPr>
            </w:r>
            <w:r>
              <w:rPr>
                <w:noProof/>
                <w:webHidden/>
              </w:rPr>
              <w:fldChar w:fldCharType="separate"/>
            </w:r>
            <w:r>
              <w:rPr>
                <w:noProof/>
                <w:webHidden/>
              </w:rPr>
              <w:t>16</w:t>
            </w:r>
            <w:r>
              <w:rPr>
                <w:noProof/>
                <w:webHidden/>
              </w:rPr>
              <w:fldChar w:fldCharType="end"/>
            </w:r>
          </w:hyperlink>
        </w:p>
        <w:p w14:paraId="7EA5E4CC" w14:textId="6A42741F"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48" w:history="1">
            <w:r w:rsidRPr="00047217">
              <w:rPr>
                <w:rStyle w:val="Lienhypertexte"/>
                <w:noProof/>
              </w:rPr>
              <w:t>9.4.4.</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Withdrawal</w:t>
            </w:r>
            <w:r>
              <w:rPr>
                <w:noProof/>
                <w:webHidden/>
              </w:rPr>
              <w:tab/>
            </w:r>
            <w:r>
              <w:rPr>
                <w:noProof/>
                <w:webHidden/>
              </w:rPr>
              <w:fldChar w:fldCharType="begin"/>
            </w:r>
            <w:r>
              <w:rPr>
                <w:noProof/>
                <w:webHidden/>
              </w:rPr>
              <w:instrText xml:space="preserve"> PAGEREF _Toc224309848 \h </w:instrText>
            </w:r>
            <w:r>
              <w:rPr>
                <w:noProof/>
                <w:webHidden/>
              </w:rPr>
            </w:r>
            <w:r>
              <w:rPr>
                <w:noProof/>
                <w:webHidden/>
              </w:rPr>
              <w:fldChar w:fldCharType="separate"/>
            </w:r>
            <w:r>
              <w:rPr>
                <w:noProof/>
                <w:webHidden/>
              </w:rPr>
              <w:t>16</w:t>
            </w:r>
            <w:r>
              <w:rPr>
                <w:noProof/>
                <w:webHidden/>
              </w:rPr>
              <w:fldChar w:fldCharType="end"/>
            </w:r>
          </w:hyperlink>
        </w:p>
        <w:p w14:paraId="3D47639D" w14:textId="14FF9822"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49" w:history="1">
            <w:r w:rsidRPr="00047217">
              <w:rPr>
                <w:rStyle w:val="Lienhypertexte"/>
                <w:noProof/>
                <w:lang w:val="en-US"/>
              </w:rPr>
              <w:t>9.4.5.</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Patient follow-up after trial participation</w:t>
            </w:r>
            <w:r>
              <w:rPr>
                <w:noProof/>
                <w:webHidden/>
              </w:rPr>
              <w:tab/>
            </w:r>
            <w:r>
              <w:rPr>
                <w:noProof/>
                <w:webHidden/>
              </w:rPr>
              <w:fldChar w:fldCharType="begin"/>
            </w:r>
            <w:r>
              <w:rPr>
                <w:noProof/>
                <w:webHidden/>
              </w:rPr>
              <w:instrText xml:space="preserve"> PAGEREF _Toc224309849 \h </w:instrText>
            </w:r>
            <w:r>
              <w:rPr>
                <w:noProof/>
                <w:webHidden/>
              </w:rPr>
            </w:r>
            <w:r>
              <w:rPr>
                <w:noProof/>
                <w:webHidden/>
              </w:rPr>
              <w:fldChar w:fldCharType="separate"/>
            </w:r>
            <w:r>
              <w:rPr>
                <w:noProof/>
                <w:webHidden/>
              </w:rPr>
              <w:t>17</w:t>
            </w:r>
            <w:r>
              <w:rPr>
                <w:noProof/>
                <w:webHidden/>
              </w:rPr>
              <w:fldChar w:fldCharType="end"/>
            </w:r>
          </w:hyperlink>
        </w:p>
        <w:p w14:paraId="76C56176" w14:textId="30D8FD94"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50" w:history="1">
            <w:r w:rsidRPr="00047217">
              <w:rPr>
                <w:rStyle w:val="Lienhypertexte"/>
                <w:noProof/>
                <w:lang w:val="en-US"/>
              </w:rPr>
              <w:t>9.5.</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Start of the trial</w:t>
            </w:r>
            <w:r>
              <w:rPr>
                <w:noProof/>
                <w:webHidden/>
              </w:rPr>
              <w:tab/>
            </w:r>
            <w:r>
              <w:rPr>
                <w:noProof/>
                <w:webHidden/>
              </w:rPr>
              <w:fldChar w:fldCharType="begin"/>
            </w:r>
            <w:r>
              <w:rPr>
                <w:noProof/>
                <w:webHidden/>
              </w:rPr>
              <w:instrText xml:space="preserve"> PAGEREF _Toc224309850 \h </w:instrText>
            </w:r>
            <w:r>
              <w:rPr>
                <w:noProof/>
                <w:webHidden/>
              </w:rPr>
            </w:r>
            <w:r>
              <w:rPr>
                <w:noProof/>
                <w:webHidden/>
              </w:rPr>
              <w:fldChar w:fldCharType="separate"/>
            </w:r>
            <w:r>
              <w:rPr>
                <w:noProof/>
                <w:webHidden/>
              </w:rPr>
              <w:t>17</w:t>
            </w:r>
            <w:r>
              <w:rPr>
                <w:noProof/>
                <w:webHidden/>
              </w:rPr>
              <w:fldChar w:fldCharType="end"/>
            </w:r>
          </w:hyperlink>
        </w:p>
        <w:p w14:paraId="0D38ED7F" w14:textId="7A377A2B"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51" w:history="1">
            <w:r w:rsidRPr="00047217">
              <w:rPr>
                <w:rStyle w:val="Lienhypertexte"/>
                <w:noProof/>
                <w:lang w:val="en-US"/>
              </w:rPr>
              <w:t>9.6.</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Investigational Medicinal Product (IMP)</w:t>
            </w:r>
            <w:r>
              <w:rPr>
                <w:noProof/>
                <w:webHidden/>
              </w:rPr>
              <w:tab/>
            </w:r>
            <w:r>
              <w:rPr>
                <w:noProof/>
                <w:webHidden/>
              </w:rPr>
              <w:fldChar w:fldCharType="begin"/>
            </w:r>
            <w:r>
              <w:rPr>
                <w:noProof/>
                <w:webHidden/>
              </w:rPr>
              <w:instrText xml:space="preserve"> PAGEREF _Toc224309851 \h </w:instrText>
            </w:r>
            <w:r>
              <w:rPr>
                <w:noProof/>
                <w:webHidden/>
              </w:rPr>
            </w:r>
            <w:r>
              <w:rPr>
                <w:noProof/>
                <w:webHidden/>
              </w:rPr>
              <w:fldChar w:fldCharType="separate"/>
            </w:r>
            <w:r>
              <w:rPr>
                <w:noProof/>
                <w:webHidden/>
              </w:rPr>
              <w:t>18</w:t>
            </w:r>
            <w:r>
              <w:rPr>
                <w:noProof/>
                <w:webHidden/>
              </w:rPr>
              <w:fldChar w:fldCharType="end"/>
            </w:r>
          </w:hyperlink>
        </w:p>
        <w:p w14:paraId="5BFBDDE7" w14:textId="41AC698B"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2" w:history="1">
            <w:r w:rsidRPr="00047217">
              <w:rPr>
                <w:rStyle w:val="Lienhypertexte"/>
                <w:noProof/>
                <w:lang w:val="en-US"/>
              </w:rPr>
              <w:t>9.6.1.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Treatments Administered</w:t>
            </w:r>
            <w:r>
              <w:rPr>
                <w:noProof/>
                <w:webHidden/>
              </w:rPr>
              <w:tab/>
            </w:r>
            <w:r>
              <w:rPr>
                <w:noProof/>
                <w:webHidden/>
              </w:rPr>
              <w:fldChar w:fldCharType="begin"/>
            </w:r>
            <w:r>
              <w:rPr>
                <w:noProof/>
                <w:webHidden/>
              </w:rPr>
              <w:instrText xml:space="preserve"> PAGEREF _Toc224309852 \h </w:instrText>
            </w:r>
            <w:r>
              <w:rPr>
                <w:noProof/>
                <w:webHidden/>
              </w:rPr>
            </w:r>
            <w:r>
              <w:rPr>
                <w:noProof/>
                <w:webHidden/>
              </w:rPr>
              <w:fldChar w:fldCharType="separate"/>
            </w:r>
            <w:r>
              <w:rPr>
                <w:noProof/>
                <w:webHidden/>
              </w:rPr>
              <w:t>18</w:t>
            </w:r>
            <w:r>
              <w:rPr>
                <w:noProof/>
                <w:webHidden/>
              </w:rPr>
              <w:fldChar w:fldCharType="end"/>
            </w:r>
          </w:hyperlink>
        </w:p>
        <w:p w14:paraId="687CCCAB" w14:textId="24589B15"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3" w:history="1">
            <w:r w:rsidRPr="00047217">
              <w:rPr>
                <w:rStyle w:val="Lienhypertexte"/>
                <w:noProof/>
                <w:lang w:val="en-US"/>
              </w:rPr>
              <w:t>9.6.2.</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Selection of Doses in the Study</w:t>
            </w:r>
            <w:r>
              <w:rPr>
                <w:noProof/>
                <w:webHidden/>
              </w:rPr>
              <w:tab/>
            </w:r>
            <w:r>
              <w:rPr>
                <w:noProof/>
                <w:webHidden/>
              </w:rPr>
              <w:fldChar w:fldCharType="begin"/>
            </w:r>
            <w:r>
              <w:rPr>
                <w:noProof/>
                <w:webHidden/>
              </w:rPr>
              <w:instrText xml:space="preserve"> PAGEREF _Toc224309853 \h </w:instrText>
            </w:r>
            <w:r>
              <w:rPr>
                <w:noProof/>
                <w:webHidden/>
              </w:rPr>
            </w:r>
            <w:r>
              <w:rPr>
                <w:noProof/>
                <w:webHidden/>
              </w:rPr>
              <w:fldChar w:fldCharType="separate"/>
            </w:r>
            <w:r>
              <w:rPr>
                <w:noProof/>
                <w:webHidden/>
              </w:rPr>
              <w:t>18</w:t>
            </w:r>
            <w:r>
              <w:rPr>
                <w:noProof/>
                <w:webHidden/>
              </w:rPr>
              <w:fldChar w:fldCharType="end"/>
            </w:r>
          </w:hyperlink>
        </w:p>
        <w:p w14:paraId="16C4AF97" w14:textId="68140B69"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4" w:history="1">
            <w:r w:rsidRPr="00047217">
              <w:rPr>
                <w:rStyle w:val="Lienhypertexte"/>
                <w:noProof/>
                <w:lang w:val="en-US"/>
              </w:rPr>
              <w:t>9.6.1.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Method of Assigning Participant to Treatment Groups</w:t>
            </w:r>
            <w:r>
              <w:rPr>
                <w:noProof/>
                <w:webHidden/>
              </w:rPr>
              <w:tab/>
            </w:r>
            <w:r>
              <w:rPr>
                <w:noProof/>
                <w:webHidden/>
              </w:rPr>
              <w:fldChar w:fldCharType="begin"/>
            </w:r>
            <w:r>
              <w:rPr>
                <w:noProof/>
                <w:webHidden/>
              </w:rPr>
              <w:instrText xml:space="preserve"> PAGEREF _Toc224309854 \h </w:instrText>
            </w:r>
            <w:r>
              <w:rPr>
                <w:noProof/>
                <w:webHidden/>
              </w:rPr>
            </w:r>
            <w:r>
              <w:rPr>
                <w:noProof/>
                <w:webHidden/>
              </w:rPr>
              <w:fldChar w:fldCharType="separate"/>
            </w:r>
            <w:r>
              <w:rPr>
                <w:noProof/>
                <w:webHidden/>
              </w:rPr>
              <w:t>18</w:t>
            </w:r>
            <w:r>
              <w:rPr>
                <w:noProof/>
                <w:webHidden/>
              </w:rPr>
              <w:fldChar w:fldCharType="end"/>
            </w:r>
          </w:hyperlink>
        </w:p>
        <w:p w14:paraId="1290E3D0" w14:textId="6FE9A70A"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5" w:history="1">
            <w:r w:rsidRPr="00047217">
              <w:rPr>
                <w:rStyle w:val="Lienhypertexte"/>
                <w:noProof/>
                <w:lang w:val="en-US"/>
              </w:rPr>
              <w:t>9.6.2.</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Selection and Timing of Dose for Each Patient</w:t>
            </w:r>
            <w:r>
              <w:rPr>
                <w:noProof/>
                <w:webHidden/>
              </w:rPr>
              <w:tab/>
            </w:r>
            <w:r>
              <w:rPr>
                <w:noProof/>
                <w:webHidden/>
              </w:rPr>
              <w:fldChar w:fldCharType="begin"/>
            </w:r>
            <w:r>
              <w:rPr>
                <w:noProof/>
                <w:webHidden/>
              </w:rPr>
              <w:instrText xml:space="preserve"> PAGEREF _Toc224309855 \h </w:instrText>
            </w:r>
            <w:r>
              <w:rPr>
                <w:noProof/>
                <w:webHidden/>
              </w:rPr>
            </w:r>
            <w:r>
              <w:rPr>
                <w:noProof/>
                <w:webHidden/>
              </w:rPr>
              <w:fldChar w:fldCharType="separate"/>
            </w:r>
            <w:r>
              <w:rPr>
                <w:noProof/>
                <w:webHidden/>
              </w:rPr>
              <w:t>18</w:t>
            </w:r>
            <w:r>
              <w:rPr>
                <w:noProof/>
                <w:webHidden/>
              </w:rPr>
              <w:fldChar w:fldCharType="end"/>
            </w:r>
          </w:hyperlink>
        </w:p>
        <w:p w14:paraId="5B805FA1" w14:textId="0A109346"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6" w:history="1">
            <w:r w:rsidRPr="00047217">
              <w:rPr>
                <w:rStyle w:val="Lienhypertexte"/>
                <w:noProof/>
                <w:lang w:val="en-US"/>
              </w:rPr>
              <w:t>9.6.3.</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Permitted dose adjustments and interruption of treatment</w:t>
            </w:r>
            <w:r>
              <w:rPr>
                <w:noProof/>
                <w:webHidden/>
              </w:rPr>
              <w:tab/>
            </w:r>
            <w:r>
              <w:rPr>
                <w:noProof/>
                <w:webHidden/>
              </w:rPr>
              <w:fldChar w:fldCharType="begin"/>
            </w:r>
            <w:r>
              <w:rPr>
                <w:noProof/>
                <w:webHidden/>
              </w:rPr>
              <w:instrText xml:space="preserve"> PAGEREF _Toc224309856 \h </w:instrText>
            </w:r>
            <w:r>
              <w:rPr>
                <w:noProof/>
                <w:webHidden/>
              </w:rPr>
            </w:r>
            <w:r>
              <w:rPr>
                <w:noProof/>
                <w:webHidden/>
              </w:rPr>
              <w:fldChar w:fldCharType="separate"/>
            </w:r>
            <w:r>
              <w:rPr>
                <w:noProof/>
                <w:webHidden/>
              </w:rPr>
              <w:t>18</w:t>
            </w:r>
            <w:r>
              <w:rPr>
                <w:noProof/>
                <w:webHidden/>
              </w:rPr>
              <w:fldChar w:fldCharType="end"/>
            </w:r>
          </w:hyperlink>
        </w:p>
        <w:p w14:paraId="66E17EC0" w14:textId="356BA3C3"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7" w:history="1">
            <w:r w:rsidRPr="00047217">
              <w:rPr>
                <w:rStyle w:val="Lienhypertexte"/>
                <w:noProof/>
              </w:rPr>
              <w:t>9.6.4.</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Duration of treatment</w:t>
            </w:r>
            <w:r>
              <w:rPr>
                <w:noProof/>
                <w:webHidden/>
              </w:rPr>
              <w:tab/>
            </w:r>
            <w:r>
              <w:rPr>
                <w:noProof/>
                <w:webHidden/>
              </w:rPr>
              <w:fldChar w:fldCharType="begin"/>
            </w:r>
            <w:r>
              <w:rPr>
                <w:noProof/>
                <w:webHidden/>
              </w:rPr>
              <w:instrText xml:space="preserve"> PAGEREF _Toc224309857 \h </w:instrText>
            </w:r>
            <w:r>
              <w:rPr>
                <w:noProof/>
                <w:webHidden/>
              </w:rPr>
            </w:r>
            <w:r>
              <w:rPr>
                <w:noProof/>
                <w:webHidden/>
              </w:rPr>
              <w:fldChar w:fldCharType="separate"/>
            </w:r>
            <w:r>
              <w:rPr>
                <w:noProof/>
                <w:webHidden/>
              </w:rPr>
              <w:t>19</w:t>
            </w:r>
            <w:r>
              <w:rPr>
                <w:noProof/>
                <w:webHidden/>
              </w:rPr>
              <w:fldChar w:fldCharType="end"/>
            </w:r>
          </w:hyperlink>
        </w:p>
        <w:p w14:paraId="73C86EBA" w14:textId="3E2367D0"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8" w:history="1">
            <w:r w:rsidRPr="00047217">
              <w:rPr>
                <w:rStyle w:val="Lienhypertexte"/>
                <w:noProof/>
              </w:rPr>
              <w:t>9.6.5.</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Blinding</w:t>
            </w:r>
            <w:r>
              <w:rPr>
                <w:noProof/>
                <w:webHidden/>
              </w:rPr>
              <w:tab/>
            </w:r>
            <w:r>
              <w:rPr>
                <w:noProof/>
                <w:webHidden/>
              </w:rPr>
              <w:fldChar w:fldCharType="begin"/>
            </w:r>
            <w:r>
              <w:rPr>
                <w:noProof/>
                <w:webHidden/>
              </w:rPr>
              <w:instrText xml:space="preserve"> PAGEREF _Toc224309858 \h </w:instrText>
            </w:r>
            <w:r>
              <w:rPr>
                <w:noProof/>
                <w:webHidden/>
              </w:rPr>
            </w:r>
            <w:r>
              <w:rPr>
                <w:noProof/>
                <w:webHidden/>
              </w:rPr>
              <w:fldChar w:fldCharType="separate"/>
            </w:r>
            <w:r>
              <w:rPr>
                <w:noProof/>
                <w:webHidden/>
              </w:rPr>
              <w:t>19</w:t>
            </w:r>
            <w:r>
              <w:rPr>
                <w:noProof/>
                <w:webHidden/>
              </w:rPr>
              <w:fldChar w:fldCharType="end"/>
            </w:r>
          </w:hyperlink>
        </w:p>
        <w:p w14:paraId="6B4CD3BF" w14:textId="4A415EFC"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59" w:history="1">
            <w:r w:rsidRPr="00047217">
              <w:rPr>
                <w:rStyle w:val="Lienhypertexte"/>
                <w:noProof/>
              </w:rPr>
              <w:t>9.6.6.</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Treatment Compliance</w:t>
            </w:r>
            <w:r>
              <w:rPr>
                <w:noProof/>
                <w:webHidden/>
              </w:rPr>
              <w:tab/>
            </w:r>
            <w:r>
              <w:rPr>
                <w:noProof/>
                <w:webHidden/>
              </w:rPr>
              <w:fldChar w:fldCharType="begin"/>
            </w:r>
            <w:r>
              <w:rPr>
                <w:noProof/>
                <w:webHidden/>
              </w:rPr>
              <w:instrText xml:space="preserve"> PAGEREF _Toc224309859 \h </w:instrText>
            </w:r>
            <w:r>
              <w:rPr>
                <w:noProof/>
                <w:webHidden/>
              </w:rPr>
            </w:r>
            <w:r>
              <w:rPr>
                <w:noProof/>
                <w:webHidden/>
              </w:rPr>
              <w:fldChar w:fldCharType="separate"/>
            </w:r>
            <w:r>
              <w:rPr>
                <w:noProof/>
                <w:webHidden/>
              </w:rPr>
              <w:t>19</w:t>
            </w:r>
            <w:r>
              <w:rPr>
                <w:noProof/>
                <w:webHidden/>
              </w:rPr>
              <w:fldChar w:fldCharType="end"/>
            </w:r>
          </w:hyperlink>
        </w:p>
        <w:p w14:paraId="7D644217" w14:textId="314081BE"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60" w:history="1">
            <w:r w:rsidRPr="00047217">
              <w:rPr>
                <w:rStyle w:val="Lienhypertexte"/>
                <w:noProof/>
              </w:rPr>
              <w:t>9.6.7.</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Investigational product management</w:t>
            </w:r>
            <w:r>
              <w:rPr>
                <w:noProof/>
                <w:webHidden/>
              </w:rPr>
              <w:tab/>
            </w:r>
            <w:r>
              <w:rPr>
                <w:noProof/>
                <w:webHidden/>
              </w:rPr>
              <w:fldChar w:fldCharType="begin"/>
            </w:r>
            <w:r>
              <w:rPr>
                <w:noProof/>
                <w:webHidden/>
              </w:rPr>
              <w:instrText xml:space="preserve"> PAGEREF _Toc224309860 \h </w:instrText>
            </w:r>
            <w:r>
              <w:rPr>
                <w:noProof/>
                <w:webHidden/>
              </w:rPr>
            </w:r>
            <w:r>
              <w:rPr>
                <w:noProof/>
                <w:webHidden/>
              </w:rPr>
              <w:fldChar w:fldCharType="separate"/>
            </w:r>
            <w:r>
              <w:rPr>
                <w:noProof/>
                <w:webHidden/>
              </w:rPr>
              <w:t>20</w:t>
            </w:r>
            <w:r>
              <w:rPr>
                <w:noProof/>
                <w:webHidden/>
              </w:rPr>
              <w:fldChar w:fldCharType="end"/>
            </w:r>
          </w:hyperlink>
        </w:p>
        <w:p w14:paraId="0A48685E" w14:textId="22C0DFAB"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61" w:history="1">
            <w:r w:rsidRPr="00047217">
              <w:rPr>
                <w:rStyle w:val="Lienhypertexte"/>
                <w:noProof/>
              </w:rPr>
              <w:t>9.6.1.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Prior and concomitant therapy</w:t>
            </w:r>
            <w:r>
              <w:rPr>
                <w:noProof/>
                <w:webHidden/>
              </w:rPr>
              <w:tab/>
            </w:r>
            <w:r>
              <w:rPr>
                <w:noProof/>
                <w:webHidden/>
              </w:rPr>
              <w:fldChar w:fldCharType="begin"/>
            </w:r>
            <w:r>
              <w:rPr>
                <w:noProof/>
                <w:webHidden/>
              </w:rPr>
              <w:instrText xml:space="preserve"> PAGEREF _Toc224309861 \h </w:instrText>
            </w:r>
            <w:r>
              <w:rPr>
                <w:noProof/>
                <w:webHidden/>
              </w:rPr>
            </w:r>
            <w:r>
              <w:rPr>
                <w:noProof/>
                <w:webHidden/>
              </w:rPr>
              <w:fldChar w:fldCharType="separate"/>
            </w:r>
            <w:r>
              <w:rPr>
                <w:noProof/>
                <w:webHidden/>
              </w:rPr>
              <w:t>20</w:t>
            </w:r>
            <w:r>
              <w:rPr>
                <w:noProof/>
                <w:webHidden/>
              </w:rPr>
              <w:fldChar w:fldCharType="end"/>
            </w:r>
          </w:hyperlink>
        </w:p>
        <w:p w14:paraId="16D882F1" w14:textId="3C4245E7"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62" w:history="1">
            <w:r w:rsidRPr="00047217">
              <w:rPr>
                <w:rStyle w:val="Lienhypertexte"/>
                <w:noProof/>
                <w:lang w:val="en-US"/>
              </w:rPr>
              <w:t>9.7.</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Study Procedures</w:t>
            </w:r>
            <w:r>
              <w:rPr>
                <w:noProof/>
                <w:webHidden/>
              </w:rPr>
              <w:tab/>
            </w:r>
            <w:r>
              <w:rPr>
                <w:noProof/>
                <w:webHidden/>
              </w:rPr>
              <w:fldChar w:fldCharType="begin"/>
            </w:r>
            <w:r>
              <w:rPr>
                <w:noProof/>
                <w:webHidden/>
              </w:rPr>
              <w:instrText xml:space="preserve"> PAGEREF _Toc224309862 \h </w:instrText>
            </w:r>
            <w:r>
              <w:rPr>
                <w:noProof/>
                <w:webHidden/>
              </w:rPr>
            </w:r>
            <w:r>
              <w:rPr>
                <w:noProof/>
                <w:webHidden/>
              </w:rPr>
              <w:fldChar w:fldCharType="separate"/>
            </w:r>
            <w:r>
              <w:rPr>
                <w:noProof/>
                <w:webHidden/>
              </w:rPr>
              <w:t>20</w:t>
            </w:r>
            <w:r>
              <w:rPr>
                <w:noProof/>
                <w:webHidden/>
              </w:rPr>
              <w:fldChar w:fldCharType="end"/>
            </w:r>
          </w:hyperlink>
        </w:p>
        <w:p w14:paraId="0B241226" w14:textId="3F1C8B5F"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63" w:history="1">
            <w:r w:rsidRPr="00047217">
              <w:rPr>
                <w:rStyle w:val="Lienhypertexte"/>
                <w:noProof/>
                <w:lang w:val="en-US"/>
              </w:rPr>
              <w:t>9.7.1.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Sample lab collection</w:t>
            </w:r>
            <w:r>
              <w:rPr>
                <w:noProof/>
                <w:webHidden/>
              </w:rPr>
              <w:tab/>
            </w:r>
            <w:r>
              <w:rPr>
                <w:noProof/>
                <w:webHidden/>
              </w:rPr>
              <w:fldChar w:fldCharType="begin"/>
            </w:r>
            <w:r>
              <w:rPr>
                <w:noProof/>
                <w:webHidden/>
              </w:rPr>
              <w:instrText xml:space="preserve"> PAGEREF _Toc224309863 \h </w:instrText>
            </w:r>
            <w:r>
              <w:rPr>
                <w:noProof/>
                <w:webHidden/>
              </w:rPr>
            </w:r>
            <w:r>
              <w:rPr>
                <w:noProof/>
                <w:webHidden/>
              </w:rPr>
              <w:fldChar w:fldCharType="separate"/>
            </w:r>
            <w:r>
              <w:rPr>
                <w:noProof/>
                <w:webHidden/>
              </w:rPr>
              <w:t>20</w:t>
            </w:r>
            <w:r>
              <w:rPr>
                <w:noProof/>
                <w:webHidden/>
              </w:rPr>
              <w:fldChar w:fldCharType="end"/>
            </w:r>
          </w:hyperlink>
        </w:p>
        <w:p w14:paraId="01D8F0EF" w14:textId="5037589B"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64" w:history="1">
            <w:r w:rsidRPr="00047217">
              <w:rPr>
                <w:rStyle w:val="Lienhypertexte"/>
                <w:noProof/>
                <w:lang w:val="en-US"/>
              </w:rPr>
              <w:t>9.8.</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Efficacy and Safety Variables</w:t>
            </w:r>
            <w:r>
              <w:rPr>
                <w:noProof/>
                <w:webHidden/>
              </w:rPr>
              <w:tab/>
            </w:r>
            <w:r>
              <w:rPr>
                <w:noProof/>
                <w:webHidden/>
              </w:rPr>
              <w:fldChar w:fldCharType="begin"/>
            </w:r>
            <w:r>
              <w:rPr>
                <w:noProof/>
                <w:webHidden/>
              </w:rPr>
              <w:instrText xml:space="preserve"> PAGEREF _Toc224309864 \h </w:instrText>
            </w:r>
            <w:r>
              <w:rPr>
                <w:noProof/>
                <w:webHidden/>
              </w:rPr>
            </w:r>
            <w:r>
              <w:rPr>
                <w:noProof/>
                <w:webHidden/>
              </w:rPr>
              <w:fldChar w:fldCharType="separate"/>
            </w:r>
            <w:r>
              <w:rPr>
                <w:noProof/>
                <w:webHidden/>
              </w:rPr>
              <w:t>21</w:t>
            </w:r>
            <w:r>
              <w:rPr>
                <w:noProof/>
                <w:webHidden/>
              </w:rPr>
              <w:fldChar w:fldCharType="end"/>
            </w:r>
          </w:hyperlink>
        </w:p>
        <w:p w14:paraId="7A9FABFB" w14:textId="520A9A0B"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65" w:history="1">
            <w:r w:rsidRPr="00047217">
              <w:rPr>
                <w:rStyle w:val="Lienhypertexte"/>
                <w:noProof/>
                <w:lang w:val="en-US"/>
              </w:rPr>
              <w:t>9.8.1.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Efficacy and Safety Measurements Assessed and Flow Chart</w:t>
            </w:r>
            <w:r>
              <w:rPr>
                <w:noProof/>
                <w:webHidden/>
              </w:rPr>
              <w:tab/>
            </w:r>
            <w:r>
              <w:rPr>
                <w:noProof/>
                <w:webHidden/>
              </w:rPr>
              <w:fldChar w:fldCharType="begin"/>
            </w:r>
            <w:r>
              <w:rPr>
                <w:noProof/>
                <w:webHidden/>
              </w:rPr>
              <w:instrText xml:space="preserve"> PAGEREF _Toc224309865 \h </w:instrText>
            </w:r>
            <w:r>
              <w:rPr>
                <w:noProof/>
                <w:webHidden/>
              </w:rPr>
            </w:r>
            <w:r>
              <w:rPr>
                <w:noProof/>
                <w:webHidden/>
              </w:rPr>
              <w:fldChar w:fldCharType="separate"/>
            </w:r>
            <w:r>
              <w:rPr>
                <w:noProof/>
                <w:webHidden/>
              </w:rPr>
              <w:t>21</w:t>
            </w:r>
            <w:r>
              <w:rPr>
                <w:noProof/>
                <w:webHidden/>
              </w:rPr>
              <w:fldChar w:fldCharType="end"/>
            </w:r>
          </w:hyperlink>
        </w:p>
        <w:p w14:paraId="5A95AE00" w14:textId="3D0D50DC"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66" w:history="1">
            <w:r w:rsidRPr="00047217">
              <w:rPr>
                <w:rStyle w:val="Lienhypertexte"/>
                <w:noProof/>
              </w:rPr>
              <w:t>9.8.2.</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Appropriateness of Measurements</w:t>
            </w:r>
            <w:r>
              <w:rPr>
                <w:noProof/>
                <w:webHidden/>
              </w:rPr>
              <w:tab/>
            </w:r>
            <w:r>
              <w:rPr>
                <w:noProof/>
                <w:webHidden/>
              </w:rPr>
              <w:fldChar w:fldCharType="begin"/>
            </w:r>
            <w:r>
              <w:rPr>
                <w:noProof/>
                <w:webHidden/>
              </w:rPr>
              <w:instrText xml:space="preserve"> PAGEREF _Toc224309866 \h </w:instrText>
            </w:r>
            <w:r>
              <w:rPr>
                <w:noProof/>
                <w:webHidden/>
              </w:rPr>
            </w:r>
            <w:r>
              <w:rPr>
                <w:noProof/>
                <w:webHidden/>
              </w:rPr>
              <w:fldChar w:fldCharType="separate"/>
            </w:r>
            <w:r>
              <w:rPr>
                <w:noProof/>
                <w:webHidden/>
              </w:rPr>
              <w:t>21</w:t>
            </w:r>
            <w:r>
              <w:rPr>
                <w:noProof/>
                <w:webHidden/>
              </w:rPr>
              <w:fldChar w:fldCharType="end"/>
            </w:r>
          </w:hyperlink>
        </w:p>
        <w:p w14:paraId="3B412379" w14:textId="3A16D5FF"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67" w:history="1">
            <w:r w:rsidRPr="00047217">
              <w:rPr>
                <w:rStyle w:val="Lienhypertexte"/>
                <w:noProof/>
              </w:rPr>
              <w:t>9.8.3.</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Primary Efficacy Variable(s)</w:t>
            </w:r>
            <w:r>
              <w:rPr>
                <w:noProof/>
                <w:webHidden/>
              </w:rPr>
              <w:tab/>
            </w:r>
            <w:r>
              <w:rPr>
                <w:noProof/>
                <w:webHidden/>
              </w:rPr>
              <w:fldChar w:fldCharType="begin"/>
            </w:r>
            <w:r>
              <w:rPr>
                <w:noProof/>
                <w:webHidden/>
              </w:rPr>
              <w:instrText xml:space="preserve"> PAGEREF _Toc224309867 \h </w:instrText>
            </w:r>
            <w:r>
              <w:rPr>
                <w:noProof/>
                <w:webHidden/>
              </w:rPr>
            </w:r>
            <w:r>
              <w:rPr>
                <w:noProof/>
                <w:webHidden/>
              </w:rPr>
              <w:fldChar w:fldCharType="separate"/>
            </w:r>
            <w:r>
              <w:rPr>
                <w:noProof/>
                <w:webHidden/>
              </w:rPr>
              <w:t>21</w:t>
            </w:r>
            <w:r>
              <w:rPr>
                <w:noProof/>
                <w:webHidden/>
              </w:rPr>
              <w:fldChar w:fldCharType="end"/>
            </w:r>
          </w:hyperlink>
        </w:p>
        <w:p w14:paraId="4CFA9AE5" w14:textId="7356E5B2"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68" w:history="1">
            <w:r w:rsidRPr="00047217">
              <w:rPr>
                <w:rStyle w:val="Lienhypertexte"/>
                <w:noProof/>
              </w:rPr>
              <w:t>9.8.4.</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Drug Concentration Measurements</w:t>
            </w:r>
            <w:r>
              <w:rPr>
                <w:noProof/>
                <w:webHidden/>
              </w:rPr>
              <w:tab/>
            </w:r>
            <w:r>
              <w:rPr>
                <w:noProof/>
                <w:webHidden/>
              </w:rPr>
              <w:fldChar w:fldCharType="begin"/>
            </w:r>
            <w:r>
              <w:rPr>
                <w:noProof/>
                <w:webHidden/>
              </w:rPr>
              <w:instrText xml:space="preserve"> PAGEREF _Toc224309868 \h </w:instrText>
            </w:r>
            <w:r>
              <w:rPr>
                <w:noProof/>
                <w:webHidden/>
              </w:rPr>
            </w:r>
            <w:r>
              <w:rPr>
                <w:noProof/>
                <w:webHidden/>
              </w:rPr>
              <w:fldChar w:fldCharType="separate"/>
            </w:r>
            <w:r>
              <w:rPr>
                <w:noProof/>
                <w:webHidden/>
              </w:rPr>
              <w:t>21</w:t>
            </w:r>
            <w:r>
              <w:rPr>
                <w:noProof/>
                <w:webHidden/>
              </w:rPr>
              <w:fldChar w:fldCharType="end"/>
            </w:r>
          </w:hyperlink>
        </w:p>
        <w:p w14:paraId="45151709" w14:textId="6CEBE515"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69" w:history="1">
            <w:r w:rsidRPr="00047217">
              <w:rPr>
                <w:rStyle w:val="Lienhypertexte"/>
                <w:noProof/>
                <w:lang w:val="en-US"/>
              </w:rPr>
              <w:t>9.9.</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Safety Reporting</w:t>
            </w:r>
            <w:r>
              <w:rPr>
                <w:noProof/>
                <w:webHidden/>
              </w:rPr>
              <w:tab/>
            </w:r>
            <w:r>
              <w:rPr>
                <w:noProof/>
                <w:webHidden/>
              </w:rPr>
              <w:fldChar w:fldCharType="begin"/>
            </w:r>
            <w:r>
              <w:rPr>
                <w:noProof/>
                <w:webHidden/>
              </w:rPr>
              <w:instrText xml:space="preserve"> PAGEREF _Toc224309869 \h </w:instrText>
            </w:r>
            <w:r>
              <w:rPr>
                <w:noProof/>
                <w:webHidden/>
              </w:rPr>
            </w:r>
            <w:r>
              <w:rPr>
                <w:noProof/>
                <w:webHidden/>
              </w:rPr>
              <w:fldChar w:fldCharType="separate"/>
            </w:r>
            <w:r>
              <w:rPr>
                <w:noProof/>
                <w:webHidden/>
              </w:rPr>
              <w:t>22</w:t>
            </w:r>
            <w:r>
              <w:rPr>
                <w:noProof/>
                <w:webHidden/>
              </w:rPr>
              <w:fldChar w:fldCharType="end"/>
            </w:r>
          </w:hyperlink>
        </w:p>
        <w:p w14:paraId="552197EC" w14:textId="5D37A20E"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70" w:history="1">
            <w:r w:rsidRPr="00047217">
              <w:rPr>
                <w:rStyle w:val="Lienhypertexte"/>
                <w:noProof/>
              </w:rPr>
              <w:t>9.9.1.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rPr>
              <w:t>Definitions and reporting process</w:t>
            </w:r>
            <w:r>
              <w:rPr>
                <w:noProof/>
                <w:webHidden/>
              </w:rPr>
              <w:tab/>
            </w:r>
            <w:r>
              <w:rPr>
                <w:noProof/>
                <w:webHidden/>
              </w:rPr>
              <w:fldChar w:fldCharType="begin"/>
            </w:r>
            <w:r>
              <w:rPr>
                <w:noProof/>
                <w:webHidden/>
              </w:rPr>
              <w:instrText xml:space="preserve"> PAGEREF _Toc224309870 \h </w:instrText>
            </w:r>
            <w:r>
              <w:rPr>
                <w:noProof/>
                <w:webHidden/>
              </w:rPr>
            </w:r>
            <w:r>
              <w:rPr>
                <w:noProof/>
                <w:webHidden/>
              </w:rPr>
              <w:fldChar w:fldCharType="separate"/>
            </w:r>
            <w:r>
              <w:rPr>
                <w:noProof/>
                <w:webHidden/>
              </w:rPr>
              <w:t>22</w:t>
            </w:r>
            <w:r>
              <w:rPr>
                <w:noProof/>
                <w:webHidden/>
              </w:rPr>
              <w:fldChar w:fldCharType="end"/>
            </w:r>
          </w:hyperlink>
        </w:p>
        <w:p w14:paraId="04CE28E8" w14:textId="49148ECB" w:rsidR="00BC60C0" w:rsidRDefault="00BC60C0">
          <w:pPr>
            <w:pStyle w:val="TM3"/>
            <w:rPr>
              <w:rFonts w:asciiTheme="minorHAnsi" w:eastAsiaTheme="minorEastAsia" w:hAnsiTheme="minorHAnsi" w:cstheme="minorBidi"/>
              <w:i w:val="0"/>
              <w:iCs w:val="0"/>
              <w:noProof/>
              <w:kern w:val="2"/>
              <w:sz w:val="24"/>
              <w:szCs w:val="24"/>
              <w:lang w:val="fr-BE" w:eastAsia="fr-BE"/>
              <w14:ligatures w14:val="standardContextual"/>
            </w:rPr>
          </w:pPr>
          <w:hyperlink w:anchor="_Toc224309871" w:history="1">
            <w:r w:rsidRPr="00047217">
              <w:rPr>
                <w:rStyle w:val="Lienhypertexte"/>
                <w:noProof/>
                <w:lang w:val="en-US"/>
              </w:rPr>
              <w:t>9.9.2.</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Assessing, Recording, and Analyzing Safety Parameters</w:t>
            </w:r>
            <w:r>
              <w:rPr>
                <w:noProof/>
                <w:webHidden/>
              </w:rPr>
              <w:tab/>
            </w:r>
            <w:r>
              <w:rPr>
                <w:noProof/>
                <w:webHidden/>
              </w:rPr>
              <w:fldChar w:fldCharType="begin"/>
            </w:r>
            <w:r>
              <w:rPr>
                <w:noProof/>
                <w:webHidden/>
              </w:rPr>
              <w:instrText xml:space="preserve"> PAGEREF _Toc224309871 \h </w:instrText>
            </w:r>
            <w:r>
              <w:rPr>
                <w:noProof/>
                <w:webHidden/>
              </w:rPr>
            </w:r>
            <w:r>
              <w:rPr>
                <w:noProof/>
                <w:webHidden/>
              </w:rPr>
              <w:fldChar w:fldCharType="separate"/>
            </w:r>
            <w:r>
              <w:rPr>
                <w:noProof/>
                <w:webHidden/>
              </w:rPr>
              <w:t>23</w:t>
            </w:r>
            <w:r>
              <w:rPr>
                <w:noProof/>
                <w:webHidden/>
              </w:rPr>
              <w:fldChar w:fldCharType="end"/>
            </w:r>
          </w:hyperlink>
        </w:p>
        <w:p w14:paraId="7403FC88" w14:textId="690C98E4"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72" w:history="1">
            <w:r w:rsidRPr="00047217">
              <w:rPr>
                <w:rStyle w:val="Lienhypertexte"/>
                <w:noProof/>
                <w:lang w:val="en-US"/>
              </w:rPr>
              <w:t>9.10.</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Site Monitoring Plan</w:t>
            </w:r>
            <w:r>
              <w:rPr>
                <w:noProof/>
                <w:webHidden/>
              </w:rPr>
              <w:tab/>
            </w:r>
            <w:r>
              <w:rPr>
                <w:noProof/>
                <w:webHidden/>
              </w:rPr>
              <w:fldChar w:fldCharType="begin"/>
            </w:r>
            <w:r>
              <w:rPr>
                <w:noProof/>
                <w:webHidden/>
              </w:rPr>
              <w:instrText xml:space="preserve"> PAGEREF _Toc224309872 \h </w:instrText>
            </w:r>
            <w:r>
              <w:rPr>
                <w:noProof/>
                <w:webHidden/>
              </w:rPr>
            </w:r>
            <w:r>
              <w:rPr>
                <w:noProof/>
                <w:webHidden/>
              </w:rPr>
              <w:fldChar w:fldCharType="separate"/>
            </w:r>
            <w:r>
              <w:rPr>
                <w:noProof/>
                <w:webHidden/>
              </w:rPr>
              <w:t>26</w:t>
            </w:r>
            <w:r>
              <w:rPr>
                <w:noProof/>
                <w:webHidden/>
              </w:rPr>
              <w:fldChar w:fldCharType="end"/>
            </w:r>
          </w:hyperlink>
        </w:p>
        <w:p w14:paraId="57FBECB5" w14:textId="27EDBB44" w:rsidR="00BC60C0" w:rsidRDefault="00BC60C0">
          <w:pPr>
            <w:pStyle w:val="TM3"/>
            <w:tabs>
              <w:tab w:val="left" w:pos="1440"/>
            </w:tabs>
            <w:rPr>
              <w:rFonts w:asciiTheme="minorHAnsi" w:eastAsiaTheme="minorEastAsia" w:hAnsiTheme="minorHAnsi" w:cstheme="minorBidi"/>
              <w:i w:val="0"/>
              <w:iCs w:val="0"/>
              <w:noProof/>
              <w:kern w:val="2"/>
              <w:sz w:val="24"/>
              <w:szCs w:val="24"/>
              <w:lang w:val="fr-BE" w:eastAsia="fr-BE"/>
              <w14:ligatures w14:val="standardContextual"/>
            </w:rPr>
          </w:pPr>
          <w:hyperlink w:anchor="_Toc224309873" w:history="1">
            <w:r w:rsidRPr="00047217">
              <w:rPr>
                <w:rStyle w:val="Lienhypertexte"/>
                <w:rFonts w:cstheme="minorHAnsi"/>
                <w:noProof/>
                <w:lang w:val="en-US"/>
              </w:rPr>
              <w:t>9.10.1.</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Monitoring team</w:t>
            </w:r>
            <w:r>
              <w:rPr>
                <w:noProof/>
                <w:webHidden/>
              </w:rPr>
              <w:tab/>
            </w:r>
            <w:r>
              <w:rPr>
                <w:noProof/>
                <w:webHidden/>
              </w:rPr>
              <w:fldChar w:fldCharType="begin"/>
            </w:r>
            <w:r>
              <w:rPr>
                <w:noProof/>
                <w:webHidden/>
              </w:rPr>
              <w:instrText xml:space="preserve"> PAGEREF _Toc224309873 \h </w:instrText>
            </w:r>
            <w:r>
              <w:rPr>
                <w:noProof/>
                <w:webHidden/>
              </w:rPr>
            </w:r>
            <w:r>
              <w:rPr>
                <w:noProof/>
                <w:webHidden/>
              </w:rPr>
              <w:fldChar w:fldCharType="separate"/>
            </w:r>
            <w:r>
              <w:rPr>
                <w:noProof/>
                <w:webHidden/>
              </w:rPr>
              <w:t>26</w:t>
            </w:r>
            <w:r>
              <w:rPr>
                <w:noProof/>
                <w:webHidden/>
              </w:rPr>
              <w:fldChar w:fldCharType="end"/>
            </w:r>
          </w:hyperlink>
        </w:p>
        <w:p w14:paraId="76B4CCF8" w14:textId="3BB6A914" w:rsidR="00BC60C0" w:rsidRDefault="00BC60C0">
          <w:pPr>
            <w:pStyle w:val="TM3"/>
            <w:tabs>
              <w:tab w:val="left" w:pos="1440"/>
            </w:tabs>
            <w:rPr>
              <w:rFonts w:asciiTheme="minorHAnsi" w:eastAsiaTheme="minorEastAsia" w:hAnsiTheme="minorHAnsi" w:cstheme="minorBidi"/>
              <w:i w:val="0"/>
              <w:iCs w:val="0"/>
              <w:noProof/>
              <w:kern w:val="2"/>
              <w:sz w:val="24"/>
              <w:szCs w:val="24"/>
              <w:lang w:val="fr-BE" w:eastAsia="fr-BE"/>
              <w14:ligatures w14:val="standardContextual"/>
            </w:rPr>
          </w:pPr>
          <w:hyperlink w:anchor="_Toc224309874" w:history="1">
            <w:r w:rsidRPr="00047217">
              <w:rPr>
                <w:rStyle w:val="Lienhypertexte"/>
                <w:noProof/>
                <w:lang w:val="en-US"/>
              </w:rPr>
              <w:t>9.10.2.</w:t>
            </w:r>
            <w:r>
              <w:rPr>
                <w:rFonts w:asciiTheme="minorHAnsi" w:eastAsiaTheme="minorEastAsia" w:hAnsiTheme="minorHAnsi" w:cstheme="minorBidi"/>
                <w:i w:val="0"/>
                <w:iCs w:val="0"/>
                <w:noProof/>
                <w:kern w:val="2"/>
                <w:sz w:val="24"/>
                <w:szCs w:val="24"/>
                <w:lang w:val="fr-BE" w:eastAsia="fr-BE"/>
                <w14:ligatures w14:val="standardContextual"/>
              </w:rPr>
              <w:tab/>
            </w:r>
            <w:r w:rsidRPr="00047217">
              <w:rPr>
                <w:rStyle w:val="Lienhypertexte"/>
                <w:noProof/>
                <w:lang w:val="en-US"/>
              </w:rPr>
              <w:t>Scope</w:t>
            </w:r>
            <w:r>
              <w:rPr>
                <w:noProof/>
                <w:webHidden/>
              </w:rPr>
              <w:tab/>
            </w:r>
            <w:r>
              <w:rPr>
                <w:noProof/>
                <w:webHidden/>
              </w:rPr>
              <w:fldChar w:fldCharType="begin"/>
            </w:r>
            <w:r>
              <w:rPr>
                <w:noProof/>
                <w:webHidden/>
              </w:rPr>
              <w:instrText xml:space="preserve"> PAGEREF _Toc224309874 \h </w:instrText>
            </w:r>
            <w:r>
              <w:rPr>
                <w:noProof/>
                <w:webHidden/>
              </w:rPr>
            </w:r>
            <w:r>
              <w:rPr>
                <w:noProof/>
                <w:webHidden/>
              </w:rPr>
              <w:fldChar w:fldCharType="separate"/>
            </w:r>
            <w:r>
              <w:rPr>
                <w:noProof/>
                <w:webHidden/>
              </w:rPr>
              <w:t>26</w:t>
            </w:r>
            <w:r>
              <w:rPr>
                <w:noProof/>
                <w:webHidden/>
              </w:rPr>
              <w:fldChar w:fldCharType="end"/>
            </w:r>
          </w:hyperlink>
        </w:p>
        <w:p w14:paraId="1128318B" w14:textId="1EED7B56"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75" w:history="1">
            <w:r w:rsidRPr="00047217">
              <w:rPr>
                <w:rStyle w:val="Lienhypertexte"/>
                <w:noProof/>
                <w:lang w:val="en-US"/>
              </w:rPr>
              <w:t>9.11.</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Data Quality Assurance</w:t>
            </w:r>
            <w:r>
              <w:rPr>
                <w:noProof/>
                <w:webHidden/>
              </w:rPr>
              <w:tab/>
            </w:r>
            <w:r>
              <w:rPr>
                <w:noProof/>
                <w:webHidden/>
              </w:rPr>
              <w:fldChar w:fldCharType="begin"/>
            </w:r>
            <w:r>
              <w:rPr>
                <w:noProof/>
                <w:webHidden/>
              </w:rPr>
              <w:instrText xml:space="preserve"> PAGEREF _Toc224309875 \h </w:instrText>
            </w:r>
            <w:r>
              <w:rPr>
                <w:noProof/>
                <w:webHidden/>
              </w:rPr>
            </w:r>
            <w:r>
              <w:rPr>
                <w:noProof/>
                <w:webHidden/>
              </w:rPr>
              <w:fldChar w:fldCharType="separate"/>
            </w:r>
            <w:r>
              <w:rPr>
                <w:noProof/>
                <w:webHidden/>
              </w:rPr>
              <w:t>27</w:t>
            </w:r>
            <w:r>
              <w:rPr>
                <w:noProof/>
                <w:webHidden/>
              </w:rPr>
              <w:fldChar w:fldCharType="end"/>
            </w:r>
          </w:hyperlink>
        </w:p>
        <w:p w14:paraId="4E016741" w14:textId="224146E7"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76" w:history="1">
            <w:r w:rsidRPr="00047217">
              <w:rPr>
                <w:rStyle w:val="Lienhypertexte"/>
                <w:noProof/>
                <w:lang w:val="en-US"/>
              </w:rPr>
              <w:t>9.12.</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Statistical Analysis</w:t>
            </w:r>
            <w:r>
              <w:rPr>
                <w:noProof/>
                <w:webHidden/>
              </w:rPr>
              <w:tab/>
            </w:r>
            <w:r>
              <w:rPr>
                <w:noProof/>
                <w:webHidden/>
              </w:rPr>
              <w:fldChar w:fldCharType="begin"/>
            </w:r>
            <w:r>
              <w:rPr>
                <w:noProof/>
                <w:webHidden/>
              </w:rPr>
              <w:instrText xml:space="preserve"> PAGEREF _Toc224309876 \h </w:instrText>
            </w:r>
            <w:r>
              <w:rPr>
                <w:noProof/>
                <w:webHidden/>
              </w:rPr>
            </w:r>
            <w:r>
              <w:rPr>
                <w:noProof/>
                <w:webHidden/>
              </w:rPr>
              <w:fldChar w:fldCharType="separate"/>
            </w:r>
            <w:r>
              <w:rPr>
                <w:noProof/>
                <w:webHidden/>
              </w:rPr>
              <w:t>27</w:t>
            </w:r>
            <w:r>
              <w:rPr>
                <w:noProof/>
                <w:webHidden/>
              </w:rPr>
              <w:fldChar w:fldCharType="end"/>
            </w:r>
          </w:hyperlink>
        </w:p>
        <w:p w14:paraId="26E30693" w14:textId="5622BF1B"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77" w:history="1">
            <w:r w:rsidRPr="00047217">
              <w:rPr>
                <w:rStyle w:val="Lienhypertexte"/>
                <w:noProof/>
                <w:lang w:val="en-US"/>
              </w:rPr>
              <w:t>9.13.</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Protocol Amendements</w:t>
            </w:r>
            <w:r>
              <w:rPr>
                <w:noProof/>
                <w:webHidden/>
              </w:rPr>
              <w:tab/>
            </w:r>
            <w:r>
              <w:rPr>
                <w:noProof/>
                <w:webHidden/>
              </w:rPr>
              <w:fldChar w:fldCharType="begin"/>
            </w:r>
            <w:r>
              <w:rPr>
                <w:noProof/>
                <w:webHidden/>
              </w:rPr>
              <w:instrText xml:space="preserve"> PAGEREF _Toc224309877 \h </w:instrText>
            </w:r>
            <w:r>
              <w:rPr>
                <w:noProof/>
                <w:webHidden/>
              </w:rPr>
            </w:r>
            <w:r>
              <w:rPr>
                <w:noProof/>
                <w:webHidden/>
              </w:rPr>
              <w:fldChar w:fldCharType="separate"/>
            </w:r>
            <w:r>
              <w:rPr>
                <w:noProof/>
                <w:webHidden/>
              </w:rPr>
              <w:t>28</w:t>
            </w:r>
            <w:r>
              <w:rPr>
                <w:noProof/>
                <w:webHidden/>
              </w:rPr>
              <w:fldChar w:fldCharType="end"/>
            </w:r>
          </w:hyperlink>
        </w:p>
        <w:p w14:paraId="6E8006B2" w14:textId="3D1028C7"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78" w:history="1">
            <w:r w:rsidRPr="00047217">
              <w:rPr>
                <w:rStyle w:val="Lienhypertexte"/>
              </w:rPr>
              <w:t>10.</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Protocol Deviations</w:t>
            </w:r>
            <w:r>
              <w:rPr>
                <w:webHidden/>
              </w:rPr>
              <w:tab/>
            </w:r>
            <w:r>
              <w:rPr>
                <w:webHidden/>
              </w:rPr>
              <w:fldChar w:fldCharType="begin"/>
            </w:r>
            <w:r>
              <w:rPr>
                <w:webHidden/>
              </w:rPr>
              <w:instrText xml:space="preserve"> PAGEREF _Toc224309878 \h </w:instrText>
            </w:r>
            <w:r>
              <w:rPr>
                <w:webHidden/>
              </w:rPr>
            </w:r>
            <w:r>
              <w:rPr>
                <w:webHidden/>
              </w:rPr>
              <w:fldChar w:fldCharType="separate"/>
            </w:r>
            <w:r>
              <w:rPr>
                <w:webHidden/>
              </w:rPr>
              <w:t>28</w:t>
            </w:r>
            <w:r>
              <w:rPr>
                <w:webHidden/>
              </w:rPr>
              <w:fldChar w:fldCharType="end"/>
            </w:r>
          </w:hyperlink>
        </w:p>
        <w:p w14:paraId="408DDDF0" w14:textId="049A01D0"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79" w:history="1">
            <w:r w:rsidRPr="00047217">
              <w:rPr>
                <w:rStyle w:val="Lienhypertexte"/>
              </w:rPr>
              <w:t>11.</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Data Management Responsibilities</w:t>
            </w:r>
            <w:r>
              <w:rPr>
                <w:webHidden/>
              </w:rPr>
              <w:tab/>
            </w:r>
            <w:r>
              <w:rPr>
                <w:webHidden/>
              </w:rPr>
              <w:fldChar w:fldCharType="begin"/>
            </w:r>
            <w:r>
              <w:rPr>
                <w:webHidden/>
              </w:rPr>
              <w:instrText xml:space="preserve"> PAGEREF _Toc224309879 \h </w:instrText>
            </w:r>
            <w:r>
              <w:rPr>
                <w:webHidden/>
              </w:rPr>
            </w:r>
            <w:r>
              <w:rPr>
                <w:webHidden/>
              </w:rPr>
              <w:fldChar w:fldCharType="separate"/>
            </w:r>
            <w:r>
              <w:rPr>
                <w:webHidden/>
              </w:rPr>
              <w:t>28</w:t>
            </w:r>
            <w:r>
              <w:rPr>
                <w:webHidden/>
              </w:rPr>
              <w:fldChar w:fldCharType="end"/>
            </w:r>
          </w:hyperlink>
        </w:p>
        <w:p w14:paraId="1D882305" w14:textId="0E2FE13F"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80" w:history="1">
            <w:r w:rsidRPr="00047217">
              <w:rPr>
                <w:rStyle w:val="Lienhypertexte"/>
                <w:noProof/>
                <w:lang w:val="en-US"/>
              </w:rPr>
              <w:t>11.1.</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Data handling and record keeping</w:t>
            </w:r>
            <w:r>
              <w:rPr>
                <w:noProof/>
                <w:webHidden/>
              </w:rPr>
              <w:tab/>
            </w:r>
            <w:r>
              <w:rPr>
                <w:noProof/>
                <w:webHidden/>
              </w:rPr>
              <w:fldChar w:fldCharType="begin"/>
            </w:r>
            <w:r>
              <w:rPr>
                <w:noProof/>
                <w:webHidden/>
              </w:rPr>
              <w:instrText xml:space="preserve"> PAGEREF _Toc224309880 \h </w:instrText>
            </w:r>
            <w:r>
              <w:rPr>
                <w:noProof/>
                <w:webHidden/>
              </w:rPr>
            </w:r>
            <w:r>
              <w:rPr>
                <w:noProof/>
                <w:webHidden/>
              </w:rPr>
              <w:fldChar w:fldCharType="separate"/>
            </w:r>
            <w:r>
              <w:rPr>
                <w:noProof/>
                <w:webHidden/>
              </w:rPr>
              <w:t>28</w:t>
            </w:r>
            <w:r>
              <w:rPr>
                <w:noProof/>
                <w:webHidden/>
              </w:rPr>
              <w:fldChar w:fldCharType="end"/>
            </w:r>
          </w:hyperlink>
        </w:p>
        <w:p w14:paraId="0AB440B3" w14:textId="155833CC"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81" w:history="1">
            <w:r w:rsidRPr="00047217">
              <w:rPr>
                <w:rStyle w:val="Lienhypertexte"/>
                <w:noProof/>
                <w:lang w:val="en-US"/>
              </w:rPr>
              <w:t>11.2.</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Case Report Form</w:t>
            </w:r>
            <w:r>
              <w:rPr>
                <w:noProof/>
                <w:webHidden/>
              </w:rPr>
              <w:tab/>
            </w:r>
            <w:r>
              <w:rPr>
                <w:noProof/>
                <w:webHidden/>
              </w:rPr>
              <w:fldChar w:fldCharType="begin"/>
            </w:r>
            <w:r>
              <w:rPr>
                <w:noProof/>
                <w:webHidden/>
              </w:rPr>
              <w:instrText xml:space="preserve"> PAGEREF _Toc224309881 \h </w:instrText>
            </w:r>
            <w:r>
              <w:rPr>
                <w:noProof/>
                <w:webHidden/>
              </w:rPr>
            </w:r>
            <w:r>
              <w:rPr>
                <w:noProof/>
                <w:webHidden/>
              </w:rPr>
              <w:fldChar w:fldCharType="separate"/>
            </w:r>
            <w:r>
              <w:rPr>
                <w:noProof/>
                <w:webHidden/>
              </w:rPr>
              <w:t>29</w:t>
            </w:r>
            <w:r>
              <w:rPr>
                <w:noProof/>
                <w:webHidden/>
              </w:rPr>
              <w:fldChar w:fldCharType="end"/>
            </w:r>
          </w:hyperlink>
        </w:p>
        <w:p w14:paraId="4022CA40" w14:textId="571998F6"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82" w:history="1">
            <w:r w:rsidRPr="00047217">
              <w:rPr>
                <w:rStyle w:val="Lienhypertexte"/>
                <w:noProof/>
              </w:rPr>
              <w:t>11.3.</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rPr>
              <w:t>Data storage</w:t>
            </w:r>
            <w:r>
              <w:rPr>
                <w:noProof/>
                <w:webHidden/>
              </w:rPr>
              <w:tab/>
            </w:r>
            <w:r>
              <w:rPr>
                <w:noProof/>
                <w:webHidden/>
              </w:rPr>
              <w:fldChar w:fldCharType="begin"/>
            </w:r>
            <w:r>
              <w:rPr>
                <w:noProof/>
                <w:webHidden/>
              </w:rPr>
              <w:instrText xml:space="preserve"> PAGEREF _Toc224309882 \h </w:instrText>
            </w:r>
            <w:r>
              <w:rPr>
                <w:noProof/>
                <w:webHidden/>
              </w:rPr>
            </w:r>
            <w:r>
              <w:rPr>
                <w:noProof/>
                <w:webHidden/>
              </w:rPr>
              <w:fldChar w:fldCharType="separate"/>
            </w:r>
            <w:r>
              <w:rPr>
                <w:noProof/>
                <w:webHidden/>
              </w:rPr>
              <w:t>29</w:t>
            </w:r>
            <w:r>
              <w:rPr>
                <w:noProof/>
                <w:webHidden/>
              </w:rPr>
              <w:fldChar w:fldCharType="end"/>
            </w:r>
          </w:hyperlink>
        </w:p>
        <w:p w14:paraId="11B5CE12" w14:textId="0C5CA46A"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83" w:history="1">
            <w:r w:rsidRPr="00047217">
              <w:rPr>
                <w:rStyle w:val="Lienhypertexte"/>
                <w:noProof/>
                <w:lang w:val="en-US"/>
              </w:rPr>
              <w:t>11.4.</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Access to data</w:t>
            </w:r>
            <w:r>
              <w:rPr>
                <w:noProof/>
                <w:webHidden/>
              </w:rPr>
              <w:tab/>
            </w:r>
            <w:r>
              <w:rPr>
                <w:noProof/>
                <w:webHidden/>
              </w:rPr>
              <w:fldChar w:fldCharType="begin"/>
            </w:r>
            <w:r>
              <w:rPr>
                <w:noProof/>
                <w:webHidden/>
              </w:rPr>
              <w:instrText xml:space="preserve"> PAGEREF _Toc224309883 \h </w:instrText>
            </w:r>
            <w:r>
              <w:rPr>
                <w:noProof/>
                <w:webHidden/>
              </w:rPr>
            </w:r>
            <w:r>
              <w:rPr>
                <w:noProof/>
                <w:webHidden/>
              </w:rPr>
              <w:fldChar w:fldCharType="separate"/>
            </w:r>
            <w:r>
              <w:rPr>
                <w:noProof/>
                <w:webHidden/>
              </w:rPr>
              <w:t>29</w:t>
            </w:r>
            <w:r>
              <w:rPr>
                <w:noProof/>
                <w:webHidden/>
              </w:rPr>
              <w:fldChar w:fldCharType="end"/>
            </w:r>
          </w:hyperlink>
        </w:p>
        <w:p w14:paraId="06AF53B2" w14:textId="28A038ED"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84" w:history="1">
            <w:r w:rsidRPr="00047217">
              <w:rPr>
                <w:rStyle w:val="Lienhypertexte"/>
                <w:noProof/>
                <w:lang w:val="en-US"/>
              </w:rPr>
              <w:t>11.5.</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lang w:val="en-US"/>
              </w:rPr>
              <w:t>Data breach</w:t>
            </w:r>
            <w:r>
              <w:rPr>
                <w:noProof/>
                <w:webHidden/>
              </w:rPr>
              <w:tab/>
            </w:r>
            <w:r>
              <w:rPr>
                <w:noProof/>
                <w:webHidden/>
              </w:rPr>
              <w:fldChar w:fldCharType="begin"/>
            </w:r>
            <w:r>
              <w:rPr>
                <w:noProof/>
                <w:webHidden/>
              </w:rPr>
              <w:instrText xml:space="preserve"> PAGEREF _Toc224309884 \h </w:instrText>
            </w:r>
            <w:r>
              <w:rPr>
                <w:noProof/>
                <w:webHidden/>
              </w:rPr>
            </w:r>
            <w:r>
              <w:rPr>
                <w:noProof/>
                <w:webHidden/>
              </w:rPr>
              <w:fldChar w:fldCharType="separate"/>
            </w:r>
            <w:r>
              <w:rPr>
                <w:noProof/>
                <w:webHidden/>
              </w:rPr>
              <w:t>30</w:t>
            </w:r>
            <w:r>
              <w:rPr>
                <w:noProof/>
                <w:webHidden/>
              </w:rPr>
              <w:fldChar w:fldCharType="end"/>
            </w:r>
          </w:hyperlink>
        </w:p>
        <w:p w14:paraId="0F2A8E43" w14:textId="20360F8D"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85" w:history="1">
            <w:r w:rsidRPr="00047217">
              <w:rPr>
                <w:rStyle w:val="Lienhypertexte"/>
                <w:lang w:val="en-GB"/>
              </w:rPr>
              <w:t>12.</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Finance and Insurance</w:t>
            </w:r>
            <w:r>
              <w:rPr>
                <w:webHidden/>
              </w:rPr>
              <w:tab/>
            </w:r>
            <w:r>
              <w:rPr>
                <w:webHidden/>
              </w:rPr>
              <w:fldChar w:fldCharType="begin"/>
            </w:r>
            <w:r>
              <w:rPr>
                <w:webHidden/>
              </w:rPr>
              <w:instrText xml:space="preserve"> PAGEREF _Toc224309885 \h </w:instrText>
            </w:r>
            <w:r>
              <w:rPr>
                <w:webHidden/>
              </w:rPr>
            </w:r>
            <w:r>
              <w:rPr>
                <w:webHidden/>
              </w:rPr>
              <w:fldChar w:fldCharType="separate"/>
            </w:r>
            <w:r>
              <w:rPr>
                <w:webHidden/>
              </w:rPr>
              <w:t>30</w:t>
            </w:r>
            <w:r>
              <w:rPr>
                <w:webHidden/>
              </w:rPr>
              <w:fldChar w:fldCharType="end"/>
            </w:r>
          </w:hyperlink>
        </w:p>
        <w:p w14:paraId="6EA05576" w14:textId="648A805D"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86" w:history="1">
            <w:r w:rsidRPr="00047217">
              <w:rPr>
                <w:rStyle w:val="Lienhypertexte"/>
              </w:rPr>
              <w:t>13.</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End of trial</w:t>
            </w:r>
            <w:r>
              <w:rPr>
                <w:webHidden/>
              </w:rPr>
              <w:tab/>
            </w:r>
            <w:r>
              <w:rPr>
                <w:webHidden/>
              </w:rPr>
              <w:fldChar w:fldCharType="begin"/>
            </w:r>
            <w:r>
              <w:rPr>
                <w:webHidden/>
              </w:rPr>
              <w:instrText xml:space="preserve"> PAGEREF _Toc224309886 \h </w:instrText>
            </w:r>
            <w:r>
              <w:rPr>
                <w:webHidden/>
              </w:rPr>
            </w:r>
            <w:r>
              <w:rPr>
                <w:webHidden/>
              </w:rPr>
              <w:fldChar w:fldCharType="separate"/>
            </w:r>
            <w:r>
              <w:rPr>
                <w:webHidden/>
              </w:rPr>
              <w:t>31</w:t>
            </w:r>
            <w:r>
              <w:rPr>
                <w:webHidden/>
              </w:rPr>
              <w:fldChar w:fldCharType="end"/>
            </w:r>
          </w:hyperlink>
        </w:p>
        <w:p w14:paraId="17FB87C1" w14:textId="22D12450"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87" w:history="1">
            <w:r w:rsidRPr="00047217">
              <w:rPr>
                <w:rStyle w:val="Lienhypertexte"/>
                <w:noProof/>
              </w:rPr>
              <w:t>13.1.</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rPr>
              <w:t>For an individual subject</w:t>
            </w:r>
            <w:r>
              <w:rPr>
                <w:noProof/>
                <w:webHidden/>
              </w:rPr>
              <w:tab/>
            </w:r>
            <w:r>
              <w:rPr>
                <w:noProof/>
                <w:webHidden/>
              </w:rPr>
              <w:fldChar w:fldCharType="begin"/>
            </w:r>
            <w:r>
              <w:rPr>
                <w:noProof/>
                <w:webHidden/>
              </w:rPr>
              <w:instrText xml:space="preserve"> PAGEREF _Toc224309887 \h </w:instrText>
            </w:r>
            <w:r>
              <w:rPr>
                <w:noProof/>
                <w:webHidden/>
              </w:rPr>
            </w:r>
            <w:r>
              <w:rPr>
                <w:noProof/>
                <w:webHidden/>
              </w:rPr>
              <w:fldChar w:fldCharType="separate"/>
            </w:r>
            <w:r>
              <w:rPr>
                <w:noProof/>
                <w:webHidden/>
              </w:rPr>
              <w:t>31</w:t>
            </w:r>
            <w:r>
              <w:rPr>
                <w:noProof/>
                <w:webHidden/>
              </w:rPr>
              <w:fldChar w:fldCharType="end"/>
            </w:r>
          </w:hyperlink>
        </w:p>
        <w:p w14:paraId="2793C291" w14:textId="3736717A" w:rsidR="00BC60C0" w:rsidRDefault="00BC60C0">
          <w:pPr>
            <w:pStyle w:val="TM2"/>
            <w:rPr>
              <w:rFonts w:asciiTheme="minorHAnsi" w:eastAsiaTheme="minorEastAsia" w:hAnsiTheme="minorHAnsi" w:cstheme="minorBidi"/>
              <w:smallCaps w:val="0"/>
              <w:noProof/>
              <w:kern w:val="2"/>
              <w:sz w:val="24"/>
              <w:szCs w:val="24"/>
              <w:lang w:val="fr-BE" w:eastAsia="fr-BE"/>
              <w14:ligatures w14:val="standardContextual"/>
            </w:rPr>
          </w:pPr>
          <w:hyperlink w:anchor="_Toc224309888" w:history="1">
            <w:r w:rsidRPr="00047217">
              <w:rPr>
                <w:rStyle w:val="Lienhypertexte"/>
                <w:noProof/>
              </w:rPr>
              <w:t>13.2.</w:t>
            </w:r>
            <w:r>
              <w:rPr>
                <w:rFonts w:asciiTheme="minorHAnsi" w:eastAsiaTheme="minorEastAsia" w:hAnsiTheme="minorHAnsi" w:cstheme="minorBidi"/>
                <w:smallCaps w:val="0"/>
                <w:noProof/>
                <w:kern w:val="2"/>
                <w:sz w:val="24"/>
                <w:szCs w:val="24"/>
                <w:lang w:val="fr-BE" w:eastAsia="fr-BE"/>
                <w14:ligatures w14:val="standardContextual"/>
              </w:rPr>
              <w:tab/>
            </w:r>
            <w:r w:rsidRPr="00047217">
              <w:rPr>
                <w:rStyle w:val="Lienhypertexte"/>
                <w:noProof/>
              </w:rPr>
              <w:t>For the whole study</w:t>
            </w:r>
            <w:r>
              <w:rPr>
                <w:noProof/>
                <w:webHidden/>
              </w:rPr>
              <w:tab/>
            </w:r>
            <w:r>
              <w:rPr>
                <w:noProof/>
                <w:webHidden/>
              </w:rPr>
              <w:fldChar w:fldCharType="begin"/>
            </w:r>
            <w:r>
              <w:rPr>
                <w:noProof/>
                <w:webHidden/>
              </w:rPr>
              <w:instrText xml:space="preserve"> PAGEREF _Toc224309888 \h </w:instrText>
            </w:r>
            <w:r>
              <w:rPr>
                <w:noProof/>
                <w:webHidden/>
              </w:rPr>
            </w:r>
            <w:r>
              <w:rPr>
                <w:noProof/>
                <w:webHidden/>
              </w:rPr>
              <w:fldChar w:fldCharType="separate"/>
            </w:r>
            <w:r>
              <w:rPr>
                <w:noProof/>
                <w:webHidden/>
              </w:rPr>
              <w:t>31</w:t>
            </w:r>
            <w:r>
              <w:rPr>
                <w:noProof/>
                <w:webHidden/>
              </w:rPr>
              <w:fldChar w:fldCharType="end"/>
            </w:r>
          </w:hyperlink>
        </w:p>
        <w:p w14:paraId="6A9C0B24" w14:textId="6EEA85F1"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89" w:history="1">
            <w:r w:rsidRPr="00047217">
              <w:rPr>
                <w:rStyle w:val="Lienhypertexte"/>
              </w:rPr>
              <w:t>14.</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Dissemination of Results and Publication Policy</w:t>
            </w:r>
            <w:r>
              <w:rPr>
                <w:webHidden/>
              </w:rPr>
              <w:tab/>
            </w:r>
            <w:r>
              <w:rPr>
                <w:webHidden/>
              </w:rPr>
              <w:fldChar w:fldCharType="begin"/>
            </w:r>
            <w:r>
              <w:rPr>
                <w:webHidden/>
              </w:rPr>
              <w:instrText xml:space="preserve"> PAGEREF _Toc224309889 \h </w:instrText>
            </w:r>
            <w:r>
              <w:rPr>
                <w:webHidden/>
              </w:rPr>
            </w:r>
            <w:r>
              <w:rPr>
                <w:webHidden/>
              </w:rPr>
              <w:fldChar w:fldCharType="separate"/>
            </w:r>
            <w:r>
              <w:rPr>
                <w:webHidden/>
              </w:rPr>
              <w:t>31</w:t>
            </w:r>
            <w:r>
              <w:rPr>
                <w:webHidden/>
              </w:rPr>
              <w:fldChar w:fldCharType="end"/>
            </w:r>
          </w:hyperlink>
        </w:p>
        <w:p w14:paraId="7F645571" w14:textId="3B85F527"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90" w:history="1">
            <w:r w:rsidRPr="00047217">
              <w:rPr>
                <w:rStyle w:val="Lienhypertexte"/>
                <w:lang w:val="en-GB"/>
              </w:rPr>
              <w:t>15.</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Archiving</w:t>
            </w:r>
            <w:r>
              <w:rPr>
                <w:webHidden/>
              </w:rPr>
              <w:tab/>
            </w:r>
            <w:r>
              <w:rPr>
                <w:webHidden/>
              </w:rPr>
              <w:fldChar w:fldCharType="begin"/>
            </w:r>
            <w:r>
              <w:rPr>
                <w:webHidden/>
              </w:rPr>
              <w:instrText xml:space="preserve"> PAGEREF _Toc224309890 \h </w:instrText>
            </w:r>
            <w:r>
              <w:rPr>
                <w:webHidden/>
              </w:rPr>
            </w:r>
            <w:r>
              <w:rPr>
                <w:webHidden/>
              </w:rPr>
              <w:fldChar w:fldCharType="separate"/>
            </w:r>
            <w:r>
              <w:rPr>
                <w:webHidden/>
              </w:rPr>
              <w:t>31</w:t>
            </w:r>
            <w:r>
              <w:rPr>
                <w:webHidden/>
              </w:rPr>
              <w:fldChar w:fldCharType="end"/>
            </w:r>
          </w:hyperlink>
        </w:p>
        <w:p w14:paraId="472EC96F" w14:textId="25B9753C"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91" w:history="1">
            <w:r w:rsidRPr="00047217">
              <w:rPr>
                <w:rStyle w:val="Lienhypertexte"/>
                <w:lang w:val="en-GB"/>
              </w:rPr>
              <w:t>16.</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Study Report</w:t>
            </w:r>
            <w:r>
              <w:rPr>
                <w:webHidden/>
              </w:rPr>
              <w:tab/>
            </w:r>
            <w:r>
              <w:rPr>
                <w:webHidden/>
              </w:rPr>
              <w:fldChar w:fldCharType="begin"/>
            </w:r>
            <w:r>
              <w:rPr>
                <w:webHidden/>
              </w:rPr>
              <w:instrText xml:space="preserve"> PAGEREF _Toc224309891 \h </w:instrText>
            </w:r>
            <w:r>
              <w:rPr>
                <w:webHidden/>
              </w:rPr>
            </w:r>
            <w:r>
              <w:rPr>
                <w:webHidden/>
              </w:rPr>
              <w:fldChar w:fldCharType="separate"/>
            </w:r>
            <w:r>
              <w:rPr>
                <w:webHidden/>
              </w:rPr>
              <w:t>32</w:t>
            </w:r>
            <w:r>
              <w:rPr>
                <w:webHidden/>
              </w:rPr>
              <w:fldChar w:fldCharType="end"/>
            </w:r>
          </w:hyperlink>
        </w:p>
        <w:p w14:paraId="68F28B0D" w14:textId="027573FD" w:rsidR="00BC60C0" w:rsidRDefault="00BC60C0">
          <w:pPr>
            <w:pStyle w:val="TM1"/>
            <w:rPr>
              <w:rFonts w:asciiTheme="minorHAnsi" w:eastAsiaTheme="minorEastAsia" w:hAnsiTheme="minorHAnsi" w:cstheme="minorBidi"/>
              <w:b w:val="0"/>
              <w:bCs w:val="0"/>
              <w:caps w:val="0"/>
              <w:kern w:val="2"/>
              <w:sz w:val="24"/>
              <w:szCs w:val="24"/>
              <w:lang w:val="fr-BE" w:eastAsia="fr-BE"/>
              <w14:ligatures w14:val="standardContextual"/>
            </w:rPr>
          </w:pPr>
          <w:hyperlink w:anchor="_Toc224309892" w:history="1">
            <w:r w:rsidRPr="00047217">
              <w:rPr>
                <w:rStyle w:val="Lienhypertexte"/>
                <w:lang w:val="en-GB"/>
              </w:rPr>
              <w:t>17.</w:t>
            </w:r>
            <w:r>
              <w:rPr>
                <w:rFonts w:asciiTheme="minorHAnsi" w:eastAsiaTheme="minorEastAsia" w:hAnsiTheme="minorHAnsi" w:cstheme="minorBidi"/>
                <w:b w:val="0"/>
                <w:bCs w:val="0"/>
                <w:caps w:val="0"/>
                <w:kern w:val="2"/>
                <w:sz w:val="24"/>
                <w:szCs w:val="24"/>
                <w:lang w:val="fr-BE" w:eastAsia="fr-BE"/>
                <w14:ligatures w14:val="standardContextual"/>
              </w:rPr>
              <w:tab/>
            </w:r>
            <w:r w:rsidRPr="00047217">
              <w:rPr>
                <w:rStyle w:val="Lienhypertexte"/>
              </w:rPr>
              <w:t>Literature References</w:t>
            </w:r>
            <w:r>
              <w:rPr>
                <w:webHidden/>
              </w:rPr>
              <w:tab/>
            </w:r>
            <w:r>
              <w:rPr>
                <w:webHidden/>
              </w:rPr>
              <w:fldChar w:fldCharType="begin"/>
            </w:r>
            <w:r>
              <w:rPr>
                <w:webHidden/>
              </w:rPr>
              <w:instrText xml:space="preserve"> PAGEREF _Toc224309892 \h </w:instrText>
            </w:r>
            <w:r>
              <w:rPr>
                <w:webHidden/>
              </w:rPr>
            </w:r>
            <w:r>
              <w:rPr>
                <w:webHidden/>
              </w:rPr>
              <w:fldChar w:fldCharType="separate"/>
            </w:r>
            <w:r>
              <w:rPr>
                <w:webHidden/>
              </w:rPr>
              <w:t>32</w:t>
            </w:r>
            <w:r>
              <w:rPr>
                <w:webHidden/>
              </w:rPr>
              <w:fldChar w:fldCharType="end"/>
            </w:r>
          </w:hyperlink>
        </w:p>
        <w:p w14:paraId="4D015EE4" w14:textId="3BCD68DC" w:rsidR="001E09F4" w:rsidRPr="00D61BD2" w:rsidRDefault="001E09F4">
          <w:r w:rsidRPr="00D61BD2">
            <w:rPr>
              <w:b/>
              <w:bCs/>
              <w:lang w:val="fr-FR"/>
            </w:rPr>
            <w:fldChar w:fldCharType="end"/>
          </w:r>
        </w:p>
      </w:sdtContent>
    </w:sdt>
    <w:p w14:paraId="48A22559" w14:textId="77777777" w:rsidR="001E09F4" w:rsidRPr="00D61BD2" w:rsidRDefault="001E09F4" w:rsidP="006D2934">
      <w:pPr>
        <w:pStyle w:val="Corpsdetexte"/>
        <w:rPr>
          <w:rFonts w:asciiTheme="minorHAnsi" w:hAnsiTheme="minorHAnsi" w:cstheme="minorHAnsi"/>
          <w:color w:val="000000"/>
          <w:sz w:val="22"/>
          <w:szCs w:val="22"/>
          <w:lang w:val="en-US"/>
        </w:rPr>
      </w:pPr>
    </w:p>
    <w:p w14:paraId="0F7F9CFA" w14:textId="77777777" w:rsidR="002B2F1A" w:rsidRPr="00D61BD2" w:rsidRDefault="002B2F1A" w:rsidP="006D2934">
      <w:pPr>
        <w:pStyle w:val="Corpsdetexte"/>
        <w:rPr>
          <w:rFonts w:asciiTheme="minorHAnsi" w:hAnsiTheme="minorHAnsi" w:cstheme="minorHAnsi"/>
          <w:color w:val="000000"/>
          <w:sz w:val="22"/>
          <w:szCs w:val="22"/>
          <w:lang w:val="en-US"/>
        </w:rPr>
      </w:pPr>
    </w:p>
    <w:p w14:paraId="2DB5EDE6" w14:textId="77777777" w:rsidR="002B2F1A" w:rsidRPr="00D61BD2" w:rsidRDefault="002B2F1A" w:rsidP="006D2934">
      <w:pPr>
        <w:pStyle w:val="Corpsdetexte"/>
        <w:rPr>
          <w:rFonts w:asciiTheme="minorHAnsi" w:hAnsiTheme="minorHAnsi" w:cstheme="minorHAnsi"/>
          <w:color w:val="000000"/>
          <w:sz w:val="22"/>
          <w:szCs w:val="22"/>
          <w:lang w:val="en-US"/>
        </w:rPr>
      </w:pPr>
    </w:p>
    <w:p w14:paraId="37746A8B" w14:textId="77777777" w:rsidR="002B2F1A" w:rsidRPr="00D61BD2" w:rsidRDefault="002B2F1A">
      <w:pPr>
        <w:rPr>
          <w:rFonts w:asciiTheme="majorHAnsi" w:eastAsiaTheme="majorEastAsia" w:hAnsiTheme="majorHAnsi" w:cstheme="majorBidi"/>
          <w:b/>
          <w:bCs/>
          <w:smallCaps/>
          <w:color w:val="548DD4" w:themeColor="text2" w:themeTint="99"/>
          <w:sz w:val="28"/>
          <w:szCs w:val="28"/>
          <w:lang w:val="en-GB"/>
        </w:rPr>
      </w:pPr>
      <w:bookmarkStart w:id="10" w:name="_Toc105574325"/>
      <w:r w:rsidRPr="00D61BD2">
        <w:rPr>
          <w:lang w:val="en-GB"/>
        </w:rPr>
        <w:br w:type="page"/>
      </w:r>
    </w:p>
    <w:p w14:paraId="0828361C" w14:textId="77777777" w:rsidR="002B2F1A" w:rsidRPr="00D61BD2" w:rsidRDefault="002B2F1A" w:rsidP="0090329B">
      <w:pPr>
        <w:pStyle w:val="TitreSOP1"/>
      </w:pPr>
      <w:bookmarkStart w:id="11" w:name="_Toc224309826"/>
      <w:r w:rsidRPr="00D61BD2">
        <w:lastRenderedPageBreak/>
        <w:t>List of abbreviations and definitions</w:t>
      </w:r>
      <w:bookmarkEnd w:id="11"/>
    </w:p>
    <w:p w14:paraId="09B07AF6" w14:textId="77777777" w:rsidR="002B2F1A" w:rsidRPr="00D61BD2" w:rsidRDefault="002B2F1A" w:rsidP="002B2F1A">
      <w:pPr>
        <w:rPr>
          <w:lang w:val="en-GB"/>
        </w:rPr>
      </w:pPr>
    </w:p>
    <w:p w14:paraId="5269D7FA" w14:textId="77777777" w:rsidR="00DC1839" w:rsidRPr="00D61BD2" w:rsidRDefault="00DC1839">
      <w:pPr>
        <w:rPr>
          <w:lang w:val="en-GB"/>
        </w:rPr>
      </w:pPr>
      <w:r w:rsidRPr="00D61BD2">
        <w:rPr>
          <w:lang w:val="en-GB"/>
        </w:rPr>
        <w:br w:type="page"/>
      </w:r>
    </w:p>
    <w:p w14:paraId="418F7CE5" w14:textId="77777777" w:rsidR="006D2934" w:rsidRPr="00D61BD2" w:rsidRDefault="006D2934" w:rsidP="0090329B">
      <w:pPr>
        <w:pStyle w:val="TitreSOP1"/>
        <w:rPr>
          <w:lang w:val="en-GB"/>
        </w:rPr>
      </w:pPr>
      <w:bookmarkStart w:id="12" w:name="_Toc224309827"/>
      <w:r w:rsidRPr="00D61BD2">
        <w:lastRenderedPageBreak/>
        <w:t>Ethics</w:t>
      </w:r>
      <w:bookmarkEnd w:id="10"/>
      <w:bookmarkEnd w:id="12"/>
    </w:p>
    <w:p w14:paraId="38B72652" w14:textId="77777777" w:rsidR="006D2934" w:rsidRPr="00D61BD2" w:rsidRDefault="006D2934" w:rsidP="00745F72">
      <w:pPr>
        <w:pStyle w:val="Corpsdetexte"/>
        <w:numPr>
          <w:ilvl w:val="0"/>
          <w:numId w:val="9"/>
        </w:numPr>
        <w:spacing w:before="240" w:line="360" w:lineRule="auto"/>
        <w:jc w:val="both"/>
        <w:rPr>
          <w:rFonts w:asciiTheme="minorHAnsi" w:hAnsiTheme="minorHAnsi" w:cstheme="minorHAnsi"/>
          <w:i/>
          <w:color w:val="000000"/>
          <w:sz w:val="22"/>
          <w:szCs w:val="22"/>
          <w:lang w:val="en-US"/>
        </w:rPr>
      </w:pPr>
      <w:r w:rsidRPr="00D61BD2">
        <w:rPr>
          <w:rFonts w:asciiTheme="minorHAnsi" w:hAnsiTheme="minorHAnsi" w:cstheme="minorHAnsi"/>
          <w:i/>
          <w:color w:val="000000"/>
          <w:sz w:val="22"/>
          <w:szCs w:val="22"/>
          <w:lang w:val="en-US"/>
        </w:rPr>
        <w:t>This protocol, any protocol amendments, informed consent form and other relevant documents (</w:t>
      </w:r>
      <w:proofErr w:type="spellStart"/>
      <w:r w:rsidRPr="00D61BD2">
        <w:rPr>
          <w:rFonts w:asciiTheme="minorHAnsi" w:hAnsiTheme="minorHAnsi" w:cstheme="minorHAnsi"/>
          <w:i/>
          <w:color w:val="000000"/>
          <w:sz w:val="22"/>
          <w:szCs w:val="22"/>
          <w:lang w:val="en-US"/>
        </w:rPr>
        <w:t>eg.</w:t>
      </w:r>
      <w:proofErr w:type="spellEnd"/>
      <w:r w:rsidRPr="00D61BD2">
        <w:rPr>
          <w:rFonts w:asciiTheme="minorHAnsi" w:hAnsiTheme="minorHAnsi" w:cstheme="minorHAnsi"/>
          <w:i/>
          <w:color w:val="000000"/>
          <w:sz w:val="22"/>
          <w:szCs w:val="22"/>
          <w:lang w:val="en-US"/>
        </w:rPr>
        <w:t xml:space="preserve"> recruitment advertisements) will be submitted to the </w:t>
      </w:r>
      <w:r w:rsidR="002B2F1A" w:rsidRPr="00D61BD2">
        <w:rPr>
          <w:rFonts w:asciiTheme="minorHAnsi" w:hAnsiTheme="minorHAnsi" w:cstheme="minorHAnsi"/>
          <w:i/>
          <w:color w:val="000000"/>
          <w:sz w:val="22"/>
          <w:szCs w:val="22"/>
          <w:lang w:val="en-US"/>
        </w:rPr>
        <w:t>Regulatory Authorities (RA)</w:t>
      </w:r>
      <w:r w:rsidRPr="00D61BD2">
        <w:rPr>
          <w:rFonts w:asciiTheme="minorHAnsi" w:hAnsiTheme="minorHAnsi" w:cstheme="minorHAnsi"/>
          <w:i/>
          <w:color w:val="000000"/>
          <w:sz w:val="22"/>
          <w:szCs w:val="22"/>
          <w:lang w:val="en-US"/>
        </w:rPr>
        <w:t xml:space="preserve"> for formal approval to conduct the study. The decision of the </w:t>
      </w:r>
      <w:r w:rsidR="002B2F1A" w:rsidRPr="00D61BD2">
        <w:rPr>
          <w:rFonts w:asciiTheme="minorHAnsi" w:hAnsiTheme="minorHAnsi" w:cstheme="minorHAnsi"/>
          <w:i/>
          <w:color w:val="000000"/>
          <w:sz w:val="22"/>
          <w:szCs w:val="22"/>
          <w:lang w:val="en-US"/>
        </w:rPr>
        <w:t>RA</w:t>
      </w:r>
      <w:r w:rsidRPr="00D61BD2">
        <w:rPr>
          <w:rFonts w:asciiTheme="minorHAnsi" w:hAnsiTheme="minorHAnsi" w:cstheme="minorHAnsi"/>
          <w:i/>
          <w:color w:val="000000"/>
          <w:sz w:val="22"/>
          <w:szCs w:val="22"/>
          <w:lang w:val="en-US"/>
        </w:rPr>
        <w:t xml:space="preserve"> concerning the conduct of the study will be made in writing to the </w:t>
      </w:r>
      <w:r w:rsidR="002B2F1A" w:rsidRPr="00D61BD2">
        <w:rPr>
          <w:rFonts w:asciiTheme="minorHAnsi" w:hAnsiTheme="minorHAnsi" w:cstheme="minorHAnsi"/>
          <w:i/>
          <w:color w:val="000000"/>
          <w:sz w:val="22"/>
          <w:szCs w:val="22"/>
          <w:lang w:val="en-US"/>
        </w:rPr>
        <w:t>sponsor via CTIS portal</w:t>
      </w:r>
      <w:r w:rsidRPr="00D61BD2">
        <w:rPr>
          <w:rFonts w:asciiTheme="minorHAnsi" w:hAnsiTheme="minorHAnsi" w:cstheme="minorHAnsi"/>
          <w:i/>
          <w:color w:val="000000"/>
          <w:sz w:val="22"/>
          <w:szCs w:val="22"/>
          <w:lang w:val="en-US"/>
        </w:rPr>
        <w:t xml:space="preserve">. All correspondence with the </w:t>
      </w:r>
      <w:r w:rsidR="002B2F1A" w:rsidRPr="00D61BD2">
        <w:rPr>
          <w:rFonts w:asciiTheme="minorHAnsi" w:hAnsiTheme="minorHAnsi" w:cstheme="minorHAnsi"/>
          <w:i/>
          <w:color w:val="000000"/>
          <w:sz w:val="22"/>
          <w:szCs w:val="22"/>
          <w:lang w:val="en-US"/>
        </w:rPr>
        <w:t>RA</w:t>
      </w:r>
      <w:r w:rsidRPr="00D61BD2">
        <w:rPr>
          <w:rFonts w:asciiTheme="minorHAnsi" w:hAnsiTheme="minorHAnsi" w:cstheme="minorHAnsi"/>
          <w:i/>
          <w:color w:val="000000"/>
          <w:sz w:val="22"/>
          <w:szCs w:val="22"/>
          <w:lang w:val="en-US"/>
        </w:rPr>
        <w:t xml:space="preserve"> should be </w:t>
      </w:r>
      <w:r w:rsidR="002B2F1A" w:rsidRPr="00D61BD2">
        <w:rPr>
          <w:rFonts w:asciiTheme="minorHAnsi" w:hAnsiTheme="minorHAnsi" w:cstheme="minorHAnsi"/>
          <w:i/>
          <w:color w:val="000000"/>
          <w:sz w:val="22"/>
          <w:szCs w:val="22"/>
          <w:lang w:val="en-US"/>
        </w:rPr>
        <w:t>find in the portal.</w:t>
      </w:r>
    </w:p>
    <w:p w14:paraId="6545FC6A" w14:textId="77777777" w:rsidR="006D2934" w:rsidRPr="00D61BD2" w:rsidRDefault="006D2934" w:rsidP="00745F72">
      <w:pPr>
        <w:pStyle w:val="Corpsdetexte"/>
        <w:numPr>
          <w:ilvl w:val="0"/>
          <w:numId w:val="9"/>
        </w:numPr>
        <w:spacing w:line="360" w:lineRule="auto"/>
        <w:ind w:left="714" w:hanging="357"/>
        <w:jc w:val="both"/>
        <w:rPr>
          <w:rFonts w:asciiTheme="minorHAnsi" w:hAnsiTheme="minorHAnsi" w:cstheme="minorHAnsi"/>
          <w:i/>
          <w:iCs/>
          <w:sz w:val="22"/>
          <w:szCs w:val="22"/>
          <w:lang w:val="en-US"/>
        </w:rPr>
      </w:pPr>
      <w:r w:rsidRPr="00D61BD2">
        <w:rPr>
          <w:rFonts w:asciiTheme="minorHAnsi" w:hAnsiTheme="minorHAnsi" w:cstheme="minorHAnsi"/>
          <w:i/>
          <w:iCs/>
          <w:sz w:val="22"/>
          <w:szCs w:val="22"/>
          <w:lang w:val="en-GB"/>
        </w:rPr>
        <w:t>The study will be conducted in accordance with legal and regulatory requirements (</w:t>
      </w:r>
      <w:r w:rsidR="002B2F1A" w:rsidRPr="00D61BD2">
        <w:rPr>
          <w:rFonts w:asciiTheme="minorHAnsi" w:hAnsiTheme="minorHAnsi" w:cstheme="minorHAnsi"/>
          <w:i/>
          <w:iCs/>
          <w:sz w:val="22"/>
          <w:szCs w:val="22"/>
          <w:lang w:val="en-GB"/>
        </w:rPr>
        <w:t xml:space="preserve">European Regulatory 536/2014, </w:t>
      </w:r>
      <w:r w:rsidR="00FD66DA" w:rsidRPr="00D61BD2">
        <w:rPr>
          <w:rFonts w:asciiTheme="minorHAnsi" w:hAnsiTheme="minorHAnsi" w:cstheme="minorHAnsi"/>
          <w:i/>
          <w:iCs/>
          <w:sz w:val="22"/>
          <w:szCs w:val="22"/>
          <w:lang w:val="en-GB"/>
        </w:rPr>
        <w:t>Belgian law for clinical trials of 7 May 2017,</w:t>
      </w:r>
      <w:r w:rsidR="00FD66DA" w:rsidRPr="00D61BD2">
        <w:rPr>
          <w:rFonts w:asciiTheme="minorHAnsi" w:hAnsiTheme="minorHAnsi" w:cstheme="minorHAnsi"/>
          <w:i/>
          <w:iCs/>
          <w:strike/>
          <w:sz w:val="22"/>
          <w:szCs w:val="22"/>
          <w:lang w:val="en-GB"/>
        </w:rPr>
        <w:t xml:space="preserve"> </w:t>
      </w:r>
      <w:r w:rsidRPr="00D61BD2">
        <w:rPr>
          <w:rFonts w:asciiTheme="minorHAnsi" w:hAnsiTheme="minorHAnsi" w:cstheme="minorHAnsi"/>
          <w:i/>
          <w:iCs/>
          <w:strike/>
          <w:sz w:val="22"/>
          <w:szCs w:val="22"/>
          <w:lang w:val="en-GB"/>
        </w:rPr>
        <w:t>Belgian law of 7 May 2004,</w:t>
      </w:r>
      <w:r w:rsidRPr="00D61BD2">
        <w:rPr>
          <w:rFonts w:asciiTheme="minorHAnsi" w:hAnsiTheme="minorHAnsi" w:cstheme="minorHAnsi"/>
          <w:i/>
          <w:iCs/>
          <w:sz w:val="22"/>
          <w:szCs w:val="22"/>
          <w:lang w:val="en-GB"/>
        </w:rPr>
        <w:t xml:space="preserve"> </w:t>
      </w:r>
      <w:r w:rsidR="00FD66DA" w:rsidRPr="00D61BD2">
        <w:rPr>
          <w:rFonts w:asciiTheme="minorHAnsi" w:hAnsiTheme="minorHAnsi" w:cstheme="minorHAnsi"/>
          <w:i/>
          <w:iCs/>
          <w:sz w:val="22"/>
          <w:szCs w:val="22"/>
          <w:lang w:val="en-GB"/>
        </w:rPr>
        <w:t xml:space="preserve">Belgian law for </w:t>
      </w:r>
      <w:r w:rsidRPr="00D61BD2">
        <w:rPr>
          <w:rFonts w:asciiTheme="minorHAnsi" w:hAnsiTheme="minorHAnsi" w:cstheme="minorHAnsi"/>
          <w:i/>
          <w:iCs/>
          <w:sz w:val="22"/>
          <w:szCs w:val="22"/>
          <w:lang w:val="en-GB"/>
        </w:rPr>
        <w:t xml:space="preserve">Patient rights </w:t>
      </w:r>
      <w:r w:rsidR="00FD66DA" w:rsidRPr="00D61BD2">
        <w:rPr>
          <w:rFonts w:asciiTheme="minorHAnsi" w:hAnsiTheme="minorHAnsi" w:cstheme="minorHAnsi"/>
          <w:i/>
          <w:iCs/>
          <w:sz w:val="22"/>
          <w:szCs w:val="22"/>
          <w:lang w:val="en-GB"/>
        </w:rPr>
        <w:t xml:space="preserve">22 August </w:t>
      </w:r>
      <w:r w:rsidRPr="00D61BD2">
        <w:rPr>
          <w:rFonts w:asciiTheme="minorHAnsi" w:hAnsiTheme="minorHAnsi" w:cstheme="minorHAnsi"/>
          <w:i/>
          <w:iCs/>
          <w:sz w:val="22"/>
          <w:szCs w:val="22"/>
          <w:lang w:val="en-GB"/>
        </w:rPr>
        <w:t xml:space="preserve">2002, Private life </w:t>
      </w:r>
      <w:r w:rsidR="00FD66DA" w:rsidRPr="00D61BD2">
        <w:rPr>
          <w:rFonts w:asciiTheme="minorHAnsi" w:hAnsiTheme="minorHAnsi" w:cstheme="minorHAnsi"/>
          <w:i/>
          <w:iCs/>
          <w:sz w:val="22"/>
          <w:szCs w:val="22"/>
          <w:lang w:val="en-GB"/>
        </w:rPr>
        <w:t>GDPR</w:t>
      </w:r>
      <w:r w:rsidRPr="00D61BD2">
        <w:rPr>
          <w:rFonts w:asciiTheme="minorHAnsi" w:hAnsiTheme="minorHAnsi" w:cstheme="minorHAnsi"/>
          <w:i/>
          <w:iCs/>
          <w:sz w:val="22"/>
          <w:szCs w:val="22"/>
          <w:lang w:val="en-GB"/>
        </w:rPr>
        <w:t xml:space="preserve"> </w:t>
      </w:r>
      <w:r w:rsidR="002B2F1A" w:rsidRPr="00D61BD2">
        <w:rPr>
          <w:rFonts w:asciiTheme="minorHAnsi" w:hAnsiTheme="minorHAnsi" w:cstheme="minorHAnsi"/>
          <w:i/>
          <w:iCs/>
          <w:sz w:val="22"/>
          <w:szCs w:val="22"/>
          <w:lang w:val="en-GB"/>
        </w:rPr>
        <w:t>2018</w:t>
      </w:r>
      <w:r w:rsidRPr="00D61BD2">
        <w:rPr>
          <w:rFonts w:asciiTheme="minorHAnsi" w:hAnsiTheme="minorHAnsi" w:cstheme="minorHAnsi"/>
          <w:i/>
          <w:iCs/>
          <w:sz w:val="22"/>
          <w:szCs w:val="22"/>
          <w:lang w:val="en-GB"/>
        </w:rPr>
        <w:t>), as well as the Guidelines for Good Clinical Practice (International Conference on Harmonization 1996), and the last version of Declaration of Helsinki (World Medical Association).</w:t>
      </w:r>
    </w:p>
    <w:p w14:paraId="48F16C89" w14:textId="418F1787" w:rsidR="00FD66DA" w:rsidRPr="00D61BD2" w:rsidRDefault="006D2934" w:rsidP="00745F72">
      <w:pPr>
        <w:pStyle w:val="Corpsdetexte"/>
        <w:numPr>
          <w:ilvl w:val="0"/>
          <w:numId w:val="9"/>
        </w:numPr>
        <w:spacing w:line="360" w:lineRule="auto"/>
        <w:ind w:left="714" w:hanging="357"/>
        <w:jc w:val="both"/>
        <w:rPr>
          <w:rFonts w:asciiTheme="minorHAnsi" w:hAnsiTheme="minorHAnsi" w:cstheme="minorHAnsi"/>
          <w:i/>
          <w:iCs/>
          <w:sz w:val="22"/>
          <w:szCs w:val="22"/>
          <w:lang w:val="en-US"/>
        </w:rPr>
      </w:pPr>
      <w:r w:rsidRPr="00D61BD2">
        <w:rPr>
          <w:rFonts w:asciiTheme="minorHAnsi" w:hAnsiTheme="minorHAnsi" w:cstheme="minorHAnsi"/>
          <w:i/>
          <w:color w:val="000000"/>
          <w:sz w:val="22"/>
          <w:szCs w:val="22"/>
          <w:lang w:val="en-US"/>
        </w:rPr>
        <w:t>All subjects for this study will be provided a consent form describing this study and providing sufficient information for subjects to make an informed decision about their participation in this study.  This consent form will be submitted with the protocol for review and approval by the EC</w:t>
      </w:r>
      <w:r w:rsidR="00F70900" w:rsidRPr="00D61BD2">
        <w:rPr>
          <w:rFonts w:asciiTheme="minorHAnsi" w:hAnsiTheme="minorHAnsi" w:cstheme="minorHAnsi"/>
          <w:i/>
          <w:color w:val="000000"/>
          <w:sz w:val="22"/>
          <w:szCs w:val="22"/>
          <w:lang w:val="en-US"/>
        </w:rPr>
        <w:t xml:space="preserve"> designed by the RA</w:t>
      </w:r>
      <w:r w:rsidRPr="00D61BD2">
        <w:rPr>
          <w:rFonts w:asciiTheme="minorHAnsi" w:hAnsiTheme="minorHAnsi" w:cstheme="minorHAnsi"/>
          <w:i/>
          <w:color w:val="000000"/>
          <w:sz w:val="22"/>
          <w:szCs w:val="22"/>
          <w:lang w:val="en-US"/>
        </w:rPr>
        <w:t xml:space="preserve">. The formal consent of a subject, using the EC-approved consent form, will be obtained before that subject is submitted to any study procedure. This consent form must be signed by the subject or legally acceptable surrogate, and the investigator-designated research professional obtaining the consent. </w:t>
      </w:r>
      <w:r w:rsidRPr="00D61BD2">
        <w:rPr>
          <w:rFonts w:asciiTheme="minorHAnsi" w:hAnsiTheme="minorHAnsi" w:cstheme="minorHAnsi"/>
          <w:i/>
          <w:sz w:val="22"/>
          <w:szCs w:val="22"/>
          <w:lang w:val="en-GB"/>
        </w:rPr>
        <w:t>The written informed consent document should be prepared in the language of the potential patient population.</w:t>
      </w:r>
    </w:p>
    <w:p w14:paraId="29866060" w14:textId="12255F82" w:rsidR="009074D7" w:rsidRPr="00D61BD2" w:rsidRDefault="009074D7" w:rsidP="00745F72">
      <w:pPr>
        <w:pStyle w:val="Corpsdetexte"/>
        <w:numPr>
          <w:ilvl w:val="0"/>
          <w:numId w:val="9"/>
        </w:numPr>
        <w:spacing w:line="360" w:lineRule="auto"/>
        <w:ind w:left="714" w:hanging="357"/>
        <w:jc w:val="both"/>
        <w:rPr>
          <w:rFonts w:asciiTheme="minorHAnsi" w:hAnsiTheme="minorHAnsi" w:cstheme="minorHAnsi"/>
          <w:i/>
          <w:iCs/>
          <w:sz w:val="22"/>
          <w:szCs w:val="22"/>
          <w:lang w:val="en-US"/>
        </w:rPr>
      </w:pPr>
      <w:r w:rsidRPr="00D61BD2">
        <w:rPr>
          <w:rFonts w:asciiTheme="minorHAnsi" w:hAnsiTheme="minorHAnsi" w:cstheme="minorHAnsi"/>
          <w:i/>
          <w:color w:val="000000"/>
          <w:sz w:val="22"/>
          <w:szCs w:val="22"/>
          <w:lang w:val="en-US"/>
        </w:rPr>
        <w:t>The identity of the participant will remain kept confidential according to the General Data Protection Regulation of 27 April 2016 (in application on 25 May 2018), to the Belgian law of 30 July 2018 on the protection of natural persons with regard to the processing of personal data and the Belgian patient’s right law (22 August 2002). Personal data will be coded. Subjects will not be identified by name or in any other recognizable way in any of the records, results or publications related to the experiment.</w:t>
      </w:r>
    </w:p>
    <w:p w14:paraId="70DDB189" w14:textId="77777777" w:rsidR="00F70900" w:rsidRPr="00D61BD2" w:rsidRDefault="00F70900" w:rsidP="00F70900">
      <w:pPr>
        <w:rPr>
          <w:rFonts w:eastAsia="Times New Roman" w:cstheme="minorHAnsi"/>
          <w:lang w:val="en-US" w:eastAsia="fr-FR"/>
        </w:rPr>
      </w:pPr>
    </w:p>
    <w:p w14:paraId="03F0D8F2" w14:textId="77777777" w:rsidR="00F70900" w:rsidRPr="00D61BD2" w:rsidRDefault="00F70900" w:rsidP="00F70900">
      <w:pPr>
        <w:rPr>
          <w:rFonts w:eastAsia="Times New Roman" w:cstheme="minorHAnsi"/>
          <w:lang w:val="en-US" w:eastAsia="fr-FR"/>
        </w:rPr>
      </w:pPr>
      <w:r w:rsidRPr="00D61BD2">
        <w:rPr>
          <w:rFonts w:eastAsia="Times New Roman" w:cstheme="minorHAnsi"/>
          <w:lang w:val="en-US" w:eastAsia="fr-FR"/>
        </w:rPr>
        <w:br w:type="page"/>
      </w:r>
    </w:p>
    <w:p w14:paraId="49BF7F46" w14:textId="77777777" w:rsidR="006D2934" w:rsidRPr="00D61BD2" w:rsidRDefault="006D2934" w:rsidP="0090329B">
      <w:pPr>
        <w:pStyle w:val="TitreSOP1"/>
        <w:rPr>
          <w:lang w:val="en-GB"/>
        </w:rPr>
      </w:pPr>
      <w:bookmarkStart w:id="13" w:name="_Toc105574326"/>
      <w:bookmarkStart w:id="14" w:name="_Toc224309828"/>
      <w:r w:rsidRPr="00D61BD2">
        <w:lastRenderedPageBreak/>
        <w:t>Objectives</w:t>
      </w:r>
      <w:bookmarkEnd w:id="13"/>
      <w:bookmarkEnd w:id="14"/>
    </w:p>
    <w:p w14:paraId="1E9BB12C" w14:textId="50ACFF34" w:rsidR="00DD1BF0" w:rsidRPr="00D61BD2" w:rsidRDefault="00DD1BF0" w:rsidP="00DD1BF0">
      <w:pPr>
        <w:pStyle w:val="Corpsdetexte"/>
        <w:spacing w:after="0" w:line="276" w:lineRule="auto"/>
        <w:ind w:left="426"/>
        <w:jc w:val="both"/>
        <w:rPr>
          <w:rFonts w:asciiTheme="minorHAnsi" w:hAnsiTheme="minorHAnsi" w:cstheme="minorHAnsi"/>
          <w:color w:val="FF0000"/>
          <w:sz w:val="22"/>
          <w:szCs w:val="22"/>
          <w:lang w:val="en-GB"/>
        </w:rPr>
      </w:pPr>
      <w:r w:rsidRPr="00D61BD2">
        <w:rPr>
          <w:rFonts w:asciiTheme="minorHAnsi" w:hAnsiTheme="minorHAnsi" w:cstheme="minorHAnsi"/>
          <w:color w:val="FF0000"/>
          <w:sz w:val="22"/>
          <w:szCs w:val="22"/>
          <w:lang w:val="en-GB"/>
        </w:rPr>
        <w:t xml:space="preserve">An objective is the purpose for performing the trial in terms of the scientific question to be answered. Express each objective as a statement of purpose (e.g. to assess, to determine, to compare, to evaluate) and include the general purpose (e.g. efficacy, effectiveness, safety) and/or specific purpose (e.g. dose-response, superiority to placebo, effect of an intervention on disease incidence, disease severity, health </w:t>
      </w:r>
      <w:proofErr w:type="spellStart"/>
      <w:r w:rsidRPr="00D61BD2">
        <w:rPr>
          <w:rFonts w:asciiTheme="minorHAnsi" w:hAnsiTheme="minorHAnsi" w:cstheme="minorHAnsi"/>
          <w:color w:val="FF0000"/>
          <w:sz w:val="22"/>
          <w:szCs w:val="22"/>
          <w:lang w:val="en-GB"/>
        </w:rPr>
        <w:t>behavior</w:t>
      </w:r>
      <w:proofErr w:type="spellEnd"/>
      <w:r w:rsidRPr="00D61BD2">
        <w:rPr>
          <w:rFonts w:asciiTheme="minorHAnsi" w:hAnsiTheme="minorHAnsi" w:cstheme="minorHAnsi"/>
          <w:color w:val="FF0000"/>
          <w:sz w:val="22"/>
          <w:szCs w:val="22"/>
          <w:lang w:val="en-GB"/>
        </w:rPr>
        <w:t>).</w:t>
      </w:r>
    </w:p>
    <w:p w14:paraId="52828595" w14:textId="16B06CE5" w:rsidR="006D2934" w:rsidRPr="00D61BD2" w:rsidRDefault="006D2934" w:rsidP="00DD1BF0">
      <w:pPr>
        <w:pStyle w:val="Corpsdetexte"/>
        <w:spacing w:after="0" w:line="276" w:lineRule="auto"/>
        <w:ind w:left="426"/>
        <w:jc w:val="both"/>
        <w:rPr>
          <w:rFonts w:asciiTheme="minorHAnsi" w:hAnsiTheme="minorHAnsi" w:cstheme="minorHAnsi"/>
          <w:color w:val="FF0000"/>
          <w:sz w:val="22"/>
          <w:szCs w:val="22"/>
          <w:lang w:val="en-US" w:eastAsia="en-US"/>
        </w:rPr>
      </w:pPr>
      <w:r w:rsidRPr="00D61BD2">
        <w:rPr>
          <w:rFonts w:asciiTheme="minorHAnsi" w:hAnsiTheme="minorHAnsi" w:cstheme="minorHAnsi"/>
          <w:color w:val="FF0000"/>
          <w:sz w:val="22"/>
          <w:szCs w:val="22"/>
          <w:lang w:val="en-GB"/>
        </w:rPr>
        <w:t>Objectives should be simple (not complex), specific (not vague), and stated in advance (not after the research is done). After statement of the primary objective, secondary objectives may be mentioned.</w:t>
      </w:r>
    </w:p>
    <w:p w14:paraId="744B8735" w14:textId="77777777" w:rsidR="006D2934" w:rsidRPr="00D61BD2" w:rsidRDefault="006D2934" w:rsidP="003D61A0">
      <w:pPr>
        <w:pStyle w:val="TitreSOP2"/>
        <w:spacing w:before="120" w:after="120"/>
        <w:ind w:left="788" w:hanging="431"/>
      </w:pPr>
      <w:bookmarkStart w:id="15" w:name="_Toc105574327"/>
      <w:bookmarkStart w:id="16" w:name="_Toc224309829"/>
      <w:proofErr w:type="spellStart"/>
      <w:r w:rsidRPr="00D61BD2">
        <w:t>Primary</w:t>
      </w:r>
      <w:bookmarkEnd w:id="15"/>
      <w:bookmarkEnd w:id="16"/>
      <w:proofErr w:type="spellEnd"/>
    </w:p>
    <w:p w14:paraId="108EF38B" w14:textId="77777777" w:rsidR="00F70900" w:rsidRPr="00D61BD2" w:rsidRDefault="00F70900" w:rsidP="00F70900"/>
    <w:p w14:paraId="5721D590" w14:textId="77777777" w:rsidR="00F70900" w:rsidRPr="00D61BD2" w:rsidRDefault="00F70900" w:rsidP="00F70900"/>
    <w:p w14:paraId="480AECBF" w14:textId="77777777" w:rsidR="006D2934" w:rsidRPr="00D61BD2" w:rsidRDefault="006D2934" w:rsidP="003D61A0">
      <w:pPr>
        <w:pStyle w:val="TitreSOP2"/>
        <w:spacing w:before="120" w:after="120"/>
        <w:ind w:left="788" w:hanging="431"/>
      </w:pPr>
      <w:bookmarkStart w:id="17" w:name="_Toc105574328"/>
      <w:bookmarkStart w:id="18" w:name="_Toc224309830"/>
      <w:proofErr w:type="spellStart"/>
      <w:r w:rsidRPr="00D61BD2">
        <w:t>Secondary</w:t>
      </w:r>
      <w:bookmarkEnd w:id="17"/>
      <w:bookmarkEnd w:id="18"/>
      <w:proofErr w:type="spellEnd"/>
    </w:p>
    <w:p w14:paraId="662949C1" w14:textId="77777777" w:rsidR="00F70900" w:rsidRPr="00D61BD2" w:rsidRDefault="00F70900" w:rsidP="00F70900"/>
    <w:p w14:paraId="58FF604E" w14:textId="77777777" w:rsidR="00F70900" w:rsidRPr="00D61BD2" w:rsidRDefault="00F70900" w:rsidP="00F70900"/>
    <w:p w14:paraId="581E7F74" w14:textId="378881E6" w:rsidR="006D2934" w:rsidRPr="00D61BD2" w:rsidRDefault="006D2934" w:rsidP="0090329B">
      <w:pPr>
        <w:pStyle w:val="TitreSOP1"/>
      </w:pPr>
      <w:bookmarkStart w:id="19" w:name="_Toc105574329"/>
      <w:bookmarkStart w:id="20" w:name="_Toc224309831"/>
      <w:r w:rsidRPr="00D61BD2">
        <w:t>Endpoints</w:t>
      </w:r>
      <w:bookmarkEnd w:id="19"/>
      <w:bookmarkEnd w:id="20"/>
    </w:p>
    <w:p w14:paraId="20DC3E2B" w14:textId="3D3726C3" w:rsidR="00DD1BF0" w:rsidRPr="00D61BD2" w:rsidRDefault="00DD1BF0" w:rsidP="005B6DCD">
      <w:pPr>
        <w:spacing w:after="120"/>
        <w:rPr>
          <w:color w:val="FF0000"/>
          <w:lang w:val="en-US"/>
        </w:rPr>
      </w:pPr>
      <w:r w:rsidRPr="00D61BD2">
        <w:rPr>
          <w:color w:val="FF0000"/>
          <w:lang w:val="en-US"/>
        </w:rPr>
        <w:t>A study endpoint is a specific measurement or observation to assess the effect of the trial variable (study intervention). Study endpoints should be prioritized and should correspond to the study objectives and hypotheses being tested.</w:t>
      </w:r>
    </w:p>
    <w:p w14:paraId="250C6D4B" w14:textId="35DA0DF2" w:rsidR="00F70900" w:rsidRPr="00D61BD2" w:rsidRDefault="00DD1BF0" w:rsidP="005B6DCD">
      <w:pPr>
        <w:spacing w:after="120"/>
        <w:rPr>
          <w:color w:val="FF0000"/>
          <w:lang w:val="en-US"/>
        </w:rPr>
      </w:pPr>
      <w:r w:rsidRPr="00D61BD2">
        <w:rPr>
          <w:color w:val="FF0000"/>
          <w:lang w:val="en-US"/>
        </w:rPr>
        <w:t>Always specify the timepoint (of measurement) along with the endpoint concerned, especially when it is possible to be measured more than once during the trial</w:t>
      </w:r>
      <w:r w:rsidR="005B6DCD" w:rsidRPr="00D61BD2">
        <w:rPr>
          <w:color w:val="FF0000"/>
          <w:lang w:val="en-US"/>
        </w:rPr>
        <w:t>.</w:t>
      </w:r>
    </w:p>
    <w:p w14:paraId="71093730" w14:textId="6890A824" w:rsidR="005B6DCD" w:rsidRPr="00D61BD2" w:rsidRDefault="005B6DCD" w:rsidP="005B6DCD">
      <w:pPr>
        <w:spacing w:after="120"/>
        <w:rPr>
          <w:color w:val="FF0000"/>
          <w:lang w:val="en-US"/>
        </w:rPr>
      </w:pPr>
      <w:r w:rsidRPr="00D61BD2">
        <w:rPr>
          <w:color w:val="FF0000"/>
          <w:lang w:val="en-US"/>
        </w:rPr>
        <w:t>The primary endpoint(s) should be clearly specified and its importance and role in the analysis and interpretation of study results should be defined. The primary endpoint is the basis for concluding that the trial met its objective. Often phase II and III studies include primary objectives, and therefore primary endpoints, to demonstrate effectiveness. Generally, there should be just one primary endpoint that will provide a clinically relevant, valid, and reliable measure of the primary objective.</w:t>
      </w:r>
    </w:p>
    <w:p w14:paraId="0955CA9E" w14:textId="3323CDE4" w:rsidR="005B6DCD" w:rsidRPr="00D61BD2" w:rsidRDefault="005B6DCD" w:rsidP="005B6DCD">
      <w:pPr>
        <w:rPr>
          <w:color w:val="FF0000"/>
          <w:lang w:val="en-US"/>
        </w:rPr>
      </w:pPr>
      <w:r w:rsidRPr="00D61BD2">
        <w:rPr>
          <w:color w:val="FF0000"/>
          <w:lang w:val="en-US"/>
        </w:rPr>
        <w:t>The primary endpoint should be a clear, unarguable, quantitative measure of effect that will be the focus of the primary analysis and will drive the choice of sample size. Less is more, e.g. “the primary end point is the two-year survival rate”.</w:t>
      </w:r>
    </w:p>
    <w:p w14:paraId="68C99C27" w14:textId="77777777" w:rsidR="00F70900" w:rsidRPr="00D61BD2" w:rsidRDefault="00F70900">
      <w:pPr>
        <w:rPr>
          <w:lang w:val="en-US"/>
        </w:rPr>
      </w:pPr>
    </w:p>
    <w:p w14:paraId="2B7F2A03" w14:textId="77777777" w:rsidR="005B6DCD" w:rsidRPr="00D61BD2" w:rsidRDefault="005B6DCD" w:rsidP="005B6DCD">
      <w:pPr>
        <w:pStyle w:val="TitreSOP2"/>
        <w:spacing w:before="120" w:after="120"/>
        <w:ind w:left="788" w:hanging="431"/>
      </w:pPr>
      <w:bookmarkStart w:id="21" w:name="_Toc224309832"/>
      <w:proofErr w:type="spellStart"/>
      <w:r w:rsidRPr="00D61BD2">
        <w:t>Primary</w:t>
      </w:r>
      <w:bookmarkEnd w:id="21"/>
      <w:proofErr w:type="spellEnd"/>
    </w:p>
    <w:p w14:paraId="487B7860" w14:textId="77777777" w:rsidR="005B6DCD" w:rsidRPr="00D61BD2" w:rsidRDefault="005B6DCD" w:rsidP="005B6DCD"/>
    <w:p w14:paraId="43C5D90F" w14:textId="77777777" w:rsidR="005B6DCD" w:rsidRPr="00D61BD2" w:rsidRDefault="005B6DCD" w:rsidP="005B6DCD"/>
    <w:p w14:paraId="1824FAA7" w14:textId="77777777" w:rsidR="005B6DCD" w:rsidRPr="00D61BD2" w:rsidRDefault="005B6DCD" w:rsidP="005B6DCD">
      <w:pPr>
        <w:pStyle w:val="TitreSOP2"/>
        <w:spacing w:before="120" w:after="120"/>
        <w:ind w:left="788" w:hanging="431"/>
      </w:pPr>
      <w:bookmarkStart w:id="22" w:name="_Toc224309833"/>
      <w:proofErr w:type="spellStart"/>
      <w:r w:rsidRPr="00D61BD2">
        <w:t>Secondary</w:t>
      </w:r>
      <w:bookmarkEnd w:id="22"/>
      <w:proofErr w:type="spellEnd"/>
    </w:p>
    <w:p w14:paraId="19787011" w14:textId="77777777" w:rsidR="00F70900" w:rsidRPr="00D61BD2" w:rsidRDefault="00F70900">
      <w:pPr>
        <w:rPr>
          <w:lang w:val="en-US"/>
        </w:rPr>
      </w:pPr>
      <w:r w:rsidRPr="00D61BD2">
        <w:rPr>
          <w:lang w:val="en-US"/>
        </w:rPr>
        <w:br w:type="page"/>
      </w:r>
    </w:p>
    <w:p w14:paraId="3C70053B" w14:textId="77777777" w:rsidR="006D2934" w:rsidRPr="00D61BD2" w:rsidRDefault="006D2934" w:rsidP="0090329B">
      <w:pPr>
        <w:pStyle w:val="TitreSOP1"/>
      </w:pPr>
      <w:bookmarkStart w:id="23" w:name="_Toc105574330"/>
      <w:bookmarkStart w:id="24" w:name="_Toc224309834"/>
      <w:r w:rsidRPr="00D61BD2">
        <w:lastRenderedPageBreak/>
        <w:t>B</w:t>
      </w:r>
      <w:bookmarkStart w:id="25" w:name="_Toc341867636"/>
      <w:r w:rsidRPr="00D61BD2">
        <w:t>ackground Information and Scientific Rationale</w:t>
      </w:r>
      <w:bookmarkEnd w:id="23"/>
      <w:bookmarkEnd w:id="25"/>
      <w:bookmarkEnd w:id="24"/>
    </w:p>
    <w:p w14:paraId="30858618" w14:textId="77777777" w:rsidR="006D2934" w:rsidRPr="00D61BD2" w:rsidRDefault="006D2934" w:rsidP="00F70900">
      <w:pPr>
        <w:pStyle w:val="TitreSOP2"/>
        <w:spacing w:before="240" w:after="240"/>
      </w:pPr>
      <w:bookmarkStart w:id="26" w:name="_Toc105574331"/>
      <w:bookmarkStart w:id="27" w:name="_Toc224309835"/>
      <w:r w:rsidRPr="00D61BD2">
        <w:rPr>
          <w:lang w:val="en-US"/>
        </w:rPr>
        <w:t>Medical</w:t>
      </w:r>
      <w:r w:rsidRPr="00D61BD2">
        <w:t xml:space="preserve"> Background</w:t>
      </w:r>
      <w:bookmarkEnd w:id="26"/>
      <w:bookmarkEnd w:id="27"/>
    </w:p>
    <w:p w14:paraId="08169C43" w14:textId="77777777" w:rsidR="006D2934" w:rsidRPr="00D61BD2" w:rsidRDefault="006D2934" w:rsidP="005B6DCD">
      <w:pPr>
        <w:pStyle w:val="Corpsdetexte"/>
        <w:numPr>
          <w:ilvl w:val="0"/>
          <w:numId w:val="25"/>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The name and description of the study intervention/investigational products(s) </w:t>
      </w:r>
    </w:p>
    <w:p w14:paraId="6675714E" w14:textId="6A461609" w:rsidR="006D2934" w:rsidRPr="00D61BD2" w:rsidRDefault="006D2934" w:rsidP="005B6DCD">
      <w:pPr>
        <w:pStyle w:val="Corpsdetexte"/>
        <w:numPr>
          <w:ilvl w:val="0"/>
          <w:numId w:val="25"/>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Scientific explanation to define the issue : Discussion of important </w:t>
      </w:r>
      <w:r w:rsidR="003D61A0" w:rsidRPr="00D61BD2">
        <w:rPr>
          <w:rFonts w:asciiTheme="minorHAnsi" w:hAnsiTheme="minorHAnsi" w:cstheme="minorHAnsi"/>
          <w:color w:val="FF0000"/>
          <w:sz w:val="22"/>
          <w:szCs w:val="22"/>
          <w:lang w:val="en-US"/>
        </w:rPr>
        <w:t>literature</w:t>
      </w:r>
      <w:r w:rsidRPr="00D61BD2">
        <w:rPr>
          <w:rFonts w:asciiTheme="minorHAnsi" w:hAnsiTheme="minorHAnsi" w:cstheme="minorHAnsi"/>
          <w:color w:val="FF0000"/>
          <w:sz w:val="22"/>
          <w:szCs w:val="22"/>
          <w:lang w:val="en-US"/>
        </w:rPr>
        <w:t xml:space="preserve"> and data that are relevant to the trial and that provide background for the trial</w:t>
      </w:r>
      <w:r w:rsidR="005B6DCD" w:rsidRPr="00D61BD2">
        <w:rPr>
          <w:rFonts w:asciiTheme="minorHAnsi" w:hAnsiTheme="minorHAnsi" w:cstheme="minorHAnsi"/>
          <w:color w:val="FF0000"/>
          <w:sz w:val="22"/>
          <w:szCs w:val="22"/>
          <w:lang w:val="en-US"/>
        </w:rPr>
        <w:t xml:space="preserve"> (literature revue with references listed)</w:t>
      </w:r>
      <w:r w:rsidRPr="00D61BD2">
        <w:rPr>
          <w:rFonts w:asciiTheme="minorHAnsi" w:hAnsiTheme="minorHAnsi" w:cstheme="minorHAnsi"/>
          <w:color w:val="FF0000"/>
          <w:sz w:val="22"/>
          <w:szCs w:val="22"/>
          <w:lang w:val="en-US"/>
        </w:rPr>
        <w:t xml:space="preserve"> </w:t>
      </w:r>
    </w:p>
    <w:p w14:paraId="4288BBAA" w14:textId="42EEC81E" w:rsidR="006D2934" w:rsidRPr="00D61BD2" w:rsidRDefault="006D2934" w:rsidP="005B6DCD">
      <w:pPr>
        <w:pStyle w:val="Corpsdetexte"/>
        <w:numPr>
          <w:ilvl w:val="0"/>
          <w:numId w:val="25"/>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Justification of the study considering the current knowledge: A summary of findings from nonclinical in vitro or in vivo studies that have potential clinical significance, and a summary from relevant clinical trials </w:t>
      </w:r>
      <w:r w:rsidR="005B6DCD" w:rsidRPr="00D61BD2">
        <w:rPr>
          <w:rFonts w:asciiTheme="minorHAnsi" w:hAnsiTheme="minorHAnsi" w:cstheme="minorHAnsi"/>
          <w:color w:val="FF0000"/>
          <w:sz w:val="22"/>
          <w:szCs w:val="22"/>
          <w:lang w:val="en-US"/>
        </w:rPr>
        <w:t>and any history of human use or exposure to the study intervention, including use in other countries, and clinical pharmacology studies</w:t>
      </w:r>
    </w:p>
    <w:p w14:paraId="12944C0A" w14:textId="77777777" w:rsidR="006D2934" w:rsidRPr="00D61BD2" w:rsidRDefault="006D2934" w:rsidP="005B6DCD">
      <w:pPr>
        <w:pStyle w:val="Corpsdetexte"/>
        <w:numPr>
          <w:ilvl w:val="0"/>
          <w:numId w:val="25"/>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Benefits expected for the research : Importance of the study and any relevant treatment issues or controversies </w:t>
      </w:r>
    </w:p>
    <w:p w14:paraId="5E35E8F5" w14:textId="77777777" w:rsidR="006D2934" w:rsidRPr="00D61BD2" w:rsidRDefault="006D2934" w:rsidP="005B6DCD">
      <w:pPr>
        <w:pStyle w:val="Corpsdetexte"/>
        <w:numPr>
          <w:ilvl w:val="0"/>
          <w:numId w:val="25"/>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Perspectives for the scientific community, the hospital, the public health.</w:t>
      </w:r>
    </w:p>
    <w:p w14:paraId="5536EA3A" w14:textId="77777777" w:rsidR="006D2934" w:rsidRPr="00D61BD2" w:rsidRDefault="006D2934" w:rsidP="00F70900">
      <w:pPr>
        <w:pStyle w:val="TitreSOP2"/>
        <w:spacing w:before="240" w:after="240"/>
        <w:rPr>
          <w:lang w:val="en-US"/>
        </w:rPr>
      </w:pPr>
      <w:bookmarkStart w:id="28" w:name="_Toc105574332"/>
      <w:bookmarkStart w:id="29" w:name="_Toc224309836"/>
      <w:r w:rsidRPr="00D61BD2">
        <w:rPr>
          <w:lang w:val="en-US"/>
        </w:rPr>
        <w:t>Drug Profile</w:t>
      </w:r>
      <w:bookmarkEnd w:id="28"/>
      <w:bookmarkEnd w:id="29"/>
    </w:p>
    <w:p w14:paraId="36C48A23" w14:textId="280F68C3" w:rsidR="006D2934" w:rsidRPr="00D61BD2" w:rsidRDefault="006F0CDA" w:rsidP="006F0CDA">
      <w:pPr>
        <w:pStyle w:val="Corpsdetexte"/>
        <w:spacing w:before="60"/>
        <w:ind w:firstLine="426"/>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S</w:t>
      </w:r>
      <w:r w:rsidR="006D2934" w:rsidRPr="00D61BD2">
        <w:rPr>
          <w:rFonts w:asciiTheme="minorHAnsi" w:hAnsiTheme="minorHAnsi" w:cstheme="minorHAnsi"/>
          <w:color w:val="FF0000"/>
          <w:sz w:val="22"/>
          <w:szCs w:val="22"/>
          <w:lang w:val="en-US"/>
        </w:rPr>
        <w:t>ubstance, toxicology, pharmacokinetics, clinical studies.</w:t>
      </w:r>
    </w:p>
    <w:p w14:paraId="7232B7FC" w14:textId="522352BA" w:rsidR="00A20077" w:rsidRPr="00D61BD2" w:rsidRDefault="00A20077" w:rsidP="006F0CDA">
      <w:pPr>
        <w:pStyle w:val="Corpsdetexte"/>
        <w:spacing w:before="60"/>
        <w:ind w:firstLine="426"/>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Description of the route of administration and dosage, dosing regimen, intervention periods.</w:t>
      </w:r>
    </w:p>
    <w:p w14:paraId="2CF43D1A" w14:textId="77777777" w:rsidR="006D2934" w:rsidRPr="00D61BD2" w:rsidRDefault="006D2934" w:rsidP="00F70900">
      <w:pPr>
        <w:pStyle w:val="TitreSOP2"/>
        <w:spacing w:before="240" w:after="240"/>
        <w:rPr>
          <w:lang w:val="en-US"/>
        </w:rPr>
      </w:pPr>
      <w:bookmarkStart w:id="30" w:name="_Toc105574333"/>
      <w:bookmarkStart w:id="31" w:name="_Toc224309837"/>
      <w:r w:rsidRPr="00D61BD2">
        <w:rPr>
          <w:lang w:val="en-US"/>
        </w:rPr>
        <w:t>Rationale</w:t>
      </w:r>
      <w:bookmarkEnd w:id="30"/>
      <w:bookmarkEnd w:id="31"/>
      <w:r w:rsidRPr="00D61BD2">
        <w:rPr>
          <w:lang w:val="en-US"/>
        </w:rPr>
        <w:t xml:space="preserve"> </w:t>
      </w:r>
    </w:p>
    <w:p w14:paraId="0C1D6CA7" w14:textId="54DB13AE" w:rsidR="006D2934" w:rsidRPr="00D61BD2" w:rsidRDefault="006D2934" w:rsidP="00745F72">
      <w:pPr>
        <w:pStyle w:val="Corpsdetexte"/>
        <w:numPr>
          <w:ilvl w:val="0"/>
          <w:numId w:val="13"/>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Statement of the hypothesis</w:t>
      </w:r>
    </w:p>
    <w:p w14:paraId="738EE80E" w14:textId="7EFAA8FE" w:rsidR="00A20077" w:rsidRPr="00D61BD2" w:rsidRDefault="00A20077" w:rsidP="00745F72">
      <w:pPr>
        <w:pStyle w:val="Corpsdetexte"/>
        <w:numPr>
          <w:ilvl w:val="0"/>
          <w:numId w:val="13"/>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Description of the study population, disease, current standard of care</w:t>
      </w:r>
    </w:p>
    <w:p w14:paraId="5FDDF744" w14:textId="77777777" w:rsidR="006D2934" w:rsidRPr="00D61BD2" w:rsidRDefault="006D2934" w:rsidP="00745F72">
      <w:pPr>
        <w:pStyle w:val="Corpsdetexte"/>
        <w:numPr>
          <w:ilvl w:val="0"/>
          <w:numId w:val="13"/>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Discussion of known risks and benefits, if any, to human subjects</w:t>
      </w:r>
    </w:p>
    <w:p w14:paraId="6163D92C" w14:textId="77777777" w:rsidR="00685EB7" w:rsidRPr="00D61BD2" w:rsidRDefault="00685EB7" w:rsidP="00745F72">
      <w:pPr>
        <w:pStyle w:val="Corpsdetexte"/>
        <w:numPr>
          <w:ilvl w:val="0"/>
          <w:numId w:val="13"/>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A summary of the known and potential risks and benefits, including an assessment of the expected benefits and risks; for participants in a clinical trial in an emergency situation, the scientific grounds for considering that their participation is likely to produce a direct clinically relevant benefit are documented;</w:t>
      </w:r>
    </w:p>
    <w:p w14:paraId="4E8F5549" w14:textId="77777777" w:rsidR="00685EB7" w:rsidRPr="00D61BD2" w:rsidRDefault="00685EB7" w:rsidP="00745F72">
      <w:pPr>
        <w:pStyle w:val="Corpsdetexte"/>
        <w:numPr>
          <w:ilvl w:val="0"/>
          <w:numId w:val="13"/>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Where patients have been involved in the design of the clinical trial, a description of how they were involved;</w:t>
      </w:r>
    </w:p>
    <w:p w14:paraId="13F8ABA5" w14:textId="77777777" w:rsidR="00070E96" w:rsidRPr="00D61BD2" w:rsidRDefault="00685EB7" w:rsidP="00745F72">
      <w:pPr>
        <w:pStyle w:val="Corpsdetexte"/>
        <w:numPr>
          <w:ilvl w:val="0"/>
          <w:numId w:val="13"/>
        </w:numPr>
        <w:spacing w:before="60"/>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An analysis of the </w:t>
      </w:r>
      <w:r w:rsidR="001B571C" w:rsidRPr="00D61BD2">
        <w:rPr>
          <w:rFonts w:asciiTheme="minorHAnsi" w:hAnsiTheme="minorHAnsi" w:cstheme="minorHAnsi"/>
          <w:color w:val="FF0000"/>
          <w:sz w:val="22"/>
          <w:szCs w:val="22"/>
          <w:lang w:val="en-US"/>
        </w:rPr>
        <w:t>relevance of the clinical trial</w:t>
      </w:r>
    </w:p>
    <w:p w14:paraId="295B7634" w14:textId="77777777" w:rsidR="00070E96" w:rsidRPr="00D61BD2" w:rsidRDefault="00070E96" w:rsidP="00070E96">
      <w:pPr>
        <w:pStyle w:val="Corpsdetexte"/>
        <w:spacing w:before="60"/>
        <w:ind w:left="349"/>
        <w:rPr>
          <w:rFonts w:asciiTheme="minorHAnsi" w:hAnsiTheme="minorHAnsi" w:cstheme="minorHAnsi"/>
          <w:sz w:val="22"/>
          <w:szCs w:val="22"/>
          <w:lang w:val="en-US"/>
        </w:rPr>
      </w:pPr>
    </w:p>
    <w:p w14:paraId="6BC7A55D" w14:textId="615F6902" w:rsidR="00F70900" w:rsidRPr="00D61BD2" w:rsidRDefault="00F70900" w:rsidP="00070E96">
      <w:pPr>
        <w:pStyle w:val="Corpsdetexte"/>
        <w:spacing w:before="60"/>
        <w:ind w:left="34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br w:type="page"/>
      </w:r>
    </w:p>
    <w:p w14:paraId="651FC470" w14:textId="77777777" w:rsidR="006D2934" w:rsidRPr="00D61BD2" w:rsidRDefault="006D2934" w:rsidP="0090329B">
      <w:pPr>
        <w:pStyle w:val="TitreSOP1"/>
        <w:rPr>
          <w:lang w:val="en-GB"/>
        </w:rPr>
      </w:pPr>
      <w:bookmarkStart w:id="32" w:name="_Toc105574334"/>
      <w:bookmarkStart w:id="33" w:name="_Toc224309838"/>
      <w:r w:rsidRPr="00D61BD2">
        <w:lastRenderedPageBreak/>
        <w:t>Investigational plan</w:t>
      </w:r>
      <w:bookmarkEnd w:id="32"/>
      <w:bookmarkEnd w:id="33"/>
    </w:p>
    <w:p w14:paraId="0EBFED02" w14:textId="77777777" w:rsidR="006D2934" w:rsidRPr="00D61BD2" w:rsidRDefault="006D2934" w:rsidP="00F70900">
      <w:pPr>
        <w:pStyle w:val="TitreSOP2"/>
        <w:spacing w:before="240" w:after="240"/>
        <w:rPr>
          <w:lang w:val="en-US"/>
        </w:rPr>
      </w:pPr>
      <w:bookmarkStart w:id="34" w:name="_Toc105574335"/>
      <w:bookmarkStart w:id="35" w:name="_Toc224309839"/>
      <w:r w:rsidRPr="00D61BD2">
        <w:rPr>
          <w:lang w:val="en-US"/>
        </w:rPr>
        <w:t>Design</w:t>
      </w:r>
      <w:bookmarkEnd w:id="34"/>
      <w:bookmarkEnd w:id="35"/>
    </w:p>
    <w:p w14:paraId="73F423EA" w14:textId="77777777" w:rsidR="006D2934" w:rsidRPr="00D61BD2" w:rsidRDefault="006D2934" w:rsidP="006D2934">
      <w:pPr>
        <w:pStyle w:val="Corpsdetexte"/>
        <w:spacing w:before="60"/>
        <w:ind w:firstLine="426"/>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Definition of the characteristics of the biomedical research by standard terms</w:t>
      </w:r>
    </w:p>
    <w:p w14:paraId="7812BF11"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Physio-(</w:t>
      </w:r>
      <w:proofErr w:type="spellStart"/>
      <w:r w:rsidRPr="00D61BD2">
        <w:rPr>
          <w:rFonts w:asciiTheme="minorHAnsi" w:hAnsiTheme="minorHAnsi" w:cstheme="minorHAnsi"/>
          <w:color w:val="FF0000"/>
          <w:sz w:val="22"/>
          <w:szCs w:val="22"/>
          <w:lang w:val="en-US"/>
        </w:rPr>
        <w:t>patho</w:t>
      </w:r>
      <w:proofErr w:type="spellEnd"/>
      <w:r w:rsidRPr="00D61BD2">
        <w:rPr>
          <w:rFonts w:asciiTheme="minorHAnsi" w:hAnsiTheme="minorHAnsi" w:cstheme="minorHAnsi"/>
          <w:color w:val="FF0000"/>
          <w:sz w:val="22"/>
          <w:szCs w:val="22"/>
          <w:lang w:val="en-US"/>
        </w:rPr>
        <w:t>)logical experimentation, genetic, epidemiological, genetics, therapy,…</w:t>
      </w:r>
    </w:p>
    <w:p w14:paraId="0238E125"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Monocenter or multicenter (national or international) ; number of centers</w:t>
      </w:r>
    </w:p>
    <w:p w14:paraId="5B22068E"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Clinical Phase</w:t>
      </w:r>
    </w:p>
    <w:p w14:paraId="436265AE"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With or without direct individual benefit</w:t>
      </w:r>
    </w:p>
    <w:p w14:paraId="30E3AADD" w14:textId="77777777" w:rsidR="006D2934" w:rsidRPr="00D61BD2" w:rsidRDefault="000A5B6E"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N</w:t>
      </w:r>
      <w:r w:rsidR="006D2934" w:rsidRPr="00D61BD2">
        <w:rPr>
          <w:rFonts w:asciiTheme="minorHAnsi" w:hAnsiTheme="minorHAnsi" w:cstheme="minorHAnsi"/>
          <w:color w:val="FF0000"/>
          <w:sz w:val="22"/>
          <w:szCs w:val="22"/>
          <w:lang w:val="en-US"/>
        </w:rPr>
        <w:t>ature of control(s) (e.g., placebo, no treatment, active drug, dose-response)</w:t>
      </w:r>
    </w:p>
    <w:p w14:paraId="291EB448"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Method of assignment to treatment (randomization, stratification)</w:t>
      </w:r>
    </w:p>
    <w:p w14:paraId="19F6F963"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Number of study groups/arms</w:t>
      </w:r>
    </w:p>
    <w:p w14:paraId="32CA0C87"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Level and method of blinding/masking (e.g., open, double-blind, single-blind, blinded evaluators, and unblinded patients and/or investigators)</w:t>
      </w:r>
    </w:p>
    <w:p w14:paraId="0C4F6E6A"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Prospective, retrospective</w:t>
      </w:r>
    </w:p>
    <w:p w14:paraId="5E4B840A"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Study configuration : parallel groups or cross-over</w:t>
      </w:r>
    </w:p>
    <w:p w14:paraId="121561EE"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Approximate</w:t>
      </w:r>
      <w:r w:rsidRPr="00D61BD2">
        <w:rPr>
          <w:rFonts w:asciiTheme="minorHAnsi" w:hAnsiTheme="minorHAnsi" w:cstheme="minorHAnsi"/>
          <w:iCs/>
          <w:color w:val="FF0000"/>
          <w:sz w:val="22"/>
          <w:szCs w:val="22"/>
          <w:lang w:val="en-US"/>
        </w:rPr>
        <w:t xml:space="preserve"> time to complete study enrollment</w:t>
      </w:r>
    </w:p>
    <w:p w14:paraId="595AA952"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Expected duration of subject participation</w:t>
      </w:r>
    </w:p>
    <w:p w14:paraId="061EA208" w14:textId="77777777" w:rsidR="006D2934" w:rsidRPr="00D61BD2" w:rsidRDefault="006D2934" w:rsidP="00745F72">
      <w:pPr>
        <w:pStyle w:val="Corpsdetexte"/>
        <w:numPr>
          <w:ilvl w:val="0"/>
          <w:numId w:val="10"/>
        </w:numPr>
        <w:spacing w:before="60" w:after="0"/>
        <w:ind w:left="851" w:hanging="425"/>
        <w:jc w:val="both"/>
        <w:rPr>
          <w:rStyle w:val="Accentuation"/>
          <w:rFonts w:asciiTheme="minorHAnsi" w:hAnsiTheme="minorHAnsi" w:cstheme="minorHAnsi"/>
          <w:i w:val="0"/>
          <w:iCs w:val="0"/>
          <w:color w:val="FF0000"/>
          <w:lang w:val="en-US"/>
        </w:rPr>
      </w:pPr>
      <w:r w:rsidRPr="00D61BD2">
        <w:rPr>
          <w:rFonts w:asciiTheme="minorHAnsi" w:hAnsiTheme="minorHAnsi" w:cstheme="minorHAnsi"/>
          <w:color w:val="FF0000"/>
          <w:sz w:val="22"/>
          <w:szCs w:val="22"/>
          <w:lang w:val="en-US"/>
        </w:rPr>
        <w:t>D</w:t>
      </w:r>
      <w:r w:rsidRPr="00D61BD2">
        <w:rPr>
          <w:rStyle w:val="Accentuation"/>
          <w:rFonts w:asciiTheme="minorHAnsi" w:hAnsiTheme="minorHAnsi" w:cstheme="minorHAnsi"/>
          <w:i w:val="0"/>
          <w:color w:val="FF0000"/>
          <w:sz w:val="22"/>
          <w:szCs w:val="22"/>
          <w:lang w:val="en-US"/>
        </w:rPr>
        <w:t>escription of the sequence and duration of all trial periods, including follow-up</w:t>
      </w:r>
    </w:p>
    <w:p w14:paraId="603ACE51"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lang w:val="en-US"/>
        </w:rPr>
      </w:pPr>
      <w:r w:rsidRPr="00D61BD2">
        <w:rPr>
          <w:rStyle w:val="Accentuation"/>
          <w:rFonts w:asciiTheme="minorHAnsi" w:hAnsiTheme="minorHAnsi" w:cstheme="minorHAnsi"/>
          <w:i w:val="0"/>
          <w:color w:val="FF0000"/>
          <w:sz w:val="22"/>
          <w:szCs w:val="22"/>
          <w:lang w:val="en-US"/>
        </w:rPr>
        <w:t>Methods</w:t>
      </w:r>
      <w:r w:rsidRPr="00D61BD2">
        <w:rPr>
          <w:rStyle w:val="Accentuation"/>
          <w:rFonts w:asciiTheme="minorHAnsi" w:hAnsiTheme="minorHAnsi" w:cstheme="minorHAnsi"/>
          <w:color w:val="FF0000"/>
          <w:sz w:val="22"/>
          <w:szCs w:val="22"/>
          <w:lang w:val="en-US"/>
        </w:rPr>
        <w:t xml:space="preserve"> </w:t>
      </w:r>
      <w:r w:rsidRPr="00D61BD2">
        <w:rPr>
          <w:rFonts w:asciiTheme="minorHAnsi" w:hAnsiTheme="minorHAnsi" w:cstheme="minorHAnsi"/>
          <w:iCs/>
          <w:color w:val="FF0000"/>
          <w:sz w:val="22"/>
          <w:szCs w:val="22"/>
          <w:lang w:val="en-US"/>
        </w:rPr>
        <w:t>for collecting data for assessment of study objectives</w:t>
      </w:r>
    </w:p>
    <w:p w14:paraId="4B09E938"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iCs/>
          <w:color w:val="FF0000"/>
          <w:sz w:val="22"/>
          <w:szCs w:val="22"/>
          <w:lang w:val="en-US"/>
        </w:rPr>
        <w:t>Other protocol-specific details, such as centralization of evaluations (e.g., central laboratory or central reading center for clinical scans)</w:t>
      </w:r>
    </w:p>
    <w:p w14:paraId="5644E37B"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iCs/>
          <w:color w:val="FF0000"/>
          <w:sz w:val="22"/>
          <w:szCs w:val="22"/>
          <w:lang w:val="en-US"/>
        </w:rPr>
        <w:t>Interim analysis plans</w:t>
      </w:r>
    </w:p>
    <w:p w14:paraId="2BD7D33B" w14:textId="77777777" w:rsidR="006D2934" w:rsidRPr="00D61BD2" w:rsidRDefault="006D2934" w:rsidP="00F70900">
      <w:pPr>
        <w:pStyle w:val="TitreSOP2"/>
        <w:spacing w:before="240" w:after="240"/>
        <w:rPr>
          <w:lang w:val="en-US"/>
        </w:rPr>
      </w:pPr>
      <w:bookmarkStart w:id="36" w:name="_Toc341867643"/>
      <w:bookmarkStart w:id="37" w:name="_Toc105574336"/>
      <w:bookmarkStart w:id="38" w:name="_Toc224309840"/>
      <w:r w:rsidRPr="00D61BD2">
        <w:rPr>
          <w:lang w:val="en-US"/>
        </w:rPr>
        <w:t>Description of population</w:t>
      </w:r>
      <w:bookmarkEnd w:id="36"/>
      <w:bookmarkEnd w:id="37"/>
      <w:bookmarkEnd w:id="38"/>
    </w:p>
    <w:p w14:paraId="11CF4758"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iCs/>
          <w:color w:val="FF0000"/>
          <w:sz w:val="22"/>
          <w:szCs w:val="22"/>
          <w:lang w:val="en-US"/>
        </w:rPr>
        <w:t>Patient</w:t>
      </w:r>
      <w:r w:rsidRPr="00D61BD2">
        <w:rPr>
          <w:rFonts w:asciiTheme="minorHAnsi" w:hAnsiTheme="minorHAnsi" w:cstheme="minorHAnsi"/>
          <w:color w:val="FF0000"/>
          <w:sz w:val="22"/>
          <w:szCs w:val="22"/>
          <w:lang w:val="en-US"/>
        </w:rPr>
        <w:t xml:space="preserve"> population studied </w:t>
      </w:r>
    </w:p>
    <w:p w14:paraId="57F0A454" w14:textId="77777777" w:rsidR="005035B1" w:rsidRPr="00D61BD2" w:rsidRDefault="001B571C" w:rsidP="000D7C32">
      <w:pPr>
        <w:spacing w:before="120" w:after="120" w:line="276" w:lineRule="auto"/>
        <w:rPr>
          <w:color w:val="FF0000"/>
          <w:lang w:val="en-US" w:eastAsia="fr-FR"/>
        </w:rPr>
      </w:pPr>
      <w:r w:rsidRPr="00D61BD2">
        <w:rPr>
          <w:color w:val="FF0000"/>
          <w:lang w:val="en-US" w:eastAsia="fr-FR"/>
        </w:rPr>
        <w:t>a description of the groups and subgroups of participants in the clinical trial, including, if applicable, groups of participants with specific needs, e.g., age, gender, participation of healthy volunteers, participants with rare and ultra-rare diseases</w:t>
      </w:r>
    </w:p>
    <w:p w14:paraId="45DD0E8B" w14:textId="77777777" w:rsidR="006D2934" w:rsidRPr="00D61BD2" w:rsidRDefault="006D2934" w:rsidP="00745F72">
      <w:pPr>
        <w:pStyle w:val="Corpsdetexte"/>
        <w:numPr>
          <w:ilvl w:val="0"/>
          <w:numId w:val="10"/>
        </w:numPr>
        <w:spacing w:before="60" w:after="0"/>
        <w:ind w:left="851" w:hanging="425"/>
        <w:jc w:val="both"/>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Number of patients planned</w:t>
      </w:r>
    </w:p>
    <w:p w14:paraId="4C83D724" w14:textId="77777777" w:rsidR="006D2934" w:rsidRPr="00D61BD2" w:rsidRDefault="006D2934" w:rsidP="00F70900">
      <w:pPr>
        <w:pStyle w:val="TitreSOP2"/>
        <w:spacing w:before="240" w:after="240"/>
        <w:rPr>
          <w:lang w:val="en-US"/>
        </w:rPr>
      </w:pPr>
      <w:bookmarkStart w:id="39" w:name="_Toc105574337"/>
      <w:bookmarkStart w:id="40" w:name="_Toc224309841"/>
      <w:r w:rsidRPr="00D61BD2">
        <w:rPr>
          <w:lang w:val="en-US"/>
        </w:rPr>
        <w:t>Strategies for participant recruitment</w:t>
      </w:r>
      <w:bookmarkEnd w:id="39"/>
      <w:bookmarkEnd w:id="40"/>
    </w:p>
    <w:p w14:paraId="7A7104F3" w14:textId="2B28FFA2" w:rsidR="00626227" w:rsidRPr="00D61BD2" w:rsidRDefault="001A6018" w:rsidP="001A6018">
      <w:pPr>
        <w:pStyle w:val="TitreSOP3"/>
        <w:rPr>
          <w:lang w:val="en-US"/>
        </w:rPr>
      </w:pPr>
      <w:bookmarkStart w:id="41" w:name="_Toc224309842"/>
      <w:r w:rsidRPr="00D61BD2">
        <w:rPr>
          <w:lang w:val="en-US"/>
        </w:rPr>
        <w:t>Recruitment process</w:t>
      </w:r>
      <w:bookmarkEnd w:id="41"/>
    </w:p>
    <w:p w14:paraId="39D86902" w14:textId="54CB32F5" w:rsidR="001A6018" w:rsidRPr="00D61BD2" w:rsidRDefault="00AB4359" w:rsidP="00AB4359">
      <w:pPr>
        <w:spacing w:before="120"/>
        <w:rPr>
          <w:rFonts w:cstheme="minorHAnsi"/>
          <w:color w:val="FF0000"/>
          <w:lang w:val="en-US"/>
        </w:rPr>
      </w:pPr>
      <w:r w:rsidRPr="00D61BD2">
        <w:rPr>
          <w:rFonts w:cstheme="minorHAnsi"/>
          <w:color w:val="FF0000"/>
          <w:lang w:val="en-US"/>
        </w:rPr>
        <w:t>D</w:t>
      </w:r>
      <w:r w:rsidR="001A6018" w:rsidRPr="00D61BD2">
        <w:rPr>
          <w:rFonts w:cstheme="minorHAnsi"/>
          <w:color w:val="FF0000"/>
          <w:lang w:val="en-US"/>
        </w:rPr>
        <w:t xml:space="preserve">etailed description of the recruitment process : </w:t>
      </w:r>
    </w:p>
    <w:p w14:paraId="67C4AE96" w14:textId="1504B853" w:rsidR="001A6018" w:rsidRPr="00D61BD2" w:rsidRDefault="001A6018" w:rsidP="00745F72">
      <w:pPr>
        <w:pStyle w:val="Corpsdetexte"/>
        <w:numPr>
          <w:ilvl w:val="0"/>
          <w:numId w:val="10"/>
        </w:numPr>
        <w:spacing w:before="60" w:after="0"/>
        <w:ind w:left="851" w:hanging="425"/>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 xml:space="preserve">How will potential participants be identified? </w:t>
      </w:r>
    </w:p>
    <w:p w14:paraId="45ABD81E" w14:textId="4017E5F8" w:rsidR="001A6018" w:rsidRPr="00D61BD2" w:rsidRDefault="001A6018" w:rsidP="00745F72">
      <w:pPr>
        <w:pStyle w:val="Corpsdetexte"/>
        <w:numPr>
          <w:ilvl w:val="0"/>
          <w:numId w:val="10"/>
        </w:numPr>
        <w:spacing w:before="60" w:after="0"/>
        <w:ind w:left="851" w:hanging="425"/>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What resources will be used for recruitment? (Describe the format of the resources, e.g. paper or electronic and how these will be presented to potential participants e.g. via the post, in the clinic, through social media or on the radio)</w:t>
      </w:r>
    </w:p>
    <w:p w14:paraId="6FDE323C" w14:textId="0033B1A3" w:rsidR="00FE6087" w:rsidRPr="00D61BD2" w:rsidRDefault="00FE6087" w:rsidP="00745F72">
      <w:pPr>
        <w:pStyle w:val="Corpsdetexte"/>
        <w:numPr>
          <w:ilvl w:val="0"/>
          <w:numId w:val="10"/>
        </w:numPr>
        <w:spacing w:before="60" w:after="0"/>
        <w:ind w:left="851" w:hanging="425"/>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Provide a clear indication of what the first act of recruitment is</w:t>
      </w:r>
    </w:p>
    <w:p w14:paraId="433B69F5" w14:textId="3F921F40" w:rsidR="001A6018" w:rsidRPr="00D61BD2" w:rsidRDefault="001A6018" w:rsidP="00745F72">
      <w:pPr>
        <w:pStyle w:val="Corpsdetexte"/>
        <w:numPr>
          <w:ilvl w:val="0"/>
          <w:numId w:val="10"/>
        </w:numPr>
        <w:spacing w:before="60" w:after="0"/>
        <w:ind w:left="851" w:hanging="425"/>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lastRenderedPageBreak/>
        <w:t>Will identification of potential participants involve access to identifiable information? If yes, describe what measures will be in place to confirm that access to this information will be lawful</w:t>
      </w:r>
    </w:p>
    <w:p w14:paraId="6EE5A06E" w14:textId="1B96D2BD" w:rsidR="001A6018" w:rsidRPr="00D61BD2" w:rsidRDefault="001A6018" w:rsidP="00745F72">
      <w:pPr>
        <w:pStyle w:val="Corpsdetexte"/>
        <w:numPr>
          <w:ilvl w:val="0"/>
          <w:numId w:val="10"/>
        </w:numPr>
        <w:spacing w:before="60" w:after="0"/>
        <w:ind w:left="851" w:hanging="425"/>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Who will be approaching potential participants and who will be obtaining informed consent? (Describe the professional role and whether there is a prior clinical relationship with potential participants)</w:t>
      </w:r>
    </w:p>
    <w:p w14:paraId="49C59E27" w14:textId="31148BA4" w:rsidR="001A6018" w:rsidRPr="00D61BD2" w:rsidRDefault="001A6018" w:rsidP="001A6018">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p>
    <w:p w14:paraId="7934CE73" w14:textId="5C58E3EE" w:rsidR="001A6018" w:rsidRPr="00D61BD2" w:rsidRDefault="001A6018" w:rsidP="001A6018">
      <w:pPr>
        <w:pStyle w:val="TitreSOP3"/>
        <w:rPr>
          <w:lang w:val="en-US"/>
        </w:rPr>
      </w:pPr>
      <w:bookmarkStart w:id="42" w:name="_Toc224309843"/>
      <w:r w:rsidRPr="00D61BD2">
        <w:rPr>
          <w:lang w:val="en-US"/>
        </w:rPr>
        <w:t>Informed consent process</w:t>
      </w:r>
      <w:bookmarkEnd w:id="42"/>
    </w:p>
    <w:sdt>
      <w:sdtPr>
        <w:rPr>
          <w:rFonts w:asciiTheme="minorHAnsi" w:hAnsiTheme="minorHAnsi" w:cstheme="minorHAnsi"/>
          <w:sz w:val="22"/>
          <w:szCs w:val="22"/>
        </w:rPr>
        <w:id w:val="1558980311"/>
        <w:placeholder>
          <w:docPart w:val="14F11E51923F403BBD86372FE48FA8BB"/>
        </w:placeholder>
        <w15:appearance w15:val="hidden"/>
      </w:sdtPr>
      <w:sdtEndPr/>
      <w:sdtContent>
        <w:p w14:paraId="54C3A500" w14:textId="27FB25CA" w:rsidR="00AB4359" w:rsidRPr="00D61BD2" w:rsidRDefault="00AB4359" w:rsidP="00AB4359">
          <w:pPr>
            <w:pStyle w:val="NormalWeb"/>
            <w:shd w:val="clear" w:color="auto" w:fill="FFFFFF"/>
            <w:spacing w:before="120" w:after="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Information related to the clinical trial and therapeutic alternatives is provided to patient</w:t>
          </w:r>
          <w:r w:rsidR="00980F7A" w:rsidRPr="00D61BD2">
            <w:rPr>
              <w:rFonts w:asciiTheme="minorHAnsi" w:hAnsiTheme="minorHAnsi" w:cstheme="minorHAnsi"/>
              <w:sz w:val="22"/>
              <w:szCs w:val="22"/>
              <w:lang w:val="en-US"/>
            </w:rPr>
            <w:t>s or their legal representative</w:t>
          </w:r>
          <w:r w:rsidRPr="00D61BD2">
            <w:rPr>
              <w:rFonts w:asciiTheme="minorHAnsi" w:hAnsiTheme="minorHAnsi" w:cstheme="minorHAnsi"/>
              <w:sz w:val="22"/>
              <w:szCs w:val="22"/>
              <w:lang w:val="en-US"/>
            </w:rPr>
            <w:t xml:space="preserve"> by the investigator </w:t>
          </w:r>
          <w:r w:rsidR="00980F7A" w:rsidRPr="00D61BD2">
            <w:rPr>
              <w:rFonts w:asciiTheme="minorHAnsi" w:hAnsiTheme="minorHAnsi" w:cstheme="minorHAnsi"/>
              <w:sz w:val="22"/>
              <w:szCs w:val="22"/>
              <w:lang w:val="en-US"/>
            </w:rPr>
            <w:t xml:space="preserve">during the consultation, </w:t>
          </w:r>
          <w:r w:rsidRPr="00D61BD2">
            <w:rPr>
              <w:rFonts w:asciiTheme="minorHAnsi" w:hAnsiTheme="minorHAnsi" w:cstheme="minorHAnsi"/>
              <w:sz w:val="22"/>
              <w:szCs w:val="22"/>
              <w:lang w:val="en-US"/>
            </w:rPr>
            <w:t>according to the requirements pertaining to consent covered by ICH-GCP (E6).</w:t>
          </w:r>
        </w:p>
        <w:p w14:paraId="68E58C79" w14:textId="4F9D34AA" w:rsidR="00312731" w:rsidRPr="00D61BD2" w:rsidRDefault="00312731" w:rsidP="00312731">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There are also informed they could withdraw their consent at any time during the study without any consequence. This point is written in the informed consent form.</w:t>
          </w:r>
        </w:p>
        <w:p w14:paraId="44D7175D" w14:textId="731F2EE1" w:rsidR="00AB4359" w:rsidRPr="00D61BD2" w:rsidRDefault="00AB4359" w:rsidP="00AB4359">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Patient</w:t>
          </w:r>
          <w:r w:rsidR="00980F7A" w:rsidRPr="00D61BD2">
            <w:rPr>
              <w:rFonts w:asciiTheme="minorHAnsi" w:hAnsiTheme="minorHAnsi" w:cstheme="minorHAnsi"/>
              <w:sz w:val="22"/>
              <w:szCs w:val="22"/>
              <w:lang w:val="en-US"/>
            </w:rPr>
            <w:t>s</w:t>
          </w:r>
          <w:r w:rsidRPr="00D61BD2">
            <w:rPr>
              <w:rFonts w:asciiTheme="minorHAnsi" w:hAnsiTheme="minorHAnsi" w:cstheme="minorHAnsi"/>
              <w:sz w:val="22"/>
              <w:szCs w:val="22"/>
              <w:lang w:val="en-US"/>
            </w:rPr>
            <w:t xml:space="preserve"> </w:t>
          </w:r>
          <w:r w:rsidR="00980F7A" w:rsidRPr="00D61BD2">
            <w:rPr>
              <w:rFonts w:asciiTheme="minorHAnsi" w:hAnsiTheme="minorHAnsi" w:cstheme="minorHAnsi"/>
              <w:sz w:val="22"/>
              <w:szCs w:val="22"/>
              <w:lang w:val="en-US"/>
            </w:rPr>
            <w:t>or their legal representative receive</w:t>
          </w:r>
          <w:r w:rsidRPr="00D61BD2">
            <w:rPr>
              <w:rFonts w:asciiTheme="minorHAnsi" w:hAnsiTheme="minorHAnsi" w:cstheme="minorHAnsi"/>
              <w:sz w:val="22"/>
              <w:szCs w:val="22"/>
              <w:lang w:val="en-US"/>
            </w:rPr>
            <w:t xml:space="preserve"> the patient information</w:t>
          </w:r>
          <w:r w:rsidR="00980F7A" w:rsidRPr="00D61BD2">
            <w:rPr>
              <w:rFonts w:asciiTheme="minorHAnsi" w:hAnsiTheme="minorHAnsi" w:cstheme="minorHAnsi"/>
              <w:sz w:val="22"/>
              <w:szCs w:val="22"/>
              <w:lang w:val="en-US"/>
            </w:rPr>
            <w:t xml:space="preserve"> and consent</w:t>
          </w:r>
          <w:r w:rsidRPr="00D61BD2">
            <w:rPr>
              <w:rFonts w:asciiTheme="minorHAnsi" w:hAnsiTheme="minorHAnsi" w:cstheme="minorHAnsi"/>
              <w:sz w:val="22"/>
              <w:szCs w:val="22"/>
              <w:lang w:val="en-US"/>
            </w:rPr>
            <w:t xml:space="preserve"> form and ha</w:t>
          </w:r>
          <w:r w:rsidR="00980F7A" w:rsidRPr="00D61BD2">
            <w:rPr>
              <w:rFonts w:asciiTheme="minorHAnsi" w:hAnsiTheme="minorHAnsi" w:cstheme="minorHAnsi"/>
              <w:sz w:val="22"/>
              <w:szCs w:val="22"/>
              <w:lang w:val="en-US"/>
            </w:rPr>
            <w:t>ve</w:t>
          </w:r>
          <w:r w:rsidRPr="00D61BD2">
            <w:rPr>
              <w:rFonts w:asciiTheme="minorHAnsi" w:hAnsiTheme="minorHAnsi" w:cstheme="minorHAnsi"/>
              <w:sz w:val="22"/>
              <w:szCs w:val="22"/>
              <w:lang w:val="en-US"/>
            </w:rPr>
            <w:t xml:space="preserve"> time to </w:t>
          </w:r>
          <w:r w:rsidR="00980F7A" w:rsidRPr="00D61BD2">
            <w:rPr>
              <w:rFonts w:asciiTheme="minorHAnsi" w:hAnsiTheme="minorHAnsi" w:cstheme="minorHAnsi"/>
              <w:sz w:val="22"/>
              <w:szCs w:val="22"/>
              <w:lang w:val="en-US"/>
            </w:rPr>
            <w:t>think</w:t>
          </w:r>
          <w:r w:rsidRPr="00D61BD2">
            <w:rPr>
              <w:rFonts w:asciiTheme="minorHAnsi" w:hAnsiTheme="minorHAnsi" w:cstheme="minorHAnsi"/>
              <w:sz w:val="22"/>
              <w:szCs w:val="22"/>
              <w:lang w:val="en-US"/>
            </w:rPr>
            <w:t xml:space="preserve"> about </w:t>
          </w:r>
          <w:r w:rsidR="00980F7A" w:rsidRPr="00D61BD2">
            <w:rPr>
              <w:rFonts w:asciiTheme="minorHAnsi" w:hAnsiTheme="minorHAnsi" w:cstheme="minorHAnsi"/>
              <w:sz w:val="22"/>
              <w:szCs w:val="22"/>
              <w:lang w:val="en-US"/>
            </w:rPr>
            <w:t>their</w:t>
          </w:r>
          <w:r w:rsidRPr="00D61BD2">
            <w:rPr>
              <w:rFonts w:asciiTheme="minorHAnsi" w:hAnsiTheme="minorHAnsi" w:cstheme="minorHAnsi"/>
              <w:sz w:val="22"/>
              <w:szCs w:val="22"/>
              <w:lang w:val="en-US"/>
            </w:rPr>
            <w:t xml:space="preserve"> participation to the trial</w:t>
          </w:r>
          <w:r w:rsidR="000F47BF" w:rsidRPr="00D61BD2">
            <w:rPr>
              <w:rFonts w:asciiTheme="minorHAnsi" w:hAnsiTheme="minorHAnsi" w:cstheme="minorHAnsi"/>
              <w:sz w:val="22"/>
              <w:szCs w:val="22"/>
              <w:lang w:val="en-US"/>
            </w:rPr>
            <w:t xml:space="preserve"> </w:t>
          </w:r>
          <w:r w:rsidR="000F47BF" w:rsidRPr="00D61BD2">
            <w:rPr>
              <w:rFonts w:asciiTheme="minorHAnsi" w:hAnsiTheme="minorHAnsi" w:cstheme="minorHAnsi"/>
              <w:color w:val="FF0000"/>
              <w:sz w:val="22"/>
              <w:szCs w:val="22"/>
              <w:lang w:val="en-US"/>
            </w:rPr>
            <w:t>(how many time ?)</w:t>
          </w:r>
          <w:r w:rsidRPr="00D61BD2">
            <w:rPr>
              <w:rFonts w:asciiTheme="minorHAnsi" w:hAnsiTheme="minorHAnsi" w:cstheme="minorHAnsi"/>
              <w:sz w:val="22"/>
              <w:szCs w:val="22"/>
              <w:lang w:val="en-US"/>
            </w:rPr>
            <w:t xml:space="preserve">. </w:t>
          </w:r>
          <w:r w:rsidR="00980F7A" w:rsidRPr="00D61BD2">
            <w:rPr>
              <w:rFonts w:asciiTheme="minorHAnsi" w:hAnsiTheme="minorHAnsi" w:cstheme="minorHAnsi"/>
              <w:sz w:val="22"/>
              <w:szCs w:val="22"/>
              <w:lang w:val="en-US"/>
            </w:rPr>
            <w:t>They</w:t>
          </w:r>
          <w:r w:rsidRPr="00D61BD2">
            <w:rPr>
              <w:rFonts w:asciiTheme="minorHAnsi" w:hAnsiTheme="minorHAnsi" w:cstheme="minorHAnsi"/>
              <w:sz w:val="22"/>
              <w:szCs w:val="22"/>
              <w:lang w:val="en-US"/>
            </w:rPr>
            <w:t xml:space="preserve"> ha</w:t>
          </w:r>
          <w:r w:rsidR="00980F7A" w:rsidRPr="00D61BD2">
            <w:rPr>
              <w:rFonts w:asciiTheme="minorHAnsi" w:hAnsiTheme="minorHAnsi" w:cstheme="minorHAnsi"/>
              <w:sz w:val="22"/>
              <w:szCs w:val="22"/>
              <w:lang w:val="en-US"/>
            </w:rPr>
            <w:t>ve</w:t>
          </w:r>
          <w:r w:rsidRPr="00D61BD2">
            <w:rPr>
              <w:rFonts w:asciiTheme="minorHAnsi" w:hAnsiTheme="minorHAnsi" w:cstheme="minorHAnsi"/>
              <w:sz w:val="22"/>
              <w:szCs w:val="22"/>
              <w:lang w:val="en-US"/>
            </w:rPr>
            <w:t xml:space="preserve"> the opportunity to ask questions to the investigator</w:t>
          </w:r>
          <w:r w:rsidR="000F47BF" w:rsidRPr="00D61BD2">
            <w:rPr>
              <w:rFonts w:asciiTheme="minorHAnsi" w:hAnsiTheme="minorHAnsi" w:cstheme="minorHAnsi"/>
              <w:sz w:val="22"/>
              <w:szCs w:val="22"/>
              <w:lang w:val="en-US"/>
            </w:rPr>
            <w:t xml:space="preserve"> (by email, phone or in consultation)</w:t>
          </w:r>
          <w:r w:rsidRPr="00D61BD2">
            <w:rPr>
              <w:rFonts w:asciiTheme="minorHAnsi" w:hAnsiTheme="minorHAnsi" w:cstheme="minorHAnsi"/>
              <w:sz w:val="22"/>
              <w:szCs w:val="22"/>
              <w:lang w:val="en-US"/>
            </w:rPr>
            <w:t>.</w:t>
          </w:r>
        </w:p>
        <w:p w14:paraId="0AA824B4" w14:textId="4C4CE2E2" w:rsidR="00AB4359" w:rsidRPr="00D61BD2" w:rsidRDefault="00AB4359" w:rsidP="00AB4359">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Patient</w:t>
          </w:r>
          <w:r w:rsidR="00980F7A" w:rsidRPr="00D61BD2">
            <w:rPr>
              <w:rFonts w:asciiTheme="minorHAnsi" w:hAnsiTheme="minorHAnsi" w:cstheme="minorHAnsi"/>
              <w:sz w:val="22"/>
              <w:szCs w:val="22"/>
              <w:lang w:val="en-US"/>
            </w:rPr>
            <w:t>s</w:t>
          </w:r>
          <w:r w:rsidRPr="00D61BD2">
            <w:rPr>
              <w:rFonts w:asciiTheme="minorHAnsi" w:hAnsiTheme="minorHAnsi" w:cstheme="minorHAnsi"/>
              <w:sz w:val="22"/>
              <w:szCs w:val="22"/>
              <w:lang w:val="en-US"/>
            </w:rPr>
            <w:t xml:space="preserve"> </w:t>
          </w:r>
          <w:r w:rsidR="00980F7A" w:rsidRPr="00D61BD2">
            <w:rPr>
              <w:rFonts w:asciiTheme="minorHAnsi" w:hAnsiTheme="minorHAnsi" w:cstheme="minorHAnsi"/>
              <w:sz w:val="22"/>
              <w:szCs w:val="22"/>
              <w:lang w:val="en-US"/>
            </w:rPr>
            <w:t xml:space="preserve">or their legal representative </w:t>
          </w:r>
          <w:r w:rsidR="000F47BF" w:rsidRPr="00D61BD2">
            <w:rPr>
              <w:rFonts w:asciiTheme="minorHAnsi" w:hAnsiTheme="minorHAnsi" w:cstheme="minorHAnsi"/>
              <w:sz w:val="22"/>
              <w:szCs w:val="22"/>
              <w:lang w:val="en-US"/>
            </w:rPr>
            <w:t xml:space="preserve">come back after the reflection period. The investigator makes sure they have understood the information. </w:t>
          </w:r>
          <w:r w:rsidR="00312731" w:rsidRPr="00D61BD2">
            <w:rPr>
              <w:rFonts w:asciiTheme="minorHAnsi" w:hAnsiTheme="minorHAnsi" w:cstheme="minorHAnsi"/>
              <w:sz w:val="22"/>
              <w:szCs w:val="22"/>
              <w:lang w:val="en-US"/>
            </w:rPr>
            <w:t>They sign and date the informed consent form simultaneously with the investigator.</w:t>
          </w:r>
        </w:p>
        <w:p w14:paraId="64FD2C6E" w14:textId="5FD9C23F" w:rsidR="00AB4359" w:rsidRPr="00D61BD2" w:rsidRDefault="00980F7A" w:rsidP="00AB4359">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Patients or their legal representative</w:t>
          </w:r>
          <w:r w:rsidR="00AB4359" w:rsidRPr="00D61BD2">
            <w:rPr>
              <w:rFonts w:asciiTheme="minorHAnsi" w:hAnsiTheme="minorHAnsi" w:cstheme="minorHAnsi"/>
              <w:sz w:val="22"/>
              <w:szCs w:val="22"/>
              <w:lang w:val="en-US"/>
            </w:rPr>
            <w:t xml:space="preserve"> receive a copy of the signed informed consent form.</w:t>
          </w:r>
        </w:p>
        <w:p w14:paraId="3FFDDC2E" w14:textId="1F47321D" w:rsidR="00312731" w:rsidRPr="00D61BD2" w:rsidRDefault="00312731" w:rsidP="00AB4359">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If patients or their legal representative refuse the trial, they will receive the standard treatment.</w:t>
          </w:r>
        </w:p>
        <w:p w14:paraId="43F659AA" w14:textId="6B21F348" w:rsidR="00312731" w:rsidRPr="00D61BD2" w:rsidRDefault="00312731" w:rsidP="00AB4359">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p>
        <w:p w14:paraId="39C37796" w14:textId="4C0DDA82" w:rsidR="00312731" w:rsidRPr="00D61BD2" w:rsidRDefault="00312731" w:rsidP="00AB4359">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Special requirements :</w:t>
          </w:r>
          <w:r w:rsidR="00083575" w:rsidRPr="00D61BD2">
            <w:rPr>
              <w:rFonts w:asciiTheme="minorHAnsi" w:hAnsiTheme="minorHAnsi" w:cstheme="minorHAnsi"/>
              <w:sz w:val="22"/>
              <w:szCs w:val="22"/>
              <w:lang w:val="en-US"/>
            </w:rPr>
            <w:t xml:space="preserve"> </w:t>
          </w:r>
          <w:r w:rsidR="00396304" w:rsidRPr="00D61BD2">
            <w:rPr>
              <w:rFonts w:asciiTheme="minorHAnsi" w:hAnsiTheme="minorHAnsi" w:cstheme="minorHAnsi"/>
              <w:color w:val="FF0000"/>
              <w:sz w:val="22"/>
              <w:szCs w:val="22"/>
              <w:lang w:val="en-US"/>
            </w:rPr>
            <w:t>keep the applicable text below</w:t>
          </w:r>
        </w:p>
        <w:p w14:paraId="4BD02B3E" w14:textId="35F0DB42" w:rsidR="00312731" w:rsidRPr="00D61BD2" w:rsidRDefault="00083575" w:rsidP="00745F72">
          <w:pPr>
            <w:pStyle w:val="NormalWeb"/>
            <w:numPr>
              <w:ilvl w:val="0"/>
              <w:numId w:val="10"/>
            </w:numPr>
            <w:shd w:val="clear" w:color="auto" w:fill="FFFFFF"/>
            <w:spacing w:before="0" w:beforeAutospacing="0" w:after="0" w:afterAutospacing="0" w:line="276" w:lineRule="auto"/>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participants with </w:t>
          </w:r>
          <w:r w:rsidR="00312731" w:rsidRPr="00D61BD2">
            <w:rPr>
              <w:rFonts w:asciiTheme="minorHAnsi" w:hAnsiTheme="minorHAnsi" w:cstheme="minorHAnsi"/>
              <w:sz w:val="22"/>
              <w:szCs w:val="22"/>
              <w:lang w:val="en-US"/>
            </w:rPr>
            <w:t xml:space="preserve">temporary or definitive disabilities to give consent (intensive care/emergency unit, cognitive disorders, participants deprived of their rights) : </w:t>
          </w:r>
          <w:r w:rsidRPr="00D61BD2">
            <w:rPr>
              <w:rFonts w:asciiTheme="minorHAnsi" w:hAnsiTheme="minorHAnsi" w:cstheme="minorHAnsi"/>
              <w:sz w:val="22"/>
              <w:szCs w:val="22"/>
              <w:lang w:val="en-US"/>
            </w:rPr>
            <w:t>not applicable</w:t>
          </w:r>
          <w:r w:rsidRPr="00D61BD2">
            <w:rPr>
              <w:rFonts w:asciiTheme="minorHAnsi" w:hAnsiTheme="minorHAnsi" w:cstheme="minorHAnsi"/>
              <w:color w:val="FF0000"/>
              <w:sz w:val="22"/>
              <w:szCs w:val="22"/>
              <w:lang w:val="en-US"/>
            </w:rPr>
            <w:t xml:space="preserve"> (delete the following text) or</w:t>
          </w:r>
          <w:r w:rsidRPr="00D61BD2">
            <w:rPr>
              <w:rFonts w:asciiTheme="minorHAnsi" w:hAnsiTheme="minorHAnsi" w:cstheme="minorHAnsi"/>
              <w:sz w:val="22"/>
              <w:szCs w:val="22"/>
              <w:lang w:val="en-US"/>
            </w:rPr>
            <w:t xml:space="preserve"> </w:t>
          </w:r>
          <w:r w:rsidR="00396304" w:rsidRPr="00D61BD2">
            <w:rPr>
              <w:rFonts w:asciiTheme="minorHAnsi" w:hAnsiTheme="minorHAnsi" w:cstheme="minorHAnsi"/>
              <w:color w:val="FF0000"/>
              <w:sz w:val="22"/>
              <w:szCs w:val="22"/>
              <w:lang w:val="en-US"/>
            </w:rPr>
            <w:t>(delete “not applicable”</w:t>
          </w:r>
          <w:r w:rsidR="00751D2F" w:rsidRPr="00D61BD2">
            <w:rPr>
              <w:rFonts w:asciiTheme="minorHAnsi" w:hAnsiTheme="minorHAnsi" w:cstheme="minorHAnsi"/>
              <w:color w:val="FF0000"/>
              <w:sz w:val="22"/>
              <w:szCs w:val="22"/>
              <w:lang w:val="en-US"/>
            </w:rPr>
            <w:t>) provide justification for recruiting incapa</w:t>
          </w:r>
          <w:r w:rsidR="000F47BF" w:rsidRPr="00D61BD2">
            <w:rPr>
              <w:rFonts w:asciiTheme="minorHAnsi" w:hAnsiTheme="minorHAnsi" w:cstheme="minorHAnsi"/>
              <w:color w:val="FF0000"/>
              <w:sz w:val="22"/>
              <w:szCs w:val="22"/>
              <w:lang w:val="en-US"/>
            </w:rPr>
            <w:t>citated</w:t>
          </w:r>
          <w:r w:rsidR="00751D2F" w:rsidRPr="00D61BD2">
            <w:rPr>
              <w:rFonts w:asciiTheme="minorHAnsi" w:hAnsiTheme="minorHAnsi" w:cstheme="minorHAnsi"/>
              <w:color w:val="FF0000"/>
              <w:sz w:val="22"/>
              <w:szCs w:val="22"/>
              <w:lang w:val="en-US"/>
            </w:rPr>
            <w:t xml:space="preserve"> adults.</w:t>
          </w:r>
          <w:r w:rsidR="00396304" w:rsidRPr="00D61BD2">
            <w:rPr>
              <w:rFonts w:asciiTheme="minorHAnsi" w:hAnsiTheme="minorHAnsi" w:cstheme="minorHAnsi"/>
              <w:sz w:val="22"/>
              <w:szCs w:val="22"/>
              <w:lang w:val="en-US"/>
            </w:rPr>
            <w:t xml:space="preserve"> </w:t>
          </w:r>
          <w:r w:rsidR="00751D2F" w:rsidRPr="00D61BD2">
            <w:rPr>
              <w:rFonts w:asciiTheme="minorHAnsi" w:hAnsiTheme="minorHAnsi" w:cstheme="minorHAnsi"/>
              <w:sz w:val="22"/>
              <w:szCs w:val="22"/>
              <w:lang w:val="en-US"/>
            </w:rPr>
            <w:t>T</w:t>
          </w:r>
          <w:r w:rsidR="00312731" w:rsidRPr="00D61BD2">
            <w:rPr>
              <w:rFonts w:asciiTheme="minorHAnsi" w:hAnsiTheme="minorHAnsi" w:cstheme="minorHAnsi"/>
              <w:sz w:val="22"/>
              <w:szCs w:val="22"/>
              <w:lang w:val="en-US"/>
            </w:rPr>
            <w:t xml:space="preserve">he legal representative expresses in place of the participant who will be invited to sign an informed consent form as soon as </w:t>
          </w:r>
          <w:r w:rsidR="000D65EF" w:rsidRPr="00D61BD2">
            <w:rPr>
              <w:rFonts w:asciiTheme="minorHAnsi" w:hAnsiTheme="minorHAnsi" w:cstheme="minorHAnsi"/>
              <w:sz w:val="22"/>
              <w:szCs w:val="22"/>
              <w:lang w:val="en-US"/>
            </w:rPr>
            <w:t>he/she</w:t>
          </w:r>
          <w:r w:rsidR="00312731" w:rsidRPr="00D61BD2">
            <w:rPr>
              <w:rFonts w:asciiTheme="minorHAnsi" w:hAnsiTheme="minorHAnsi" w:cstheme="minorHAnsi"/>
              <w:sz w:val="22"/>
              <w:szCs w:val="22"/>
              <w:lang w:val="en-US"/>
            </w:rPr>
            <w:t xml:space="preserve"> retrieves his</w:t>
          </w:r>
          <w:r w:rsidR="000D65EF" w:rsidRPr="00D61BD2">
            <w:rPr>
              <w:rFonts w:asciiTheme="minorHAnsi" w:hAnsiTheme="minorHAnsi" w:cstheme="minorHAnsi"/>
              <w:sz w:val="22"/>
              <w:szCs w:val="22"/>
              <w:lang w:val="en-US"/>
            </w:rPr>
            <w:t>/her</w:t>
          </w:r>
          <w:r w:rsidR="00312731" w:rsidRPr="00D61BD2">
            <w:rPr>
              <w:rFonts w:asciiTheme="minorHAnsi" w:hAnsiTheme="minorHAnsi" w:cstheme="minorHAnsi"/>
              <w:sz w:val="22"/>
              <w:szCs w:val="22"/>
              <w:lang w:val="en-US"/>
            </w:rPr>
            <w:t xml:space="preserve"> ability to give his</w:t>
          </w:r>
          <w:r w:rsidR="000D65EF" w:rsidRPr="00D61BD2">
            <w:rPr>
              <w:rFonts w:asciiTheme="minorHAnsi" w:hAnsiTheme="minorHAnsi" w:cstheme="minorHAnsi"/>
              <w:sz w:val="22"/>
              <w:szCs w:val="22"/>
              <w:lang w:val="en-US"/>
            </w:rPr>
            <w:t>/her</w:t>
          </w:r>
          <w:r w:rsidR="00312731" w:rsidRPr="00D61BD2">
            <w:rPr>
              <w:rFonts w:asciiTheme="minorHAnsi" w:hAnsiTheme="minorHAnsi" w:cstheme="minorHAnsi"/>
              <w:sz w:val="22"/>
              <w:szCs w:val="22"/>
              <w:lang w:val="en-US"/>
            </w:rPr>
            <w:t xml:space="preserve"> consent, at any moment during the clinical trial. In case of disability, the legal representative exercises the rights of the patient. </w:t>
          </w:r>
          <w:r w:rsidRPr="00D61BD2">
            <w:rPr>
              <w:rFonts w:asciiTheme="minorHAnsi" w:hAnsiTheme="minorHAnsi" w:cstheme="minorHAnsi"/>
              <w:sz w:val="22"/>
              <w:szCs w:val="22"/>
              <w:lang w:val="en-US"/>
            </w:rPr>
            <w:t>T</w:t>
          </w:r>
          <w:r w:rsidR="00312731" w:rsidRPr="00D61BD2">
            <w:rPr>
              <w:rFonts w:asciiTheme="minorHAnsi" w:hAnsiTheme="minorHAnsi" w:cstheme="minorHAnsi"/>
              <w:sz w:val="22"/>
              <w:szCs w:val="22"/>
              <w:lang w:val="en-US"/>
            </w:rPr>
            <w:t>he adult participant who is unable to give his consent in full knowledge is associated to the decision as much as possible and taking into account his ability of understanding (importance to provide an adapted oral information).</w:t>
          </w:r>
        </w:p>
        <w:p w14:paraId="50F7BA1E" w14:textId="54F29741" w:rsidR="00083575" w:rsidRPr="00D61BD2" w:rsidRDefault="00083575" w:rsidP="00745F72">
          <w:pPr>
            <w:pStyle w:val="NormalWeb"/>
            <w:numPr>
              <w:ilvl w:val="0"/>
              <w:numId w:val="10"/>
            </w:numPr>
            <w:shd w:val="clear" w:color="auto" w:fill="FFFFFF"/>
            <w:spacing w:before="0" w:beforeAutospacing="0" w:after="0" w:afterAutospacing="0" w:line="276" w:lineRule="auto"/>
            <w:rPr>
              <w:rFonts w:asciiTheme="minorHAnsi" w:hAnsiTheme="minorHAnsi" w:cstheme="minorHAnsi"/>
              <w:sz w:val="22"/>
              <w:szCs w:val="22"/>
              <w:lang w:val="en-US"/>
            </w:rPr>
          </w:pPr>
          <w:r w:rsidRPr="00D61BD2">
            <w:rPr>
              <w:rFonts w:asciiTheme="minorHAnsi" w:hAnsiTheme="minorHAnsi" w:cstheme="minorHAnsi"/>
              <w:sz w:val="22"/>
              <w:szCs w:val="22"/>
              <w:lang w:val="en-US"/>
            </w:rPr>
            <w:t>emergency situations</w:t>
          </w:r>
          <w:r w:rsidRPr="00D61BD2">
            <w:rPr>
              <w:lang w:val="en-US"/>
            </w:rPr>
            <w:t xml:space="preserve"> </w:t>
          </w:r>
          <w:r w:rsidRPr="00D61BD2">
            <w:rPr>
              <w:rFonts w:asciiTheme="minorHAnsi" w:hAnsiTheme="minorHAnsi" w:cstheme="minorHAnsi"/>
              <w:sz w:val="22"/>
              <w:szCs w:val="22"/>
              <w:lang w:val="en-US"/>
            </w:rPr>
            <w:t>where an informed consent cannot be obtained prior the inclusion of the participant : not applicable</w:t>
          </w:r>
          <w:r w:rsidRPr="00D61BD2">
            <w:rPr>
              <w:rFonts w:asciiTheme="minorHAnsi" w:hAnsiTheme="minorHAnsi" w:cstheme="minorHAnsi"/>
              <w:color w:val="FF0000"/>
              <w:sz w:val="22"/>
              <w:szCs w:val="22"/>
              <w:lang w:val="en-US"/>
            </w:rPr>
            <w:t xml:space="preserve"> (delete the following text) or </w:t>
          </w:r>
          <w:r w:rsidR="00396304" w:rsidRPr="00D61BD2">
            <w:rPr>
              <w:rFonts w:asciiTheme="minorHAnsi" w:hAnsiTheme="minorHAnsi" w:cstheme="minorHAnsi"/>
              <w:color w:val="FF0000"/>
              <w:sz w:val="22"/>
              <w:szCs w:val="22"/>
              <w:lang w:val="en-US"/>
            </w:rPr>
            <w:t xml:space="preserve">(delete “not applicable”) </w:t>
          </w:r>
          <w:r w:rsidRPr="00D61BD2">
            <w:rPr>
              <w:rFonts w:asciiTheme="minorHAnsi" w:hAnsiTheme="minorHAnsi" w:cstheme="minorHAnsi"/>
              <w:color w:val="FF0000"/>
              <w:sz w:val="22"/>
              <w:szCs w:val="22"/>
              <w:lang w:val="en-US"/>
            </w:rPr>
            <w:t>describe why it would not be possible to obtain consent from potential participants or a legal representative prior to recruiting into the clinical trial</w:t>
          </w:r>
          <w:r w:rsidR="00D07B68" w:rsidRPr="00D61BD2">
            <w:rPr>
              <w:rFonts w:asciiTheme="minorHAnsi" w:hAnsiTheme="minorHAnsi" w:cstheme="minorHAnsi"/>
              <w:color w:val="FF0000"/>
              <w:sz w:val="22"/>
              <w:szCs w:val="22"/>
              <w:lang w:val="en-US"/>
            </w:rPr>
            <w:t xml:space="preserve">. </w:t>
          </w:r>
          <w:r w:rsidR="00D07B68" w:rsidRPr="00D61BD2">
            <w:rPr>
              <w:rFonts w:asciiTheme="minorHAnsi" w:hAnsiTheme="minorHAnsi" w:cstheme="minorHAnsi"/>
              <w:sz w:val="22"/>
              <w:szCs w:val="22"/>
              <w:lang w:val="en-US"/>
            </w:rPr>
            <w:t xml:space="preserve">The investigator will document </w:t>
          </w:r>
          <w:r w:rsidR="00D07B68" w:rsidRPr="00D61BD2">
            <w:rPr>
              <w:rFonts w:asciiTheme="minorHAnsi" w:hAnsiTheme="minorHAnsi" w:cstheme="minorHAnsi"/>
              <w:sz w:val="22"/>
              <w:szCs w:val="22"/>
              <w:lang w:val="en-GB"/>
            </w:rPr>
            <w:t>the approaches to have a contact with the legal representative of the participant.</w:t>
          </w:r>
          <w:r w:rsidR="000D65EF" w:rsidRPr="00D61BD2">
            <w:rPr>
              <w:rFonts w:asciiTheme="minorHAnsi" w:hAnsiTheme="minorHAnsi" w:cstheme="minorHAnsi"/>
              <w:sz w:val="22"/>
              <w:szCs w:val="22"/>
              <w:lang w:val="en-GB"/>
            </w:rPr>
            <w:t xml:space="preserve"> </w:t>
          </w:r>
          <w:r w:rsidR="00FE6087" w:rsidRPr="00D61BD2">
            <w:rPr>
              <w:rFonts w:asciiTheme="minorHAnsi" w:hAnsiTheme="minorHAnsi" w:cstheme="minorHAnsi"/>
              <w:sz w:val="22"/>
              <w:szCs w:val="22"/>
              <w:lang w:val="en-GB"/>
            </w:rPr>
            <w:t xml:space="preserve">The investigator will verify if the patient has not expressed any previous objection to participate in the clinical trial. This information is written in the patient’s chart. </w:t>
          </w:r>
          <w:r w:rsidR="000D65EF" w:rsidRPr="00D61BD2">
            <w:rPr>
              <w:rFonts w:asciiTheme="minorHAnsi" w:hAnsiTheme="minorHAnsi" w:cstheme="minorHAnsi"/>
              <w:sz w:val="22"/>
              <w:szCs w:val="22"/>
              <w:lang w:val="en-GB"/>
            </w:rPr>
            <w:t>T</w:t>
          </w:r>
          <w:r w:rsidR="000D65EF" w:rsidRPr="00D61BD2">
            <w:rPr>
              <w:rFonts w:asciiTheme="minorHAnsi" w:hAnsiTheme="minorHAnsi" w:cstheme="minorHAnsi"/>
              <w:sz w:val="22"/>
              <w:szCs w:val="22"/>
              <w:lang w:val="en-US"/>
            </w:rPr>
            <w:t>he participant will be invited to sign an informed consent form as soon as he/she retrieves his/her ability to give his/her consent, at any moment during the clinical trial.</w:t>
          </w:r>
        </w:p>
        <w:p w14:paraId="03216460" w14:textId="26A7C965" w:rsidR="000D65EF" w:rsidRPr="00D61BD2" w:rsidRDefault="000D65EF" w:rsidP="00745F72">
          <w:pPr>
            <w:pStyle w:val="NormalWeb"/>
            <w:numPr>
              <w:ilvl w:val="0"/>
              <w:numId w:val="10"/>
            </w:numPr>
            <w:shd w:val="clear" w:color="auto" w:fill="FFFFFF"/>
            <w:spacing w:line="276" w:lineRule="auto"/>
            <w:rPr>
              <w:rFonts w:asciiTheme="minorHAnsi" w:hAnsiTheme="minorHAnsi" w:cstheme="minorHAnsi"/>
              <w:sz w:val="22"/>
              <w:szCs w:val="22"/>
              <w:lang w:val="en-US"/>
            </w:rPr>
          </w:pPr>
          <w:r w:rsidRPr="00D61BD2">
            <w:rPr>
              <w:rFonts w:asciiTheme="minorHAnsi" w:hAnsiTheme="minorHAnsi" w:cstheme="minorHAnsi"/>
              <w:sz w:val="22"/>
              <w:szCs w:val="22"/>
              <w:lang w:val="en-US"/>
            </w:rPr>
            <w:lastRenderedPageBreak/>
            <w:t>participants unable to sign or read the inform consent form (because of a health issue) : not applicable</w:t>
          </w:r>
          <w:r w:rsidRPr="00D61BD2">
            <w:rPr>
              <w:rFonts w:asciiTheme="minorHAnsi" w:hAnsiTheme="minorHAnsi" w:cstheme="minorHAnsi"/>
              <w:color w:val="FF0000"/>
              <w:sz w:val="22"/>
              <w:szCs w:val="22"/>
              <w:lang w:val="en-US"/>
            </w:rPr>
            <w:t xml:space="preserve"> (delete the following text) or (delete “not applicable”) </w:t>
          </w:r>
          <w:r w:rsidRPr="00D61BD2">
            <w:rPr>
              <w:rFonts w:asciiTheme="minorHAnsi" w:hAnsiTheme="minorHAnsi" w:cstheme="minorHAnsi"/>
              <w:sz w:val="22"/>
              <w:szCs w:val="22"/>
              <w:lang w:val="en-US"/>
            </w:rPr>
            <w:t xml:space="preserve">an impartial witness should be present during the entire process of consent. </w:t>
          </w:r>
          <w:r w:rsidR="00751D2F" w:rsidRPr="00D61BD2">
            <w:rPr>
              <w:rFonts w:asciiTheme="minorHAnsi" w:hAnsiTheme="minorHAnsi" w:cstheme="minorHAnsi"/>
              <w:sz w:val="22"/>
              <w:szCs w:val="22"/>
              <w:lang w:val="en-US"/>
            </w:rPr>
            <w:t xml:space="preserve">The impartial witness will be identified </w:t>
          </w:r>
          <w:r w:rsidR="00751D2F" w:rsidRPr="00D61BD2">
            <w:rPr>
              <w:rFonts w:asciiTheme="minorHAnsi" w:hAnsiTheme="minorHAnsi" w:cstheme="minorHAnsi"/>
              <w:color w:val="FF0000"/>
              <w:sz w:val="22"/>
              <w:szCs w:val="22"/>
              <w:lang w:val="en-US"/>
            </w:rPr>
            <w:t>(complete with description of how the witness is identified)</w:t>
          </w:r>
          <w:r w:rsidR="00751D2F" w:rsidRPr="00D61BD2">
            <w:rPr>
              <w:rFonts w:asciiTheme="minorHAnsi" w:hAnsiTheme="minorHAnsi" w:cstheme="minorHAnsi"/>
              <w:sz w:val="22"/>
              <w:szCs w:val="22"/>
              <w:lang w:val="en-US"/>
            </w:rPr>
            <w:t>.</w:t>
          </w:r>
          <w:r w:rsidR="002558D5" w:rsidRPr="00D61BD2">
            <w:rPr>
              <w:rFonts w:asciiTheme="minorHAnsi" w:hAnsiTheme="minorHAnsi" w:cstheme="minorHAnsi"/>
              <w:sz w:val="22"/>
              <w:szCs w:val="22"/>
              <w:lang w:val="en-US"/>
            </w:rPr>
            <w:t xml:space="preserve"> </w:t>
          </w:r>
          <w:r w:rsidRPr="00D61BD2">
            <w:rPr>
              <w:rFonts w:asciiTheme="minorHAnsi" w:hAnsiTheme="minorHAnsi" w:cstheme="minorHAnsi"/>
              <w:sz w:val="22"/>
              <w:szCs w:val="22"/>
              <w:lang w:val="en-US"/>
            </w:rPr>
            <w:t xml:space="preserve">After the written consent document and any other written information to be provided to participants have been read and explained to the participant or his legal representative, and after the participant or his legal representative has orally consented to his participation in the trial and, if capable of doing so, has personally signed and dated the consent document, the witness must personally sign and date the consent document. By signing the consent document, the witness attests that the information contained in the consent document and any other written information has been accurately explained and apparently understood by the participant or his/her legal representative, and that consent has been freely given by the participant or his/her legal representative. </w:t>
          </w:r>
        </w:p>
        <w:p w14:paraId="3E8163EF" w14:textId="65B3814C" w:rsidR="00980F7A" w:rsidRPr="00D61BD2" w:rsidRDefault="00980F7A" w:rsidP="00745F72">
          <w:pPr>
            <w:pStyle w:val="NormalWeb"/>
            <w:numPr>
              <w:ilvl w:val="0"/>
              <w:numId w:val="10"/>
            </w:numPr>
            <w:shd w:val="clear" w:color="auto" w:fill="FFFFFF"/>
            <w:spacing w:before="0" w:beforeAutospacing="0" w:after="0" w:afterAutospacing="0" w:line="276" w:lineRule="auto"/>
            <w:rPr>
              <w:rFonts w:asciiTheme="minorHAnsi" w:hAnsiTheme="minorHAnsi" w:cstheme="minorHAnsi"/>
              <w:sz w:val="22"/>
              <w:szCs w:val="22"/>
              <w:lang w:val="en-US"/>
            </w:rPr>
          </w:pPr>
          <w:r w:rsidRPr="00D61BD2">
            <w:rPr>
              <w:rFonts w:asciiTheme="minorHAnsi" w:hAnsiTheme="minorHAnsi" w:cstheme="minorHAnsi"/>
              <w:sz w:val="22"/>
              <w:szCs w:val="22"/>
              <w:lang w:val="en-US"/>
            </w:rPr>
            <w:t>potential participants (or their legal representative) who do not speak the national language</w:t>
          </w:r>
          <w:r w:rsidR="00D07B68" w:rsidRPr="00D61BD2">
            <w:rPr>
              <w:rFonts w:asciiTheme="minorHAnsi" w:hAnsiTheme="minorHAnsi" w:cstheme="minorHAnsi"/>
              <w:sz w:val="22"/>
              <w:szCs w:val="22"/>
              <w:lang w:val="en-US"/>
            </w:rPr>
            <w:t xml:space="preserve"> : </w:t>
          </w:r>
          <w:sdt>
            <w:sdtPr>
              <w:id w:val="1607697095"/>
              <w:placeholder>
                <w:docPart w:val="547A2C5CB9134E1BB3C89F82A6F6DA48"/>
              </w:placeholder>
              <w15:appearance w15:val="hidden"/>
            </w:sdtPr>
            <w:sdtEndPr>
              <w:rPr>
                <w:rFonts w:asciiTheme="minorHAnsi" w:hAnsiTheme="minorHAnsi" w:cstheme="minorHAnsi"/>
                <w:sz w:val="22"/>
                <w:szCs w:val="22"/>
                <w:lang w:val="en-US"/>
              </w:rPr>
            </w:sdtEndPr>
            <w:sdtContent>
              <w:r w:rsidR="00D07B68" w:rsidRPr="00D61BD2">
                <w:rPr>
                  <w:rFonts w:asciiTheme="minorHAnsi" w:hAnsiTheme="minorHAnsi" w:cstheme="minorHAnsi"/>
                  <w:sz w:val="22"/>
                  <w:szCs w:val="22"/>
                  <w:lang w:val="en-US"/>
                </w:rPr>
                <w:t>not applicable</w:t>
              </w:r>
              <w:r w:rsidR="00D07B68" w:rsidRPr="00D61BD2">
                <w:rPr>
                  <w:rFonts w:asciiTheme="minorHAnsi" w:hAnsiTheme="minorHAnsi" w:cstheme="minorHAnsi"/>
                  <w:color w:val="FF0000"/>
                  <w:sz w:val="22"/>
                  <w:szCs w:val="22"/>
                  <w:lang w:val="en-US"/>
                </w:rPr>
                <w:t xml:space="preserve"> (delete the following text) or</w:t>
              </w:r>
              <w:r w:rsidR="00396304" w:rsidRPr="00D61BD2">
                <w:rPr>
                  <w:rFonts w:asciiTheme="minorHAnsi" w:hAnsiTheme="minorHAnsi" w:cstheme="minorHAnsi"/>
                  <w:color w:val="FF0000"/>
                  <w:sz w:val="22"/>
                  <w:szCs w:val="22"/>
                  <w:lang w:val="en-US"/>
                </w:rPr>
                <w:t xml:space="preserve"> (delete “not applicable”)</w:t>
              </w:r>
              <w:r w:rsidRPr="00D61BD2">
                <w:rPr>
                  <w:rFonts w:asciiTheme="minorHAnsi" w:hAnsiTheme="minorHAnsi" w:cstheme="minorHAnsi"/>
                  <w:sz w:val="22"/>
                  <w:szCs w:val="22"/>
                  <w:lang w:val="en-US"/>
                </w:rPr>
                <w:t xml:space="preserve"> </w:t>
              </w:r>
              <w:r w:rsidR="00D07B68" w:rsidRPr="00D61BD2">
                <w:rPr>
                  <w:rFonts w:asciiTheme="minorHAnsi" w:hAnsiTheme="minorHAnsi" w:cstheme="minorHAnsi"/>
                  <w:sz w:val="22"/>
                  <w:szCs w:val="22"/>
                  <w:lang w:val="en-US"/>
                </w:rPr>
                <w:t>t</w:t>
              </w:r>
              <w:r w:rsidRPr="00D61BD2">
                <w:rPr>
                  <w:rFonts w:asciiTheme="minorHAnsi" w:hAnsiTheme="minorHAnsi" w:cstheme="minorHAnsi"/>
                  <w:sz w:val="22"/>
                  <w:szCs w:val="22"/>
                  <w:lang w:val="en-US"/>
                </w:rPr>
                <w:t>he inform consent will be also given in different languages (</w:t>
              </w:r>
              <w:r w:rsidR="00D07B68" w:rsidRPr="00D61BD2">
                <w:rPr>
                  <w:rFonts w:asciiTheme="minorHAnsi" w:hAnsiTheme="minorHAnsi" w:cstheme="minorHAnsi"/>
                  <w:sz w:val="22"/>
                  <w:szCs w:val="22"/>
                  <w:lang w:val="en-US"/>
                </w:rPr>
                <w:t>D</w:t>
              </w:r>
              <w:r w:rsidRPr="00D61BD2">
                <w:rPr>
                  <w:rFonts w:asciiTheme="minorHAnsi" w:hAnsiTheme="minorHAnsi" w:cstheme="minorHAnsi"/>
                  <w:sz w:val="22"/>
                  <w:szCs w:val="22"/>
                  <w:lang w:val="en-US"/>
                </w:rPr>
                <w:t>utch, English and French)</w:t>
              </w:r>
              <w:r w:rsidR="009C6A41" w:rsidRPr="00D61BD2">
                <w:rPr>
                  <w:rFonts w:asciiTheme="minorHAnsi" w:hAnsiTheme="minorHAnsi" w:cstheme="minorHAnsi"/>
                  <w:sz w:val="22"/>
                  <w:szCs w:val="22"/>
                  <w:lang w:val="en-US"/>
                </w:rPr>
                <w:t xml:space="preserve">. </w:t>
              </w:r>
              <w:r w:rsidR="006C09B5" w:rsidRPr="00D61BD2">
                <w:rPr>
                  <w:rFonts w:asciiTheme="minorHAnsi" w:hAnsiTheme="minorHAnsi" w:cstheme="minorHAnsi"/>
                  <w:sz w:val="22"/>
                  <w:szCs w:val="22"/>
                  <w:lang w:val="en-US"/>
                </w:rPr>
                <w:t>If necessary, a</w:t>
              </w:r>
              <w:r w:rsidR="009C6A41" w:rsidRPr="00D61BD2">
                <w:rPr>
                  <w:rFonts w:asciiTheme="minorHAnsi" w:hAnsiTheme="minorHAnsi" w:cstheme="minorHAnsi"/>
                  <w:sz w:val="22"/>
                  <w:szCs w:val="22"/>
                  <w:lang w:val="en-US"/>
                </w:rPr>
                <w:t xml:space="preserve">n impartial translator should be present during the entire process of consent. </w:t>
              </w:r>
              <w:r w:rsidR="006C09B5" w:rsidRPr="00D61BD2">
                <w:rPr>
                  <w:rFonts w:asciiTheme="minorHAnsi" w:hAnsiTheme="minorHAnsi" w:cstheme="minorHAnsi"/>
                  <w:sz w:val="22"/>
                  <w:szCs w:val="22"/>
                  <w:lang w:val="en-US"/>
                </w:rPr>
                <w:t xml:space="preserve">Translator could be asked to our social department or could be a participant’s family member. </w:t>
              </w:r>
              <w:r w:rsidR="009C6A41" w:rsidRPr="00D61BD2">
                <w:rPr>
                  <w:rFonts w:asciiTheme="minorHAnsi" w:hAnsiTheme="minorHAnsi" w:cstheme="minorHAnsi"/>
                  <w:sz w:val="22"/>
                  <w:szCs w:val="22"/>
                  <w:lang w:val="en-US"/>
                </w:rPr>
                <w:t>After the written consent document and any other written information to be provided to participants have been read and explained to the participant or his legal representative, and after the participant or his legal representative has personally signed and dated the consent document, the translator must personally sign and date the consent document. By signing the consent document, the translator attests that the information contained in the consent document and any other written information has been accurately explained and apparently understood by the participant or his/her legal representative, and that consent has been freely given by the participant or his/her legal representative.</w:t>
              </w:r>
            </w:sdtContent>
          </w:sdt>
        </w:p>
        <w:p w14:paraId="285F2AE9" w14:textId="7A3E8630" w:rsidR="003E6902" w:rsidRPr="00D61BD2" w:rsidRDefault="009C6A41" w:rsidP="00745F72">
          <w:pPr>
            <w:pStyle w:val="NormalWeb"/>
            <w:numPr>
              <w:ilvl w:val="0"/>
              <w:numId w:val="10"/>
            </w:numPr>
            <w:shd w:val="clear" w:color="auto" w:fill="FFFFFF"/>
            <w:spacing w:before="0" w:beforeAutospacing="0" w:after="0" w:afterAutospacing="0" w:line="276" w:lineRule="auto"/>
            <w:rPr>
              <w:rFonts w:asciiTheme="minorHAnsi" w:hAnsiTheme="minorHAnsi" w:cstheme="minorHAnsi"/>
              <w:sz w:val="22"/>
              <w:szCs w:val="22"/>
              <w:lang w:val="en-US"/>
            </w:rPr>
          </w:pPr>
          <w:r w:rsidRPr="00D61BD2">
            <w:rPr>
              <w:rFonts w:asciiTheme="minorHAnsi" w:hAnsiTheme="minorHAnsi" w:cstheme="minorHAnsi"/>
              <w:sz w:val="22"/>
              <w:szCs w:val="22"/>
              <w:lang w:val="en-US"/>
            </w:rPr>
            <w:t>Minors : not applicable</w:t>
          </w:r>
          <w:r w:rsidRPr="00D61BD2">
            <w:rPr>
              <w:rFonts w:asciiTheme="minorHAnsi" w:hAnsiTheme="minorHAnsi" w:cstheme="minorHAnsi"/>
              <w:color w:val="FF0000"/>
              <w:sz w:val="22"/>
              <w:szCs w:val="22"/>
              <w:lang w:val="en-US"/>
            </w:rPr>
            <w:t xml:space="preserve"> (delete the following text) or (delete “not applicable”)</w:t>
          </w:r>
          <w:r w:rsidRPr="00D61BD2">
            <w:rPr>
              <w:rFonts w:asciiTheme="minorHAnsi" w:hAnsiTheme="minorHAnsi" w:cstheme="minorHAnsi"/>
              <w:sz w:val="22"/>
              <w:szCs w:val="22"/>
              <w:lang w:val="en-US"/>
            </w:rPr>
            <w:t xml:space="preserve"> </w:t>
          </w:r>
          <w:r w:rsidR="00FE6087" w:rsidRPr="00D61BD2">
            <w:rPr>
              <w:rFonts w:asciiTheme="minorHAnsi" w:hAnsiTheme="minorHAnsi" w:cstheme="minorHAnsi"/>
              <w:color w:val="FF0000"/>
              <w:sz w:val="22"/>
              <w:szCs w:val="22"/>
              <w:lang w:val="en-US"/>
            </w:rPr>
            <w:t>provide justification for recruiting</w:t>
          </w:r>
          <w:r w:rsidR="00FE6087" w:rsidRPr="00D61BD2">
            <w:rPr>
              <w:rFonts w:asciiTheme="minorHAnsi" w:hAnsiTheme="minorHAnsi" w:cstheme="minorHAnsi"/>
              <w:sz w:val="22"/>
              <w:szCs w:val="22"/>
              <w:lang w:val="en-US"/>
            </w:rPr>
            <w:t xml:space="preserve"> </w:t>
          </w:r>
          <w:r w:rsidR="00FE6087" w:rsidRPr="00D61BD2">
            <w:rPr>
              <w:rFonts w:asciiTheme="minorHAnsi" w:hAnsiTheme="minorHAnsi" w:cstheme="minorHAnsi"/>
              <w:color w:val="FF0000"/>
              <w:sz w:val="22"/>
              <w:szCs w:val="22"/>
              <w:lang w:val="en-US"/>
            </w:rPr>
            <w:t>minors.</w:t>
          </w:r>
          <w:r w:rsidR="00FE6087" w:rsidRPr="00D61BD2">
            <w:rPr>
              <w:rFonts w:asciiTheme="minorHAnsi" w:hAnsiTheme="minorHAnsi" w:cstheme="minorHAnsi"/>
              <w:sz w:val="22"/>
              <w:szCs w:val="22"/>
              <w:lang w:val="en-US"/>
            </w:rPr>
            <w:t xml:space="preserve"> Information</w:t>
          </w:r>
          <w:r w:rsidRPr="00D61BD2">
            <w:rPr>
              <w:rFonts w:asciiTheme="minorHAnsi" w:hAnsiTheme="minorHAnsi" w:cstheme="minorHAnsi"/>
              <w:sz w:val="22"/>
              <w:szCs w:val="22"/>
              <w:lang w:val="en-US"/>
            </w:rPr>
            <w:t xml:space="preserve"> would be given to the </w:t>
          </w:r>
          <w:r w:rsidR="003E6902" w:rsidRPr="00D61BD2">
            <w:rPr>
              <w:rFonts w:asciiTheme="minorHAnsi" w:hAnsiTheme="minorHAnsi" w:cstheme="minorHAnsi"/>
              <w:sz w:val="22"/>
              <w:szCs w:val="22"/>
              <w:lang w:val="en-US"/>
            </w:rPr>
            <w:t xml:space="preserve">two </w:t>
          </w:r>
          <w:r w:rsidRPr="00D61BD2">
            <w:rPr>
              <w:rFonts w:asciiTheme="minorHAnsi" w:hAnsiTheme="minorHAnsi" w:cstheme="minorHAnsi"/>
              <w:sz w:val="22"/>
              <w:szCs w:val="22"/>
              <w:lang w:val="en-US"/>
            </w:rPr>
            <w:t xml:space="preserve">parents, guardian or other mandated representative of the minor participant. The inform consent form would be signed by them. The minor should be involved in the process of informed consent, taking into account his age, his maturity degree (capacity of understanding) and his medical care if he is selected to participate. </w:t>
          </w:r>
          <w:r w:rsidR="003E6902" w:rsidRPr="00D61BD2">
            <w:rPr>
              <w:rFonts w:asciiTheme="minorHAnsi" w:hAnsiTheme="minorHAnsi" w:cstheme="minorHAnsi"/>
              <w:sz w:val="22"/>
              <w:szCs w:val="22"/>
              <w:lang w:val="en-US"/>
            </w:rPr>
            <w:t>The deliberate objection of a minor to take part to the experiment should always be respected even if the parents gave their consent except if the child needs a treatment not yet available out of the experiment, if experimental intervention could be therapeutically beneficial or if no other therapies are possible. In this particular context, if the child is very young or immature, a parent or a guardian can skip this objection. If the child is older and closer to be able to give his consent, the investigator must try to get the express assent or the favorable opinion of the Ethics Committee to begin or continue the experimental treatment. After the age of 6 years, the minor should sign an information form adapted to his age and capacity of understanding.</w:t>
          </w:r>
        </w:p>
        <w:p w14:paraId="74BE7A40" w14:textId="0A7A945F" w:rsidR="009C6A41" w:rsidRPr="00D61BD2" w:rsidRDefault="003E6902" w:rsidP="003E6902">
          <w:pPr>
            <w:pStyle w:val="NormalWeb"/>
            <w:shd w:val="clear" w:color="auto" w:fill="FFFFFF"/>
            <w:spacing w:before="0" w:beforeAutospacing="0" w:after="0" w:afterAutospacing="0" w:line="276" w:lineRule="auto"/>
            <w:ind w:left="1647"/>
            <w:rPr>
              <w:rFonts w:asciiTheme="minorHAnsi" w:hAnsiTheme="minorHAnsi" w:cstheme="minorHAnsi"/>
              <w:sz w:val="22"/>
              <w:szCs w:val="22"/>
              <w:lang w:val="en-US"/>
            </w:rPr>
          </w:pPr>
          <w:r w:rsidRPr="00D61BD2">
            <w:rPr>
              <w:rFonts w:asciiTheme="minorHAnsi" w:hAnsiTheme="minorHAnsi" w:cstheme="minorHAnsi"/>
              <w:sz w:val="22"/>
              <w:szCs w:val="22"/>
              <w:lang w:val="en-US"/>
            </w:rPr>
            <w:lastRenderedPageBreak/>
            <w:t xml:space="preserve">The minor participant would sign an inform consent form when he </w:t>
          </w:r>
          <w:r w:rsidR="000F47BF" w:rsidRPr="00D61BD2">
            <w:rPr>
              <w:rFonts w:asciiTheme="minorHAnsi" w:hAnsiTheme="minorHAnsi" w:cstheme="minorHAnsi"/>
              <w:sz w:val="22"/>
              <w:szCs w:val="22"/>
              <w:lang w:val="en-US"/>
            </w:rPr>
            <w:t>reache</w:t>
          </w:r>
          <w:r w:rsidR="00FE6087" w:rsidRPr="00D61BD2">
            <w:rPr>
              <w:rFonts w:asciiTheme="minorHAnsi" w:hAnsiTheme="minorHAnsi" w:cstheme="minorHAnsi"/>
              <w:sz w:val="22"/>
              <w:szCs w:val="22"/>
              <w:lang w:val="en-US"/>
            </w:rPr>
            <w:t>s</w:t>
          </w:r>
          <w:r w:rsidR="000F47BF" w:rsidRPr="00D61BD2">
            <w:rPr>
              <w:rFonts w:asciiTheme="minorHAnsi" w:hAnsiTheme="minorHAnsi" w:cstheme="minorHAnsi"/>
              <w:sz w:val="22"/>
              <w:szCs w:val="22"/>
              <w:lang w:val="en-US"/>
            </w:rPr>
            <w:t xml:space="preserve"> </w:t>
          </w:r>
          <w:r w:rsidR="00FE6087" w:rsidRPr="00D61BD2">
            <w:rPr>
              <w:rFonts w:asciiTheme="minorHAnsi" w:hAnsiTheme="minorHAnsi" w:cstheme="minorHAnsi"/>
              <w:sz w:val="22"/>
              <w:szCs w:val="22"/>
              <w:lang w:val="en-US"/>
            </w:rPr>
            <w:t>the age of legal competence</w:t>
          </w:r>
          <w:r w:rsidR="000F47BF" w:rsidRPr="00D61BD2">
            <w:rPr>
              <w:rFonts w:asciiTheme="minorHAnsi" w:hAnsiTheme="minorHAnsi" w:cstheme="minorHAnsi"/>
              <w:sz w:val="22"/>
              <w:szCs w:val="22"/>
              <w:lang w:val="en-US"/>
            </w:rPr>
            <w:t>.</w:t>
          </w:r>
          <w:r w:rsidRPr="00D61BD2">
            <w:rPr>
              <w:rFonts w:asciiTheme="minorHAnsi" w:hAnsiTheme="minorHAnsi" w:cstheme="minorHAnsi"/>
              <w:sz w:val="22"/>
              <w:szCs w:val="22"/>
              <w:lang w:val="en-US"/>
            </w:rPr>
            <w:t xml:space="preserve"> </w:t>
          </w:r>
          <w:r w:rsidR="00FE6087" w:rsidRPr="00D61BD2">
            <w:rPr>
              <w:rFonts w:asciiTheme="minorHAnsi" w:hAnsiTheme="minorHAnsi" w:cstheme="minorHAnsi"/>
              <w:sz w:val="22"/>
              <w:szCs w:val="22"/>
              <w:lang w:val="en-US"/>
            </w:rPr>
            <w:t xml:space="preserve">At this time, the participation will be rediscuss between the participant and the investigator. </w:t>
          </w:r>
        </w:p>
        <w:p w14:paraId="592D118D" w14:textId="149D1913" w:rsidR="001A6018" w:rsidRPr="00D61BD2" w:rsidRDefault="00F24DDE" w:rsidP="00F24DDE">
          <w:pPr>
            <w:pStyle w:val="NormalWeb"/>
            <w:shd w:val="clear" w:color="auto" w:fill="FFFFFF"/>
            <w:spacing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Remarks : The participant’s legal representative is the person designated by a written mandate dated and signed by both parties to represent the rights and defend the interests of the participant. If there is no legally designated person, the legal representative would be, in order, the cohabitant (spouse, legal or effective), the adult child, the father or mother, the adult brother or sister.</w:t>
          </w:r>
        </w:p>
      </w:sdtContent>
    </w:sdt>
    <w:p w14:paraId="5CD7E42C" w14:textId="77777777" w:rsidR="006D2934" w:rsidRPr="00D61BD2" w:rsidRDefault="006D2934" w:rsidP="00F70900">
      <w:pPr>
        <w:pStyle w:val="TitreSOP2"/>
        <w:spacing w:before="240" w:after="240"/>
        <w:rPr>
          <w:lang w:val="en-US"/>
        </w:rPr>
      </w:pPr>
      <w:bookmarkStart w:id="43" w:name="_Toc105574338"/>
      <w:bookmarkStart w:id="44" w:name="_Toc224309844"/>
      <w:r w:rsidRPr="00D61BD2">
        <w:rPr>
          <w:lang w:val="en-US"/>
        </w:rPr>
        <w:t>Participants eligibility</w:t>
      </w:r>
      <w:bookmarkEnd w:id="43"/>
      <w:bookmarkEnd w:id="44"/>
    </w:p>
    <w:p w14:paraId="61595C9A"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Characteristics of the subjects to be included: age, sex, weight, size, race, medical history, biological parameters, definition of the pathology and the enumeration of its characteristics.</w:t>
      </w:r>
    </w:p>
    <w:p w14:paraId="3C425A02" w14:textId="77777777" w:rsidR="001B571C" w:rsidRPr="00D61BD2" w:rsidRDefault="001B571C" w:rsidP="001B571C">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Rationale for gender and age distribution of participants</w:t>
      </w:r>
    </w:p>
    <w:p w14:paraId="5883E54D" w14:textId="77777777" w:rsidR="00626227" w:rsidRPr="00D61BD2" w:rsidRDefault="001B571C" w:rsidP="001B571C">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Justification for inclusion of participants unable to give informed consent or other special populations such as minors</w:t>
      </w:r>
    </w:p>
    <w:p w14:paraId="5700AE5C" w14:textId="77777777" w:rsidR="006D2934" w:rsidRPr="00D61BD2" w:rsidRDefault="006D2934" w:rsidP="00F70900">
      <w:pPr>
        <w:pStyle w:val="TitreSOP3"/>
        <w:rPr>
          <w:sz w:val="26"/>
          <w:szCs w:val="26"/>
          <w:lang w:val="fr-FR"/>
        </w:rPr>
      </w:pPr>
      <w:bookmarkStart w:id="45" w:name="_Toc105574339"/>
      <w:bookmarkStart w:id="46" w:name="_Toc224309845"/>
      <w:bookmarkStart w:id="47" w:name="_Toc341867647"/>
      <w:r w:rsidRPr="00D61BD2">
        <w:t xml:space="preserve">Inclusion </w:t>
      </w:r>
      <w:proofErr w:type="spellStart"/>
      <w:r w:rsidRPr="00D61BD2">
        <w:t>criteria</w:t>
      </w:r>
      <w:bookmarkEnd w:id="45"/>
      <w:bookmarkEnd w:id="46"/>
      <w:proofErr w:type="spellEnd"/>
    </w:p>
    <w:p w14:paraId="502DF522"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Provide a statement that subjects must meet all of the inc</w:t>
      </w:r>
      <w:r w:rsidR="00F70900" w:rsidRPr="00D61BD2">
        <w:rPr>
          <w:rFonts w:asciiTheme="minorHAnsi" w:hAnsiTheme="minorHAnsi" w:cstheme="minorHAnsi"/>
          <w:color w:val="FF0000"/>
          <w:sz w:val="22"/>
          <w:szCs w:val="22"/>
          <w:lang w:val="en-US"/>
        </w:rPr>
        <w:t xml:space="preserve">lusion criteria in order to be </w:t>
      </w:r>
      <w:r w:rsidRPr="00D61BD2">
        <w:rPr>
          <w:rFonts w:asciiTheme="minorHAnsi" w:hAnsiTheme="minorHAnsi" w:cstheme="minorHAnsi"/>
          <w:color w:val="FF0000"/>
          <w:sz w:val="22"/>
          <w:szCs w:val="22"/>
          <w:lang w:val="en-US"/>
        </w:rPr>
        <w:t>eligible to participate in the study and then list each criterion.</w:t>
      </w:r>
    </w:p>
    <w:p w14:paraId="0E2200E8" w14:textId="77777777" w:rsidR="006D2934" w:rsidRPr="00D61BD2" w:rsidRDefault="006D2934" w:rsidP="00F70900">
      <w:pPr>
        <w:pStyle w:val="TitreSOP3"/>
      </w:pPr>
      <w:bookmarkStart w:id="48" w:name="_Toc105574340"/>
      <w:bookmarkStart w:id="49" w:name="_Toc224309846"/>
      <w:r w:rsidRPr="00D61BD2">
        <w:t xml:space="preserve">Exclusion </w:t>
      </w:r>
      <w:proofErr w:type="spellStart"/>
      <w:r w:rsidRPr="00D61BD2">
        <w:t>criteria</w:t>
      </w:r>
      <w:bookmarkEnd w:id="48"/>
      <w:bookmarkEnd w:id="49"/>
      <w:proofErr w:type="spellEnd"/>
    </w:p>
    <w:p w14:paraId="498978CE"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Provide a statement that all subjects meeting any of the </w:t>
      </w:r>
      <w:r w:rsidR="00F70900" w:rsidRPr="00D61BD2">
        <w:rPr>
          <w:rFonts w:asciiTheme="minorHAnsi" w:hAnsiTheme="minorHAnsi" w:cstheme="minorHAnsi"/>
          <w:color w:val="FF0000"/>
          <w:sz w:val="22"/>
          <w:szCs w:val="22"/>
          <w:lang w:val="en-US"/>
        </w:rPr>
        <w:t xml:space="preserve">exclusion criteria at baseline </w:t>
      </w:r>
      <w:r w:rsidRPr="00D61BD2">
        <w:rPr>
          <w:rFonts w:asciiTheme="minorHAnsi" w:hAnsiTheme="minorHAnsi" w:cstheme="minorHAnsi"/>
          <w:color w:val="FF0000"/>
          <w:sz w:val="22"/>
          <w:szCs w:val="22"/>
          <w:lang w:val="en-US"/>
        </w:rPr>
        <w:t>will be excluded from study participation and then list each criterion.</w:t>
      </w:r>
    </w:p>
    <w:p w14:paraId="39EC5D57" w14:textId="517F0763" w:rsidR="001B571C" w:rsidRPr="00D61BD2" w:rsidRDefault="001B571C" w:rsidP="002558D5">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If individuals of a specific gender or age group are not included in clinical trials or are underrepresented in clinical trials, an explanation of the reasons and justification for these non-inclusion criteria</w:t>
      </w:r>
    </w:p>
    <w:p w14:paraId="1063E263" w14:textId="543930E8" w:rsidR="00401B85" w:rsidRPr="00D61BD2" w:rsidRDefault="00401B85" w:rsidP="00401B85">
      <w:pPr>
        <w:pStyle w:val="TitreSOP3"/>
      </w:pPr>
      <w:bookmarkStart w:id="50" w:name="_Toc224309847"/>
      <w:r w:rsidRPr="00D61BD2">
        <w:t xml:space="preserve">Subject </w:t>
      </w:r>
      <w:proofErr w:type="spellStart"/>
      <w:r w:rsidRPr="00D61BD2">
        <w:t>eligibility</w:t>
      </w:r>
      <w:proofErr w:type="spellEnd"/>
      <w:r w:rsidRPr="00D61BD2">
        <w:t xml:space="preserve"> screening</w:t>
      </w:r>
      <w:bookmarkEnd w:id="50"/>
    </w:p>
    <w:p w14:paraId="3C5FB363" w14:textId="77777777" w:rsidR="00401B85" w:rsidRPr="00D61BD2" w:rsidRDefault="00401B85" w:rsidP="00401B85">
      <w:pPr>
        <w:pStyle w:val="NormalWeb"/>
        <w:shd w:val="clear" w:color="auto" w:fill="FFFFFF"/>
        <w:spacing w:before="120" w:after="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Screen failures are subjects who consent to participate in the trial but do not meet one or more criteria required for participation in the trial during the screening procedures. Screen failures will not be enrolled in the trial. A minimal set of screen failure information will be kept to ensure transparent reporting of screen failure subjects.</w:t>
      </w:r>
    </w:p>
    <w:p w14:paraId="114B37CF" w14:textId="2457B876" w:rsidR="00401B85" w:rsidRPr="00D61BD2" w:rsidRDefault="00401B85" w:rsidP="00401B85">
      <w:pPr>
        <w:pStyle w:val="NormalWeb"/>
        <w:shd w:val="clear" w:color="auto" w:fill="FFFFFF"/>
        <w:spacing w:before="120" w:after="120" w:line="276" w:lineRule="auto"/>
        <w:ind w:left="425"/>
        <w:rPr>
          <w:rFonts w:asciiTheme="minorHAnsi" w:hAnsiTheme="minorHAnsi" w:cstheme="minorHAnsi"/>
          <w:color w:val="FF0000"/>
          <w:sz w:val="22"/>
          <w:szCs w:val="22"/>
          <w:lang w:val="en-US"/>
        </w:rPr>
      </w:pPr>
      <w:r w:rsidRPr="00D61BD2">
        <w:rPr>
          <w:rFonts w:asciiTheme="minorHAnsi" w:hAnsiTheme="minorHAnsi" w:cstheme="minorHAnsi"/>
          <w:sz w:val="22"/>
          <w:szCs w:val="22"/>
          <w:lang w:val="en-US"/>
        </w:rPr>
        <w:t>Screen failures</w:t>
      </w:r>
      <w:r w:rsidRPr="00D61BD2">
        <w:rPr>
          <w:rFonts w:asciiTheme="minorHAnsi" w:hAnsiTheme="minorHAnsi" w:cstheme="minorHAnsi"/>
          <w:color w:val="FF0000"/>
          <w:sz w:val="22"/>
          <w:szCs w:val="22"/>
          <w:lang w:val="en-US"/>
        </w:rPr>
        <w:t xml:space="preserve"> may not be rescreened / may be rescreened if [fill in].</w:t>
      </w:r>
    </w:p>
    <w:p w14:paraId="0305F44D" w14:textId="77777777" w:rsidR="006D2934" w:rsidRPr="00D61BD2" w:rsidRDefault="006D2934" w:rsidP="00F70900">
      <w:pPr>
        <w:pStyle w:val="TitreSOP3"/>
      </w:pPr>
      <w:bookmarkStart w:id="51" w:name="_Toc105574341"/>
      <w:bookmarkStart w:id="52" w:name="_Toc224309848"/>
      <w:proofErr w:type="spellStart"/>
      <w:r w:rsidRPr="00D61BD2">
        <w:t>Withdrawal</w:t>
      </w:r>
      <w:bookmarkEnd w:id="51"/>
      <w:bookmarkEnd w:id="52"/>
      <w:proofErr w:type="spellEnd"/>
    </w:p>
    <w:p w14:paraId="77E065F5" w14:textId="77777777" w:rsidR="008115C7" w:rsidRPr="00D61BD2" w:rsidRDefault="008115C7" w:rsidP="00162728">
      <w:pPr>
        <w:pStyle w:val="CorpsTableauSOP"/>
        <w:rPr>
          <w:lang w:val="en-US"/>
        </w:rPr>
      </w:pPr>
    </w:p>
    <w:p w14:paraId="666CE232" w14:textId="070D77FC" w:rsidR="008115C7" w:rsidRPr="00D61BD2" w:rsidRDefault="008115C7" w:rsidP="00CC2AF6">
      <w:pPr>
        <w:pStyle w:val="CorpsTableauSOP"/>
        <w:jc w:val="left"/>
        <w:rPr>
          <w:lang w:val="en-US"/>
        </w:rPr>
      </w:pPr>
      <w:r w:rsidRPr="00D61BD2">
        <w:rPr>
          <w:lang w:val="en-US"/>
        </w:rPr>
        <w:t xml:space="preserve">Subjects are free to withdraw from participation in the trial at any time. A subject must be discontinued from the trial if </w:t>
      </w:r>
      <w:r w:rsidR="009A190B" w:rsidRPr="00D61BD2">
        <w:rPr>
          <w:lang w:val="en-US"/>
        </w:rPr>
        <w:t>he or his legal representative</w:t>
      </w:r>
      <w:r w:rsidRPr="00D61BD2">
        <w:rPr>
          <w:lang w:val="en-US"/>
        </w:rPr>
        <w:t xml:space="preserve"> withdraws consent.</w:t>
      </w:r>
    </w:p>
    <w:p w14:paraId="7A2E96DD" w14:textId="77777777" w:rsidR="008115C7" w:rsidRPr="00D61BD2" w:rsidRDefault="008115C7" w:rsidP="00CC2AF6">
      <w:pPr>
        <w:pStyle w:val="CorpsTableauSOP"/>
        <w:jc w:val="left"/>
        <w:rPr>
          <w:lang w:val="en-US"/>
        </w:rPr>
      </w:pPr>
    </w:p>
    <w:p w14:paraId="685EA268" w14:textId="3107DA92" w:rsidR="008115C7" w:rsidRPr="00D61BD2" w:rsidRDefault="008115C7" w:rsidP="00CC2AF6">
      <w:pPr>
        <w:pStyle w:val="CorpsTableauSOP"/>
        <w:jc w:val="left"/>
        <w:rPr>
          <w:lang w:val="en-US"/>
        </w:rPr>
      </w:pPr>
      <w:r w:rsidRPr="00D61BD2">
        <w:rPr>
          <w:lang w:val="en-US"/>
        </w:rPr>
        <w:t>An investigator may withdraw a subject from the trial for the following reasons:</w:t>
      </w:r>
      <w:r w:rsidR="009A190B" w:rsidRPr="00D61BD2">
        <w:rPr>
          <w:lang w:val="en-US"/>
        </w:rPr>
        <w:t xml:space="preserve"> Adjust the reasons below if they do not fit the design of your trial. You can also add other reasons</w:t>
      </w:r>
    </w:p>
    <w:p w14:paraId="11894F05" w14:textId="77777777" w:rsidR="008115C7" w:rsidRPr="00D61BD2" w:rsidRDefault="008115C7" w:rsidP="00CC2AF6">
      <w:pPr>
        <w:pStyle w:val="CorpsTableauSOP"/>
        <w:ind w:left="426"/>
        <w:jc w:val="left"/>
        <w:rPr>
          <w:lang w:val="en-US"/>
        </w:rPr>
      </w:pPr>
      <w:r w:rsidRPr="00D61BD2">
        <w:rPr>
          <w:lang w:val="en-US"/>
        </w:rPr>
        <w:t>•</w:t>
      </w:r>
      <w:r w:rsidRPr="00D61BD2">
        <w:rPr>
          <w:lang w:val="en-US"/>
        </w:rPr>
        <w:tab/>
        <w:t>Pregnancy;</w:t>
      </w:r>
    </w:p>
    <w:p w14:paraId="5BA9211F" w14:textId="612323D0" w:rsidR="008115C7" w:rsidRPr="00D61BD2" w:rsidRDefault="008115C7" w:rsidP="00CC2AF6">
      <w:pPr>
        <w:pStyle w:val="CorpsTableauSOP"/>
        <w:ind w:left="426"/>
        <w:jc w:val="left"/>
        <w:rPr>
          <w:lang w:val="en-US"/>
        </w:rPr>
      </w:pPr>
      <w:r w:rsidRPr="00D61BD2">
        <w:rPr>
          <w:lang w:val="en-US"/>
        </w:rPr>
        <w:t>•</w:t>
      </w:r>
      <w:r w:rsidRPr="00D61BD2">
        <w:rPr>
          <w:lang w:val="en-US"/>
        </w:rPr>
        <w:tab/>
        <w:t xml:space="preserve">Significant trial intervention </w:t>
      </w:r>
      <w:r w:rsidR="009A190B" w:rsidRPr="00D61BD2">
        <w:rPr>
          <w:lang w:val="en-US"/>
        </w:rPr>
        <w:t xml:space="preserve">or treatment </w:t>
      </w:r>
      <w:r w:rsidRPr="00D61BD2">
        <w:rPr>
          <w:lang w:val="en-US"/>
        </w:rPr>
        <w:t>non-compliance;</w:t>
      </w:r>
    </w:p>
    <w:p w14:paraId="026885D8" w14:textId="77777777" w:rsidR="008115C7" w:rsidRPr="00D61BD2" w:rsidRDefault="008115C7" w:rsidP="00CC2AF6">
      <w:pPr>
        <w:pStyle w:val="CorpsTableauSOP"/>
        <w:ind w:left="426"/>
        <w:jc w:val="left"/>
        <w:rPr>
          <w:lang w:val="en-US"/>
        </w:rPr>
      </w:pPr>
      <w:r w:rsidRPr="00D61BD2">
        <w:rPr>
          <w:lang w:val="en-US"/>
        </w:rPr>
        <w:lastRenderedPageBreak/>
        <w:t>•</w:t>
      </w:r>
      <w:r w:rsidRPr="00D61BD2">
        <w:rPr>
          <w:lang w:val="en-US"/>
        </w:rPr>
        <w:tab/>
        <w:t>If any clinical adverse event (AE), laboratory abnormality, or other medical condition or situation occurs such that continued participation in the trial would not be in the best interest of the subject;</w:t>
      </w:r>
    </w:p>
    <w:p w14:paraId="7EE3724D" w14:textId="77777777" w:rsidR="008115C7" w:rsidRPr="00D61BD2" w:rsidRDefault="008115C7" w:rsidP="00CC2AF6">
      <w:pPr>
        <w:pStyle w:val="CorpsTableauSOP"/>
        <w:ind w:left="426"/>
        <w:jc w:val="left"/>
        <w:rPr>
          <w:lang w:val="en-US"/>
        </w:rPr>
      </w:pPr>
      <w:r w:rsidRPr="00D61BD2">
        <w:rPr>
          <w:lang w:val="en-US"/>
        </w:rPr>
        <w:t>•</w:t>
      </w:r>
      <w:r w:rsidRPr="00D61BD2">
        <w:rPr>
          <w:lang w:val="en-US"/>
        </w:rPr>
        <w:tab/>
        <w:t>Disease progression which requires discontinuation of the trial intervention;</w:t>
      </w:r>
    </w:p>
    <w:p w14:paraId="76A4F513" w14:textId="77777777" w:rsidR="008115C7" w:rsidRPr="00D61BD2" w:rsidRDefault="008115C7" w:rsidP="00CC2AF6">
      <w:pPr>
        <w:pStyle w:val="CorpsTableauSOP"/>
        <w:ind w:left="426"/>
        <w:jc w:val="left"/>
        <w:rPr>
          <w:lang w:val="en-US"/>
        </w:rPr>
      </w:pPr>
      <w:r w:rsidRPr="00D61BD2">
        <w:rPr>
          <w:lang w:val="en-US"/>
        </w:rPr>
        <w:t>•</w:t>
      </w:r>
      <w:r w:rsidRPr="00D61BD2">
        <w:rPr>
          <w:lang w:val="en-US"/>
        </w:rPr>
        <w:tab/>
        <w:t>If the subject meets an exclusion criterion (either newly developed or not previously recognized) that precludes further trial participation;</w:t>
      </w:r>
    </w:p>
    <w:p w14:paraId="315AC979" w14:textId="53C491DA" w:rsidR="008115C7" w:rsidRPr="00CC2AF6" w:rsidRDefault="008115C7" w:rsidP="00CC2AF6">
      <w:pPr>
        <w:pStyle w:val="CorpsTableauSOP"/>
        <w:ind w:left="426"/>
        <w:jc w:val="left"/>
        <w:rPr>
          <w:color w:val="FF0000"/>
          <w:lang w:val="en-US"/>
        </w:rPr>
      </w:pPr>
      <w:r w:rsidRPr="00D61BD2">
        <w:rPr>
          <w:lang w:val="en-US"/>
        </w:rPr>
        <w:t>•</w:t>
      </w:r>
      <w:r w:rsidRPr="00D61BD2">
        <w:rPr>
          <w:lang w:val="en-US"/>
        </w:rPr>
        <w:tab/>
      </w:r>
      <w:r w:rsidR="009A190B" w:rsidRPr="00CC2AF6">
        <w:rPr>
          <w:color w:val="FF0000"/>
          <w:lang w:val="en-US"/>
        </w:rPr>
        <w:t xml:space="preserve">Other : </w:t>
      </w:r>
    </w:p>
    <w:p w14:paraId="02EFEC45" w14:textId="74369D8C" w:rsidR="008115C7" w:rsidRPr="00D61BD2" w:rsidRDefault="008115C7" w:rsidP="00CC2AF6">
      <w:pPr>
        <w:pStyle w:val="CorpsTableauSOP"/>
        <w:jc w:val="left"/>
        <w:rPr>
          <w:lang w:val="en-US"/>
        </w:rPr>
      </w:pPr>
    </w:p>
    <w:p w14:paraId="4947C737" w14:textId="77777777" w:rsidR="008115C7" w:rsidRPr="00D61BD2" w:rsidRDefault="008115C7" w:rsidP="00CC2AF6">
      <w:pPr>
        <w:pStyle w:val="CorpsTableauSOP"/>
        <w:jc w:val="left"/>
        <w:rPr>
          <w:lang w:val="en-US"/>
        </w:rPr>
      </w:pPr>
    </w:p>
    <w:p w14:paraId="1679DC5B" w14:textId="755E56CD" w:rsidR="006D2934" w:rsidRPr="00D61BD2" w:rsidRDefault="008115C7" w:rsidP="00CC2AF6">
      <w:pPr>
        <w:pStyle w:val="CorpsTableauSOP"/>
        <w:jc w:val="left"/>
        <w:rPr>
          <w:lang w:val="en-US"/>
        </w:rPr>
      </w:pPr>
      <w:r w:rsidRPr="00D61BD2">
        <w:rPr>
          <w:lang w:val="en-US"/>
        </w:rPr>
        <w:t>In all cases, the reason why subjects are withdrawn must be recorded in detail in the electronic Case Report Form (eCRF) and in the subject’s medical records. The gathered subject data should be taken into account in the analysis of the trial data.</w:t>
      </w:r>
    </w:p>
    <w:p w14:paraId="3F34F015" w14:textId="3584A975" w:rsidR="009A190B" w:rsidRPr="00D61BD2" w:rsidRDefault="009A190B" w:rsidP="00CC2AF6">
      <w:pPr>
        <w:pStyle w:val="CorpsTableauSOP"/>
        <w:jc w:val="left"/>
        <w:rPr>
          <w:lang w:val="en-US"/>
        </w:rPr>
      </w:pPr>
    </w:p>
    <w:p w14:paraId="44022629" w14:textId="77777777" w:rsidR="009A190B" w:rsidRPr="00D61BD2" w:rsidRDefault="009A190B" w:rsidP="00CC2AF6">
      <w:pPr>
        <w:spacing w:before="120" w:after="120" w:line="276" w:lineRule="auto"/>
        <w:rPr>
          <w:lang w:val="en-US" w:eastAsia="fr-FR"/>
        </w:rPr>
      </w:pPr>
      <w:r w:rsidRPr="00D61BD2">
        <w:rPr>
          <w:lang w:val="en-US" w:eastAsia="fr-FR"/>
        </w:rPr>
        <w:t xml:space="preserve">A subject will be considered lost to follow-up if he or she fails to return for </w:t>
      </w:r>
      <w:r w:rsidRPr="00D61BD2">
        <w:rPr>
          <w:color w:val="FF0000"/>
          <w:lang w:val="en-US" w:eastAsia="fr-FR"/>
        </w:rPr>
        <w:t>[Fill in]</w:t>
      </w:r>
      <w:r w:rsidRPr="00D61BD2">
        <w:rPr>
          <w:lang w:val="en-US" w:eastAsia="fr-FR"/>
        </w:rPr>
        <w:t xml:space="preserve"> scheduled visits and/or is unable to be contacted by the trial site staff.</w:t>
      </w:r>
    </w:p>
    <w:p w14:paraId="217EC58B" w14:textId="77777777" w:rsidR="009A190B" w:rsidRPr="00D61BD2" w:rsidRDefault="009A190B" w:rsidP="00CC2AF6">
      <w:pPr>
        <w:spacing w:before="120" w:after="120" w:line="276" w:lineRule="auto"/>
        <w:rPr>
          <w:lang w:val="en-US" w:eastAsia="fr-FR"/>
        </w:rPr>
      </w:pPr>
      <w:r w:rsidRPr="00D61BD2">
        <w:rPr>
          <w:lang w:val="en-US" w:eastAsia="fr-FR"/>
        </w:rPr>
        <w:t>The following actions must be taken if a subject fails to return for a required trial visit:</w:t>
      </w:r>
    </w:p>
    <w:p w14:paraId="176D2663" w14:textId="77777777" w:rsidR="009A190B" w:rsidRPr="00D61BD2" w:rsidRDefault="009A190B" w:rsidP="00CC2AF6">
      <w:pPr>
        <w:pStyle w:val="CorpsTableauSOP"/>
        <w:ind w:left="426"/>
        <w:jc w:val="left"/>
        <w:rPr>
          <w:lang w:val="en-US"/>
        </w:rPr>
      </w:pPr>
      <w:r w:rsidRPr="00D61BD2">
        <w:rPr>
          <w:lang w:val="en-US"/>
        </w:rPr>
        <w:t>•</w:t>
      </w:r>
      <w:r w:rsidRPr="00D61BD2">
        <w:rPr>
          <w:lang w:val="en-US"/>
        </w:rPr>
        <w:tab/>
        <w:t xml:space="preserve">The site will attempt to contact the subject and reschedule the missed visit within </w:t>
      </w:r>
      <w:r w:rsidRPr="00CC2AF6">
        <w:rPr>
          <w:lang w:val="en-US"/>
        </w:rPr>
        <w:t>[Fill in]</w:t>
      </w:r>
      <w:r w:rsidRPr="00D61BD2">
        <w:rPr>
          <w:lang w:val="en-US"/>
        </w:rPr>
        <w:t xml:space="preserve"> and counsel the subject on the importance of maintaining the assigned visit schedule and ascertain if the subject wishes to and/or should continue in the trial;</w:t>
      </w:r>
    </w:p>
    <w:p w14:paraId="516662FB" w14:textId="77777777" w:rsidR="009A190B" w:rsidRPr="00D61BD2" w:rsidRDefault="009A190B" w:rsidP="00CC2AF6">
      <w:pPr>
        <w:pStyle w:val="CorpsTableauSOP"/>
        <w:ind w:left="426"/>
        <w:jc w:val="left"/>
        <w:rPr>
          <w:lang w:val="en-US"/>
        </w:rPr>
      </w:pPr>
      <w:r w:rsidRPr="00D61BD2">
        <w:rPr>
          <w:lang w:val="en-US"/>
        </w:rPr>
        <w:t>•</w:t>
      </w:r>
      <w:r w:rsidRPr="00D61BD2">
        <w:rPr>
          <w:lang w:val="en-US"/>
        </w:rPr>
        <w:tab/>
        <w:t>Before a subject is deemed lost to follow-up, the investigator or designee will make every effort to regain contact with the subject (i.e. three telephone calls and a certified letter to the subject’s last known mailing address or local equivalent methods). These contact attempts should be documented in the subject’s medical record or study file;</w:t>
      </w:r>
    </w:p>
    <w:p w14:paraId="5FF007CE" w14:textId="77777777" w:rsidR="009A190B" w:rsidRPr="00D61BD2" w:rsidRDefault="009A190B" w:rsidP="00CC2AF6">
      <w:pPr>
        <w:pStyle w:val="CorpsTableauSOP"/>
        <w:ind w:left="426"/>
        <w:jc w:val="left"/>
        <w:rPr>
          <w:lang w:val="en-US"/>
        </w:rPr>
      </w:pPr>
      <w:r w:rsidRPr="00D61BD2">
        <w:rPr>
          <w:lang w:val="en-US"/>
        </w:rPr>
        <w:t>•</w:t>
      </w:r>
      <w:r w:rsidRPr="00D61BD2">
        <w:rPr>
          <w:lang w:val="en-US"/>
        </w:rPr>
        <w:tab/>
        <w:t>Should the subject continue to be unreachable, he or she will be considered to have withdrawn from the trial with a primary reason of lost to follow-up.</w:t>
      </w:r>
    </w:p>
    <w:p w14:paraId="4DE71854" w14:textId="77777777" w:rsidR="009A190B" w:rsidRPr="00D61BD2" w:rsidRDefault="009A190B" w:rsidP="00CC2AF6">
      <w:pPr>
        <w:pStyle w:val="CorpsTableauSOP"/>
        <w:jc w:val="left"/>
        <w:rPr>
          <w:lang w:val="en-US"/>
        </w:rPr>
      </w:pPr>
    </w:p>
    <w:p w14:paraId="1860DAD1" w14:textId="77777777" w:rsidR="008115C7" w:rsidRPr="00D61BD2" w:rsidRDefault="008115C7" w:rsidP="00CC2AF6">
      <w:pPr>
        <w:pStyle w:val="CorpsTableauSOP"/>
        <w:jc w:val="left"/>
        <w:rPr>
          <w:lang w:val="en-US"/>
        </w:rPr>
      </w:pPr>
    </w:p>
    <w:p w14:paraId="1DCE987E" w14:textId="35E681B5" w:rsidR="00583CAC" w:rsidRPr="00D61BD2" w:rsidRDefault="00583CAC" w:rsidP="00583CAC">
      <w:pPr>
        <w:pStyle w:val="TitreSOP3"/>
        <w:rPr>
          <w:lang w:val="en-US"/>
        </w:rPr>
      </w:pPr>
      <w:bookmarkStart w:id="53" w:name="_Toc224309849"/>
      <w:r w:rsidRPr="00D61BD2">
        <w:rPr>
          <w:lang w:val="en-US"/>
        </w:rPr>
        <w:t>Patient follow-up</w:t>
      </w:r>
      <w:r w:rsidR="009A190B" w:rsidRPr="00D61BD2">
        <w:rPr>
          <w:lang w:val="en-US"/>
        </w:rPr>
        <w:t xml:space="preserve"> after trial participation</w:t>
      </w:r>
      <w:bookmarkEnd w:id="53"/>
    </w:p>
    <w:p w14:paraId="5E271A40" w14:textId="320137A9" w:rsidR="009A190B" w:rsidRPr="00D61BD2" w:rsidRDefault="009A190B" w:rsidP="009A190B">
      <w:pPr>
        <w:spacing w:before="120" w:after="120" w:line="276" w:lineRule="auto"/>
        <w:rPr>
          <w:color w:val="FF0000"/>
          <w:lang w:val="en-US" w:eastAsia="fr-FR"/>
        </w:rPr>
      </w:pPr>
      <w:r w:rsidRPr="00D61BD2">
        <w:rPr>
          <w:color w:val="FF0000"/>
          <w:lang w:val="en-US" w:eastAsia="fr-FR"/>
        </w:rPr>
        <w:t>Please describe the arrangements for taking care of the subjects after their participation in the clinical trial has ended, where such additional care is necessary because of the subjects’ participation in the clinical trial and where it differs from that normally expected for the medical condition in question.</w:t>
      </w:r>
    </w:p>
    <w:p w14:paraId="73C1199F" w14:textId="77777777" w:rsidR="009A190B" w:rsidRPr="00D61BD2" w:rsidRDefault="009A190B" w:rsidP="009A190B">
      <w:pPr>
        <w:spacing w:before="120" w:after="120" w:line="276" w:lineRule="auto"/>
        <w:rPr>
          <w:color w:val="FF0000"/>
          <w:lang w:val="en-US" w:eastAsia="fr-FR"/>
        </w:rPr>
      </w:pPr>
    </w:p>
    <w:p w14:paraId="3FA8F438" w14:textId="5461E36B" w:rsidR="00070E96" w:rsidRPr="00D61BD2" w:rsidRDefault="00070E96" w:rsidP="00070E96">
      <w:pPr>
        <w:pStyle w:val="TitreSOP2"/>
        <w:spacing w:before="240" w:after="240"/>
        <w:rPr>
          <w:lang w:val="en-US"/>
        </w:rPr>
      </w:pPr>
      <w:bookmarkStart w:id="54" w:name="_Toc224309850"/>
      <w:r w:rsidRPr="00D61BD2">
        <w:rPr>
          <w:lang w:val="en-US"/>
        </w:rPr>
        <w:t>Start of the trial</w:t>
      </w:r>
      <w:bookmarkEnd w:id="54"/>
    </w:p>
    <w:p w14:paraId="5E0168C7" w14:textId="7E4306E8" w:rsidR="00070E96" w:rsidRPr="00D61BD2" w:rsidRDefault="00070E96" w:rsidP="00070E96">
      <w:pPr>
        <w:spacing w:before="120" w:after="120" w:line="276" w:lineRule="auto"/>
        <w:rPr>
          <w:color w:val="FF0000"/>
          <w:lang w:val="en-US" w:eastAsia="fr-FR"/>
        </w:rPr>
      </w:pPr>
      <w:r w:rsidRPr="00D61BD2">
        <w:rPr>
          <w:lang w:val="en-US" w:eastAsia="fr-FR"/>
        </w:rPr>
        <w:t>The trial is considered started upon the first act of recruitment of a potential subject. For this trial this is considered as</w:t>
      </w:r>
      <w:r w:rsidRPr="00D61BD2">
        <w:rPr>
          <w:color w:val="FF0000"/>
          <w:lang w:val="en-US" w:eastAsia="fr-FR"/>
        </w:rPr>
        <w:t xml:space="preserve"> [Describe here what the first action of recruitment involves (e.g. date of first screening in electronic patient file, putting up posters or providing flyers in the waiting room, first meeting with the first potential subject…).].</w:t>
      </w:r>
    </w:p>
    <w:p w14:paraId="771D82F7" w14:textId="77777777" w:rsidR="00070E96" w:rsidRPr="00D61BD2" w:rsidRDefault="00070E96" w:rsidP="00070E96">
      <w:pPr>
        <w:spacing w:before="120" w:after="120" w:line="276" w:lineRule="auto"/>
        <w:rPr>
          <w:lang w:val="en-US" w:eastAsia="fr-FR"/>
        </w:rPr>
      </w:pPr>
      <w:r w:rsidRPr="00D61BD2">
        <w:rPr>
          <w:lang w:val="en-US" w:eastAsia="fr-FR"/>
        </w:rPr>
        <w:t>The start of the trial shall be notified to the CA/IEC within 15 calendar days.</w:t>
      </w:r>
    </w:p>
    <w:p w14:paraId="72BC5070" w14:textId="6478465B" w:rsidR="00070E96" w:rsidRPr="00D61BD2" w:rsidRDefault="00070E96" w:rsidP="00070E96">
      <w:pPr>
        <w:spacing w:before="120" w:after="120" w:line="276" w:lineRule="auto"/>
        <w:rPr>
          <w:lang w:val="en-US" w:eastAsia="fr-FR"/>
        </w:rPr>
      </w:pPr>
      <w:r w:rsidRPr="00D61BD2">
        <w:rPr>
          <w:lang w:val="en-US" w:eastAsia="fr-FR"/>
        </w:rPr>
        <w:t>The first visit of the first subject (i.e. when the first subject or his/her legally designated representative signs his/her first informed consent to participate in the trial) (FVFS) will also be notified to the CA/IEC within 15 calendar days.</w:t>
      </w:r>
    </w:p>
    <w:p w14:paraId="752FEE44" w14:textId="77777777" w:rsidR="009A190B" w:rsidRPr="00D61BD2" w:rsidRDefault="009A190B" w:rsidP="00070E96">
      <w:pPr>
        <w:spacing w:before="120" w:after="120" w:line="276" w:lineRule="auto"/>
        <w:rPr>
          <w:lang w:val="en-US" w:eastAsia="fr-FR"/>
        </w:rPr>
      </w:pPr>
    </w:p>
    <w:p w14:paraId="5C07533F" w14:textId="3FE7E665" w:rsidR="006D2934" w:rsidRPr="00D61BD2" w:rsidRDefault="00401B85" w:rsidP="00F70900">
      <w:pPr>
        <w:pStyle w:val="TitreSOP2"/>
        <w:spacing w:before="240" w:after="240"/>
        <w:rPr>
          <w:lang w:val="en-US"/>
        </w:rPr>
      </w:pPr>
      <w:bookmarkStart w:id="55" w:name="_Toc224309851"/>
      <w:bookmarkEnd w:id="47"/>
      <w:r w:rsidRPr="00D61BD2">
        <w:rPr>
          <w:lang w:val="en-US"/>
        </w:rPr>
        <w:lastRenderedPageBreak/>
        <w:t>Investigational Medicinal Product (IMP)</w:t>
      </w:r>
      <w:bookmarkEnd w:id="55"/>
    </w:p>
    <w:tbl>
      <w:tblPr>
        <w:tblStyle w:val="Grilledutableau"/>
        <w:tblW w:w="9298" w:type="dxa"/>
        <w:tblLook w:val="04A0" w:firstRow="1" w:lastRow="0" w:firstColumn="1" w:lastColumn="0" w:noHBand="0" w:noVBand="1"/>
      </w:tblPr>
      <w:tblGrid>
        <w:gridCol w:w="3256"/>
        <w:gridCol w:w="6042"/>
      </w:tblGrid>
      <w:tr w:rsidR="00401B85" w:rsidRPr="0051186C" w14:paraId="396499A5" w14:textId="77777777" w:rsidTr="00401B85">
        <w:tc>
          <w:tcPr>
            <w:tcW w:w="3256" w:type="dxa"/>
            <w:vAlign w:val="center"/>
          </w:tcPr>
          <w:p w14:paraId="36337EC0" w14:textId="77777777" w:rsidR="00401B85" w:rsidRPr="00D61BD2" w:rsidRDefault="00401B85" w:rsidP="00401B85">
            <w:pPr>
              <w:ind w:left="22"/>
              <w:rPr>
                <w:rFonts w:cstheme="minorHAnsi"/>
                <w:lang w:val="en-US"/>
              </w:rPr>
            </w:pPr>
            <w:bookmarkStart w:id="56" w:name="_Toc105574343"/>
            <w:r w:rsidRPr="00D61BD2">
              <w:rPr>
                <w:rFonts w:cstheme="minorHAnsi"/>
                <w:lang w:val="en-US"/>
              </w:rPr>
              <w:t>Also refer to</w:t>
            </w:r>
          </w:p>
        </w:tc>
        <w:tc>
          <w:tcPr>
            <w:tcW w:w="6042" w:type="dxa"/>
            <w:vAlign w:val="center"/>
          </w:tcPr>
          <w:p w14:paraId="53B1498C" w14:textId="77777777" w:rsidR="004068F8" w:rsidRPr="00D61BD2" w:rsidRDefault="00401B85" w:rsidP="00401B85">
            <w:pPr>
              <w:ind w:left="28"/>
              <w:rPr>
                <w:rFonts w:cstheme="minorHAnsi"/>
                <w:color w:val="FF0000"/>
                <w:lang w:val="en-US"/>
              </w:rPr>
            </w:pPr>
            <w:r w:rsidRPr="00D61BD2">
              <w:rPr>
                <w:rFonts w:cstheme="minorHAnsi"/>
                <w:color w:val="FF0000"/>
                <w:lang w:val="en-US"/>
              </w:rPr>
              <w:t>Summary of P</w:t>
            </w:r>
            <w:r w:rsidR="004068F8" w:rsidRPr="00D61BD2">
              <w:rPr>
                <w:rFonts w:cstheme="minorHAnsi"/>
                <w:color w:val="FF0000"/>
                <w:lang w:val="en-US"/>
              </w:rPr>
              <w:t xml:space="preserve">roduct Characteristics (SmPC) </w:t>
            </w:r>
          </w:p>
          <w:p w14:paraId="709258C6" w14:textId="3ED6DB8B" w:rsidR="00401B85" w:rsidRPr="00D61BD2" w:rsidRDefault="00401B85" w:rsidP="00401B85">
            <w:pPr>
              <w:ind w:left="28"/>
              <w:rPr>
                <w:rFonts w:cstheme="minorHAnsi"/>
                <w:lang w:val="en-US"/>
              </w:rPr>
            </w:pPr>
            <w:r w:rsidRPr="00D61BD2">
              <w:rPr>
                <w:rFonts w:cstheme="minorHAnsi"/>
                <w:color w:val="FF0000"/>
                <w:lang w:val="en-US"/>
              </w:rPr>
              <w:t>Investigator's Brochure (IB) and Investigational Medicinal Product Dossier (IMPD)</w:t>
            </w:r>
          </w:p>
        </w:tc>
      </w:tr>
      <w:tr w:rsidR="00401B85" w:rsidRPr="00D61BD2" w14:paraId="15EF8DC5" w14:textId="77777777" w:rsidTr="00401B85">
        <w:tc>
          <w:tcPr>
            <w:tcW w:w="3256" w:type="dxa"/>
            <w:vAlign w:val="center"/>
          </w:tcPr>
          <w:p w14:paraId="63671034" w14:textId="77777777" w:rsidR="00401B85" w:rsidRPr="00D61BD2" w:rsidRDefault="00401B85" w:rsidP="00401B85">
            <w:pPr>
              <w:ind w:left="22"/>
              <w:rPr>
                <w:rFonts w:cstheme="minorHAnsi"/>
                <w:lang w:val="en-US"/>
              </w:rPr>
            </w:pPr>
            <w:r w:rsidRPr="00D61BD2">
              <w:rPr>
                <w:rFonts w:cstheme="minorHAnsi"/>
                <w:lang w:val="en-US"/>
              </w:rPr>
              <w:t>Name of the IMP</w:t>
            </w:r>
          </w:p>
        </w:tc>
        <w:tc>
          <w:tcPr>
            <w:tcW w:w="6042" w:type="dxa"/>
            <w:vAlign w:val="center"/>
          </w:tcPr>
          <w:p w14:paraId="03E57CC0" w14:textId="79284C8A" w:rsidR="00401B85" w:rsidRPr="00D61BD2" w:rsidRDefault="00401B85" w:rsidP="00401B85">
            <w:pPr>
              <w:ind w:left="28"/>
              <w:rPr>
                <w:rFonts w:cstheme="minorHAnsi"/>
                <w:lang w:val="en-US"/>
              </w:rPr>
            </w:pPr>
          </w:p>
        </w:tc>
      </w:tr>
      <w:tr w:rsidR="00401B85" w:rsidRPr="00D61BD2" w14:paraId="62B9DCD9" w14:textId="77777777" w:rsidTr="00401B85">
        <w:tc>
          <w:tcPr>
            <w:tcW w:w="3256" w:type="dxa"/>
            <w:vAlign w:val="center"/>
          </w:tcPr>
          <w:p w14:paraId="221E8500" w14:textId="77777777" w:rsidR="00401B85" w:rsidRPr="00D61BD2" w:rsidRDefault="00401B85" w:rsidP="00401B85">
            <w:pPr>
              <w:ind w:left="22"/>
              <w:rPr>
                <w:rFonts w:cstheme="minorHAnsi"/>
                <w:lang w:val="en-US"/>
              </w:rPr>
            </w:pPr>
            <w:r w:rsidRPr="00D61BD2">
              <w:rPr>
                <w:rFonts w:cstheme="minorHAnsi"/>
                <w:lang w:val="en-US"/>
              </w:rPr>
              <w:t>Qualitative and quantitative composition</w:t>
            </w:r>
          </w:p>
        </w:tc>
        <w:tc>
          <w:tcPr>
            <w:tcW w:w="6042" w:type="dxa"/>
            <w:vAlign w:val="center"/>
          </w:tcPr>
          <w:p w14:paraId="07E120F4" w14:textId="78DC8790" w:rsidR="00401B85" w:rsidRPr="00D61BD2" w:rsidRDefault="00401B85" w:rsidP="00401B85">
            <w:pPr>
              <w:ind w:left="28"/>
              <w:rPr>
                <w:rFonts w:cstheme="minorHAnsi"/>
                <w:lang w:val="en-US"/>
              </w:rPr>
            </w:pPr>
          </w:p>
        </w:tc>
      </w:tr>
      <w:tr w:rsidR="00401B85" w:rsidRPr="00D61BD2" w14:paraId="2AD5BC85" w14:textId="77777777" w:rsidTr="00401B85">
        <w:tc>
          <w:tcPr>
            <w:tcW w:w="3256" w:type="dxa"/>
            <w:vAlign w:val="center"/>
          </w:tcPr>
          <w:p w14:paraId="0F5A511E" w14:textId="77777777" w:rsidR="00401B85" w:rsidRPr="00D61BD2" w:rsidRDefault="00401B85" w:rsidP="00401B85">
            <w:pPr>
              <w:ind w:left="22"/>
              <w:rPr>
                <w:rFonts w:cstheme="minorHAnsi"/>
                <w:lang w:val="en-US"/>
              </w:rPr>
            </w:pPr>
            <w:r w:rsidRPr="00D61BD2">
              <w:rPr>
                <w:rFonts w:cstheme="minorHAnsi"/>
                <w:lang w:val="en-US"/>
              </w:rPr>
              <w:t>Pharmaceutical form</w:t>
            </w:r>
          </w:p>
        </w:tc>
        <w:tc>
          <w:tcPr>
            <w:tcW w:w="6042" w:type="dxa"/>
            <w:vAlign w:val="center"/>
          </w:tcPr>
          <w:p w14:paraId="16E6AF09" w14:textId="78CACEAE" w:rsidR="00401B85" w:rsidRPr="00D61BD2" w:rsidRDefault="00401B85" w:rsidP="00401B85">
            <w:pPr>
              <w:ind w:left="28"/>
              <w:rPr>
                <w:rFonts w:cstheme="minorHAnsi"/>
                <w:lang w:val="en-US"/>
              </w:rPr>
            </w:pPr>
          </w:p>
        </w:tc>
      </w:tr>
      <w:tr w:rsidR="00401B85" w:rsidRPr="0051186C" w14:paraId="41488582" w14:textId="77777777" w:rsidTr="00401B85">
        <w:tc>
          <w:tcPr>
            <w:tcW w:w="3256" w:type="dxa"/>
            <w:vAlign w:val="center"/>
          </w:tcPr>
          <w:p w14:paraId="3CA4A054" w14:textId="77777777" w:rsidR="00401B85" w:rsidRPr="00D61BD2" w:rsidRDefault="00401B85" w:rsidP="00401B85">
            <w:pPr>
              <w:ind w:left="22"/>
              <w:rPr>
                <w:rFonts w:cstheme="minorHAnsi"/>
                <w:lang w:val="en-US"/>
              </w:rPr>
            </w:pPr>
            <w:proofErr w:type="spellStart"/>
            <w:r w:rsidRPr="00D61BD2">
              <w:rPr>
                <w:rFonts w:cstheme="minorHAnsi"/>
                <w:lang w:val="en-US"/>
              </w:rPr>
              <w:t>Authorised</w:t>
            </w:r>
            <w:proofErr w:type="spellEnd"/>
            <w:r w:rsidRPr="00D61BD2">
              <w:rPr>
                <w:rFonts w:cstheme="minorHAnsi"/>
                <w:lang w:val="en-US"/>
              </w:rPr>
              <w:t xml:space="preserve"> in the EU</w:t>
            </w:r>
          </w:p>
        </w:tc>
        <w:tc>
          <w:tcPr>
            <w:tcW w:w="6042" w:type="dxa"/>
            <w:vAlign w:val="center"/>
          </w:tcPr>
          <w:p w14:paraId="1E26F279" w14:textId="77777777" w:rsidR="00401B85" w:rsidRPr="00D61BD2" w:rsidRDefault="00401B85" w:rsidP="00401B85">
            <w:pPr>
              <w:ind w:left="28"/>
              <w:rPr>
                <w:rFonts w:cstheme="minorHAnsi"/>
                <w:color w:val="FF0000"/>
                <w:lang w:val="en-US"/>
              </w:rPr>
            </w:pPr>
            <w:r w:rsidRPr="00D61BD2">
              <w:rPr>
                <w:rFonts w:cstheme="minorHAnsi"/>
                <w:color w:val="FF0000"/>
                <w:lang w:val="en-US"/>
              </w:rPr>
              <w:t xml:space="preserve">Yes / No </w:t>
            </w:r>
          </w:p>
          <w:p w14:paraId="12A78FE8" w14:textId="1F265F69" w:rsidR="00401B85" w:rsidRPr="00D61BD2" w:rsidRDefault="00401B85" w:rsidP="00401B85">
            <w:pPr>
              <w:ind w:left="28"/>
              <w:rPr>
                <w:rFonts w:cstheme="minorHAnsi"/>
                <w:color w:val="FF0000"/>
                <w:lang w:val="en-US"/>
              </w:rPr>
            </w:pPr>
            <w:r w:rsidRPr="00D61BD2">
              <w:rPr>
                <w:rFonts w:cstheme="minorHAnsi"/>
                <w:color w:val="FF0000"/>
                <w:lang w:val="en-US"/>
              </w:rPr>
              <w:t xml:space="preserve">(If the IMP is not </w:t>
            </w:r>
            <w:proofErr w:type="spellStart"/>
            <w:r w:rsidRPr="00D61BD2">
              <w:rPr>
                <w:rFonts w:cstheme="minorHAnsi"/>
                <w:color w:val="FF0000"/>
                <w:lang w:val="en-US"/>
              </w:rPr>
              <w:t>authorised</w:t>
            </w:r>
            <w:proofErr w:type="spellEnd"/>
            <w:r w:rsidRPr="00D61BD2">
              <w:rPr>
                <w:rFonts w:cstheme="minorHAnsi"/>
                <w:color w:val="FF0000"/>
                <w:lang w:val="en-US"/>
              </w:rPr>
              <w:t xml:space="preserve"> in the EU, but it is </w:t>
            </w:r>
            <w:proofErr w:type="spellStart"/>
            <w:r w:rsidRPr="00D61BD2">
              <w:rPr>
                <w:rFonts w:cstheme="minorHAnsi"/>
                <w:color w:val="FF0000"/>
                <w:lang w:val="en-US"/>
              </w:rPr>
              <w:t>authorised</w:t>
            </w:r>
            <w:proofErr w:type="spellEnd"/>
            <w:r w:rsidRPr="00D61BD2">
              <w:rPr>
                <w:rFonts w:cstheme="minorHAnsi"/>
                <w:color w:val="FF0000"/>
                <w:lang w:val="en-US"/>
              </w:rPr>
              <w:t xml:space="preserve"> elsewhere: please elaborate)</w:t>
            </w:r>
          </w:p>
        </w:tc>
      </w:tr>
      <w:tr w:rsidR="00401B85" w:rsidRPr="0051186C" w14:paraId="5F50B9C6" w14:textId="77777777" w:rsidTr="00401B85">
        <w:tc>
          <w:tcPr>
            <w:tcW w:w="3256" w:type="dxa"/>
            <w:vAlign w:val="center"/>
          </w:tcPr>
          <w:p w14:paraId="163697FB" w14:textId="77777777" w:rsidR="00401B85" w:rsidRPr="00D61BD2" w:rsidRDefault="00401B85" w:rsidP="00401B85">
            <w:pPr>
              <w:ind w:left="22"/>
              <w:rPr>
                <w:rFonts w:cstheme="minorHAnsi"/>
                <w:lang w:val="en-US"/>
              </w:rPr>
            </w:pPr>
            <w:r w:rsidRPr="00D61BD2">
              <w:rPr>
                <w:rFonts w:cstheme="minorHAnsi"/>
                <w:lang w:val="en-US"/>
              </w:rPr>
              <w:t>Used within scope</w:t>
            </w:r>
          </w:p>
        </w:tc>
        <w:tc>
          <w:tcPr>
            <w:tcW w:w="6042" w:type="dxa"/>
            <w:vAlign w:val="center"/>
          </w:tcPr>
          <w:p w14:paraId="1DCADD3A" w14:textId="77777777" w:rsidR="00401B85" w:rsidRPr="00D61BD2" w:rsidRDefault="00401B85" w:rsidP="00401B85">
            <w:pPr>
              <w:tabs>
                <w:tab w:val="center" w:pos="3078"/>
              </w:tabs>
              <w:ind w:left="28"/>
              <w:rPr>
                <w:rFonts w:cstheme="minorHAnsi"/>
                <w:color w:val="FF0000"/>
                <w:lang w:val="en-US"/>
              </w:rPr>
            </w:pPr>
            <w:r w:rsidRPr="00D61BD2">
              <w:rPr>
                <w:rFonts w:cstheme="minorHAnsi"/>
                <w:color w:val="FF0000"/>
                <w:lang w:val="en-US"/>
              </w:rPr>
              <w:t xml:space="preserve">Yes / No / NA </w:t>
            </w:r>
          </w:p>
          <w:p w14:paraId="47714429" w14:textId="6BF2A246" w:rsidR="00401B85" w:rsidRPr="00D61BD2" w:rsidRDefault="00401B85" w:rsidP="00401B85">
            <w:pPr>
              <w:tabs>
                <w:tab w:val="center" w:pos="3078"/>
              </w:tabs>
              <w:ind w:left="28"/>
              <w:rPr>
                <w:rFonts w:cstheme="minorHAnsi"/>
                <w:color w:val="FF0000"/>
                <w:lang w:val="en-US"/>
              </w:rPr>
            </w:pPr>
            <w:r w:rsidRPr="00D61BD2">
              <w:rPr>
                <w:rFonts w:cstheme="minorHAnsi"/>
                <w:color w:val="FF0000"/>
                <w:lang w:val="en-US"/>
              </w:rPr>
              <w:t xml:space="preserve">(If not: please explain. If the IMP is not </w:t>
            </w:r>
            <w:proofErr w:type="spellStart"/>
            <w:r w:rsidRPr="00D61BD2">
              <w:rPr>
                <w:rFonts w:cstheme="minorHAnsi"/>
                <w:color w:val="FF0000"/>
                <w:lang w:val="en-US"/>
              </w:rPr>
              <w:t>authorised</w:t>
            </w:r>
            <w:proofErr w:type="spellEnd"/>
            <w:r w:rsidRPr="00D61BD2">
              <w:rPr>
                <w:rFonts w:cstheme="minorHAnsi"/>
                <w:color w:val="FF0000"/>
                <w:lang w:val="en-US"/>
              </w:rPr>
              <w:t xml:space="preserve"> (worldwide): choose ‘N.A.’)</w:t>
            </w:r>
          </w:p>
        </w:tc>
      </w:tr>
      <w:tr w:rsidR="00401B85" w:rsidRPr="00D61BD2" w14:paraId="155D0C56" w14:textId="77777777" w:rsidTr="00401B85">
        <w:tc>
          <w:tcPr>
            <w:tcW w:w="3256" w:type="dxa"/>
            <w:vAlign w:val="center"/>
          </w:tcPr>
          <w:p w14:paraId="36F3DBD0" w14:textId="77777777" w:rsidR="00401B85" w:rsidRPr="00D61BD2" w:rsidRDefault="00401B85" w:rsidP="00401B85">
            <w:pPr>
              <w:ind w:left="22"/>
              <w:rPr>
                <w:rFonts w:cstheme="minorHAnsi"/>
                <w:lang w:val="en-US"/>
              </w:rPr>
            </w:pPr>
            <w:r w:rsidRPr="00D61BD2">
              <w:rPr>
                <w:rFonts w:cstheme="minorHAnsi"/>
                <w:lang w:val="en-US"/>
              </w:rPr>
              <w:t xml:space="preserve">Marketing </w:t>
            </w:r>
            <w:proofErr w:type="spellStart"/>
            <w:r w:rsidRPr="00D61BD2">
              <w:rPr>
                <w:rFonts w:cstheme="minorHAnsi"/>
                <w:lang w:val="en-US"/>
              </w:rPr>
              <w:t>authorisation</w:t>
            </w:r>
            <w:proofErr w:type="spellEnd"/>
            <w:r w:rsidRPr="00D61BD2">
              <w:rPr>
                <w:rFonts w:cstheme="minorHAnsi"/>
                <w:lang w:val="en-US"/>
              </w:rPr>
              <w:t xml:space="preserve"> holder</w:t>
            </w:r>
          </w:p>
        </w:tc>
        <w:tc>
          <w:tcPr>
            <w:tcW w:w="6042" w:type="dxa"/>
            <w:vAlign w:val="center"/>
          </w:tcPr>
          <w:p w14:paraId="44449035" w14:textId="3B8238B1" w:rsidR="00401B85" w:rsidRPr="00D61BD2" w:rsidRDefault="00401B85" w:rsidP="00401B85">
            <w:pPr>
              <w:tabs>
                <w:tab w:val="center" w:pos="3078"/>
              </w:tabs>
              <w:ind w:left="28"/>
              <w:rPr>
                <w:rFonts w:cstheme="minorHAnsi"/>
                <w:lang w:val="en-US"/>
              </w:rPr>
            </w:pPr>
          </w:p>
        </w:tc>
      </w:tr>
      <w:tr w:rsidR="00401B85" w:rsidRPr="00D61BD2" w14:paraId="6937CB1F" w14:textId="77777777" w:rsidTr="00401B85">
        <w:tc>
          <w:tcPr>
            <w:tcW w:w="3256" w:type="dxa"/>
            <w:vAlign w:val="center"/>
          </w:tcPr>
          <w:p w14:paraId="2DAEF2DF" w14:textId="77777777" w:rsidR="00401B85" w:rsidRPr="00D61BD2" w:rsidRDefault="00401B85" w:rsidP="00401B85">
            <w:pPr>
              <w:ind w:left="22"/>
              <w:rPr>
                <w:rFonts w:cstheme="minorHAnsi"/>
                <w:lang w:val="en-US"/>
              </w:rPr>
            </w:pPr>
            <w:r w:rsidRPr="00D61BD2">
              <w:rPr>
                <w:rFonts w:cstheme="minorHAnsi"/>
                <w:lang w:val="en-US"/>
              </w:rPr>
              <w:t xml:space="preserve">Marketing </w:t>
            </w:r>
            <w:proofErr w:type="spellStart"/>
            <w:r w:rsidRPr="00D61BD2">
              <w:rPr>
                <w:rFonts w:cstheme="minorHAnsi"/>
                <w:lang w:val="en-US"/>
              </w:rPr>
              <w:t>authorisation</w:t>
            </w:r>
            <w:proofErr w:type="spellEnd"/>
            <w:r w:rsidRPr="00D61BD2">
              <w:rPr>
                <w:rFonts w:cstheme="minorHAnsi"/>
                <w:lang w:val="en-US"/>
              </w:rPr>
              <w:t xml:space="preserve"> number(s)</w:t>
            </w:r>
          </w:p>
        </w:tc>
        <w:tc>
          <w:tcPr>
            <w:tcW w:w="6042" w:type="dxa"/>
            <w:vAlign w:val="center"/>
          </w:tcPr>
          <w:p w14:paraId="2BA80E42" w14:textId="219115C9" w:rsidR="00401B85" w:rsidRPr="00D61BD2" w:rsidRDefault="00401B85" w:rsidP="00401B85">
            <w:pPr>
              <w:tabs>
                <w:tab w:val="center" w:pos="3078"/>
              </w:tabs>
              <w:ind w:left="28"/>
              <w:rPr>
                <w:rFonts w:cstheme="minorHAnsi"/>
                <w:lang w:val="en-US"/>
              </w:rPr>
            </w:pPr>
          </w:p>
        </w:tc>
      </w:tr>
      <w:tr w:rsidR="00401B85" w:rsidRPr="00D61BD2" w14:paraId="646E4F29" w14:textId="77777777" w:rsidTr="00401B85">
        <w:tc>
          <w:tcPr>
            <w:tcW w:w="3256" w:type="dxa"/>
            <w:vAlign w:val="center"/>
          </w:tcPr>
          <w:p w14:paraId="1C78599A" w14:textId="77777777" w:rsidR="00401B85" w:rsidRPr="00D61BD2" w:rsidRDefault="00401B85" w:rsidP="00401B85">
            <w:pPr>
              <w:ind w:left="22"/>
              <w:rPr>
                <w:rFonts w:cstheme="minorHAnsi"/>
                <w:lang w:val="en-US"/>
              </w:rPr>
            </w:pPr>
            <w:r w:rsidRPr="00D61BD2">
              <w:rPr>
                <w:rFonts w:cstheme="minorHAnsi"/>
                <w:lang w:val="en-US"/>
              </w:rPr>
              <w:t>Manufacturer</w:t>
            </w:r>
          </w:p>
        </w:tc>
        <w:tc>
          <w:tcPr>
            <w:tcW w:w="6042" w:type="dxa"/>
            <w:vAlign w:val="center"/>
          </w:tcPr>
          <w:p w14:paraId="50122DA7" w14:textId="02DC4084" w:rsidR="00401B85" w:rsidRPr="00D61BD2" w:rsidRDefault="00401B85" w:rsidP="00401B85">
            <w:pPr>
              <w:tabs>
                <w:tab w:val="center" w:pos="3078"/>
              </w:tabs>
              <w:ind w:left="28"/>
              <w:rPr>
                <w:rFonts w:cstheme="minorHAnsi"/>
                <w:lang w:val="en-US"/>
              </w:rPr>
            </w:pPr>
          </w:p>
        </w:tc>
      </w:tr>
      <w:tr w:rsidR="00401B85" w:rsidRPr="00D61BD2" w14:paraId="208E75E4" w14:textId="77777777" w:rsidTr="00401B85">
        <w:tc>
          <w:tcPr>
            <w:tcW w:w="3256" w:type="dxa"/>
            <w:vAlign w:val="center"/>
          </w:tcPr>
          <w:p w14:paraId="76DFBC85" w14:textId="77777777" w:rsidR="00401B85" w:rsidRPr="00D61BD2" w:rsidRDefault="00401B85" w:rsidP="00401B85">
            <w:pPr>
              <w:ind w:left="22"/>
              <w:rPr>
                <w:rFonts w:cstheme="minorHAnsi"/>
                <w:lang w:val="en-US"/>
              </w:rPr>
            </w:pPr>
            <w:r w:rsidRPr="00D61BD2">
              <w:rPr>
                <w:rFonts w:cstheme="minorHAnsi"/>
                <w:lang w:val="en-US"/>
              </w:rPr>
              <w:t>Distributor</w:t>
            </w:r>
          </w:p>
        </w:tc>
        <w:tc>
          <w:tcPr>
            <w:tcW w:w="6042" w:type="dxa"/>
            <w:vAlign w:val="center"/>
          </w:tcPr>
          <w:p w14:paraId="0050385A" w14:textId="1E21E5EA" w:rsidR="00401B85" w:rsidRPr="00D61BD2" w:rsidRDefault="00401B85" w:rsidP="00401B85">
            <w:pPr>
              <w:tabs>
                <w:tab w:val="center" w:pos="3078"/>
              </w:tabs>
              <w:ind w:left="28"/>
              <w:rPr>
                <w:rFonts w:cstheme="minorHAnsi"/>
                <w:lang w:val="en-US"/>
              </w:rPr>
            </w:pPr>
          </w:p>
        </w:tc>
      </w:tr>
      <w:tr w:rsidR="00401B85" w:rsidRPr="00D61BD2" w14:paraId="7D07BA27" w14:textId="77777777" w:rsidTr="00401B85">
        <w:tc>
          <w:tcPr>
            <w:tcW w:w="3256" w:type="dxa"/>
            <w:vAlign w:val="center"/>
          </w:tcPr>
          <w:p w14:paraId="144D7137" w14:textId="77777777" w:rsidR="00401B85" w:rsidRPr="00D61BD2" w:rsidRDefault="00401B85" w:rsidP="00401B85">
            <w:pPr>
              <w:ind w:left="22"/>
              <w:rPr>
                <w:rFonts w:cstheme="minorHAnsi"/>
                <w:lang w:val="en-US"/>
              </w:rPr>
            </w:pPr>
            <w:r w:rsidRPr="00D61BD2">
              <w:rPr>
                <w:rFonts w:cstheme="minorHAnsi"/>
                <w:lang w:val="en-US"/>
              </w:rPr>
              <w:t>Responsible for batch release</w:t>
            </w:r>
          </w:p>
        </w:tc>
        <w:tc>
          <w:tcPr>
            <w:tcW w:w="6042" w:type="dxa"/>
            <w:vAlign w:val="center"/>
          </w:tcPr>
          <w:p w14:paraId="79FD147B" w14:textId="38F72B0B" w:rsidR="00401B85" w:rsidRPr="00D61BD2" w:rsidRDefault="00401B85" w:rsidP="00401B85">
            <w:pPr>
              <w:tabs>
                <w:tab w:val="center" w:pos="3078"/>
              </w:tabs>
              <w:ind w:left="28"/>
              <w:rPr>
                <w:rFonts w:cstheme="minorHAnsi"/>
                <w:lang w:val="en-US"/>
              </w:rPr>
            </w:pPr>
          </w:p>
        </w:tc>
      </w:tr>
    </w:tbl>
    <w:p w14:paraId="57A6A55B" w14:textId="5FB5C71E" w:rsidR="001B571C" w:rsidRPr="00D61BD2" w:rsidRDefault="001B571C" w:rsidP="001B571C">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p>
    <w:p w14:paraId="56468914" w14:textId="77777777" w:rsidR="006D2934" w:rsidRPr="00D61BD2" w:rsidRDefault="006D2934" w:rsidP="001B571C">
      <w:pPr>
        <w:pStyle w:val="TitreSOP3"/>
        <w:rPr>
          <w:lang w:val="en-US"/>
        </w:rPr>
      </w:pPr>
      <w:bookmarkStart w:id="57" w:name="_Toc224309852"/>
      <w:r w:rsidRPr="00D61BD2">
        <w:rPr>
          <w:lang w:val="en-US"/>
        </w:rPr>
        <w:t>Treatments Administered</w:t>
      </w:r>
      <w:bookmarkEnd w:id="56"/>
      <w:bookmarkEnd w:id="57"/>
    </w:p>
    <w:p w14:paraId="6B05B841" w14:textId="77777777" w:rsidR="00F70900"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The precise treatments or diagnostic agents to be administered in each arm of the study, and for each period of </w:t>
      </w:r>
      <w:r w:rsidR="00F70900" w:rsidRPr="00D61BD2">
        <w:rPr>
          <w:rFonts w:asciiTheme="minorHAnsi" w:hAnsiTheme="minorHAnsi" w:cstheme="minorHAnsi"/>
          <w:color w:val="FF0000"/>
          <w:sz w:val="22"/>
          <w:szCs w:val="22"/>
          <w:lang w:val="en-US"/>
        </w:rPr>
        <w:t>the study, should be described.</w:t>
      </w:r>
    </w:p>
    <w:p w14:paraId="557A7658"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Route and mode of administration, dose, and dosage schedule.</w:t>
      </w:r>
    </w:p>
    <w:p w14:paraId="29C73629" w14:textId="77777777" w:rsidR="006D2934" w:rsidRPr="00D61BD2" w:rsidRDefault="006D2934" w:rsidP="00F70900">
      <w:pPr>
        <w:pStyle w:val="TitreSOP3"/>
        <w:rPr>
          <w:lang w:val="en-US"/>
        </w:rPr>
      </w:pPr>
      <w:bookmarkStart w:id="58" w:name="_Toc105574346"/>
      <w:bookmarkStart w:id="59" w:name="_Toc224309853"/>
      <w:r w:rsidRPr="00D61BD2">
        <w:rPr>
          <w:lang w:val="en-US"/>
        </w:rPr>
        <w:t>Selection of Doses in the Study</w:t>
      </w:r>
      <w:bookmarkEnd w:id="58"/>
      <w:bookmarkEnd w:id="59"/>
    </w:p>
    <w:p w14:paraId="5A757BB0" w14:textId="651FC484"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The doses or dose ranges used in the study should be given for all treatments and the basis for choosing them described (e.g., prior experience in humans, animal data).</w:t>
      </w:r>
    </w:p>
    <w:p w14:paraId="31CC9A35" w14:textId="77777777" w:rsidR="00FC34E2" w:rsidRPr="00D61BD2" w:rsidRDefault="00FC34E2" w:rsidP="00745F72">
      <w:pPr>
        <w:pStyle w:val="TitreSOP3"/>
        <w:numPr>
          <w:ilvl w:val="2"/>
          <w:numId w:val="20"/>
        </w:numPr>
        <w:rPr>
          <w:lang w:val="en-US"/>
        </w:rPr>
      </w:pPr>
      <w:bookmarkStart w:id="60" w:name="_Toc105574345"/>
      <w:bookmarkStart w:id="61" w:name="_Toc224309854"/>
      <w:r w:rsidRPr="00D61BD2">
        <w:rPr>
          <w:lang w:val="en-US"/>
        </w:rPr>
        <w:t>Method of Assigning Participant to Treatment Groups</w:t>
      </w:r>
      <w:bookmarkEnd w:id="60"/>
      <w:bookmarkEnd w:id="61"/>
    </w:p>
    <w:p w14:paraId="1144BD3F" w14:textId="77777777" w:rsidR="00FC34E2" w:rsidRPr="00D61BD2" w:rsidRDefault="00FC34E2" w:rsidP="00FC34E2">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The specific methods used to assign patients to treatment groups, to screen and randomize eligible patient, perform subsequent assignment, manage initial/resupply ordering of drug supplies and handle emergency unblinding (e.g. IVRS, IWRS …) should be described.</w:t>
      </w:r>
    </w:p>
    <w:p w14:paraId="68170300" w14:textId="77777777" w:rsidR="006D2934" w:rsidRPr="00D61BD2" w:rsidRDefault="006D2934" w:rsidP="00F70900">
      <w:pPr>
        <w:pStyle w:val="TitreSOP3"/>
        <w:rPr>
          <w:lang w:val="en-US"/>
        </w:rPr>
      </w:pPr>
      <w:bookmarkStart w:id="62" w:name="_Toc105574347"/>
      <w:bookmarkStart w:id="63" w:name="_Toc224309855"/>
      <w:r w:rsidRPr="00D61BD2">
        <w:rPr>
          <w:lang w:val="en-US"/>
        </w:rPr>
        <w:t>Selection and Timing of Dose for Each Patient</w:t>
      </w:r>
      <w:bookmarkEnd w:id="62"/>
      <w:bookmarkEnd w:id="63"/>
    </w:p>
    <w:p w14:paraId="55DAFEB3"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Assignment of medication numbers to eligible patients should be described (e.g. IVRS, IWRS …).</w:t>
      </w:r>
    </w:p>
    <w:p w14:paraId="4D6A01DA" w14:textId="4D227EA9"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Time of day, interval of dosing and the relation of dosing to meals should be described and, if timing was not specified, this should be noted.</w:t>
      </w:r>
    </w:p>
    <w:p w14:paraId="0EAB299D" w14:textId="77777777" w:rsidR="00FC34E2" w:rsidRPr="00D61BD2" w:rsidRDefault="00FC34E2" w:rsidP="00FC34E2">
      <w:pPr>
        <w:pStyle w:val="TitreSOP3"/>
        <w:rPr>
          <w:lang w:val="en-US"/>
        </w:rPr>
      </w:pPr>
      <w:bookmarkStart w:id="64" w:name="_Toc109057304"/>
      <w:bookmarkStart w:id="65" w:name="_Toc224309856"/>
      <w:r w:rsidRPr="00D61BD2">
        <w:rPr>
          <w:lang w:val="en-US"/>
        </w:rPr>
        <w:t>Permitted dose adjustments and interruption of treatment</w:t>
      </w:r>
      <w:bookmarkEnd w:id="64"/>
      <w:bookmarkEnd w:id="65"/>
    </w:p>
    <w:p w14:paraId="3F620225" w14:textId="2500994E" w:rsidR="00FC34E2" w:rsidRPr="00D61BD2" w:rsidRDefault="00FC34E2"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Please include the allowed time window in which the IMP may be administered to the subject without creating a protocol deviation in doing so. Also describe whether the dosage will be modified in accordance with the subject’s results (e.g. lab results – and what the results should be), or in case of certain adverse events. Specify the exact dose modifications and/or accepted ranges.</w:t>
      </w:r>
    </w:p>
    <w:p w14:paraId="19849F6C" w14:textId="261415D2" w:rsidR="00FC34E2" w:rsidRPr="00D61BD2" w:rsidRDefault="00FC34E2" w:rsidP="00FC34E2">
      <w:pPr>
        <w:pStyle w:val="TitreSOP3"/>
      </w:pPr>
      <w:bookmarkStart w:id="66" w:name="_Toc224309857"/>
      <w:r w:rsidRPr="00D61BD2">
        <w:lastRenderedPageBreak/>
        <w:t xml:space="preserve">Duration of </w:t>
      </w:r>
      <w:proofErr w:type="spellStart"/>
      <w:r w:rsidRPr="00D61BD2">
        <w:t>treatment</w:t>
      </w:r>
      <w:bookmarkEnd w:id="66"/>
      <w:proofErr w:type="spellEnd"/>
    </w:p>
    <w:p w14:paraId="183AD21A" w14:textId="77777777" w:rsidR="00FC34E2" w:rsidRPr="00D61BD2" w:rsidRDefault="00FC34E2" w:rsidP="00FC34E2">
      <w:pPr>
        <w:pStyle w:val="NormalWeb"/>
        <w:shd w:val="clear" w:color="auto" w:fill="FFFFFF"/>
        <w:spacing w:before="120" w:after="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Describe the foreseen duration of the treatment of the IMP; also include the maximal duration of the treatment for a single subject.</w:t>
      </w:r>
    </w:p>
    <w:p w14:paraId="536F9E92" w14:textId="3A1A2644" w:rsidR="00FC34E2" w:rsidRPr="00D61BD2" w:rsidRDefault="00FC34E2" w:rsidP="00FC34E2">
      <w:pPr>
        <w:pStyle w:val="NormalWeb"/>
        <w:shd w:val="clear" w:color="auto" w:fill="FFFFFF"/>
        <w:spacing w:before="0" w:beforeAutospacing="0" w:after="12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Also provide a justification for the treatment period for the IMP.</w:t>
      </w:r>
    </w:p>
    <w:p w14:paraId="76D5E674" w14:textId="77777777" w:rsidR="006D2934" w:rsidRPr="00D61BD2" w:rsidRDefault="006D2934" w:rsidP="00F70900">
      <w:pPr>
        <w:pStyle w:val="TitreSOP3"/>
      </w:pPr>
      <w:bookmarkStart w:id="67" w:name="_Toc105574348"/>
      <w:bookmarkStart w:id="68" w:name="_Toc224309858"/>
      <w:proofErr w:type="spellStart"/>
      <w:r w:rsidRPr="00D61BD2">
        <w:t>Blinding</w:t>
      </w:r>
      <w:bookmarkEnd w:id="67"/>
      <w:bookmarkEnd w:id="68"/>
      <w:proofErr w:type="spellEnd"/>
    </w:p>
    <w:p w14:paraId="5B8E417E" w14:textId="0A7C1D51"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If applicable, please describe the blinding process. Who is responsible for the blinding, how will the blinding be performed, which software/system will be used, where are the blinding codes to be found, arrangements for the maintenance of clinical trial treatment blinding codes…</w:t>
      </w:r>
    </w:p>
    <w:p w14:paraId="1FCDF8C1" w14:textId="77777777"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This section should include a description how study subjects will be assigned to study groups, without being so specific that blinding might be compromised (e.g. the ratio between intervention and placebo groups may be stated).</w:t>
      </w:r>
    </w:p>
    <w:p w14:paraId="70585112" w14:textId="6A782FC8"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Unblinded information should be accessible only to persons who need to be involved in the safety reporting to the Agency, to Data Safety Monitoring Boards (‘DSMB’), or to persons performing ongoing safety evaluations during the clinical trial.</w:t>
      </w:r>
    </w:p>
    <w:p w14:paraId="0F2458C3" w14:textId="7B04BEF0" w:rsidR="004068F8" w:rsidRPr="00D61BD2" w:rsidRDefault="004068F8" w:rsidP="004068F8">
      <w:pPr>
        <w:pStyle w:val="TitreSOP4"/>
        <w:rPr>
          <w:lang w:val="en-US"/>
        </w:rPr>
      </w:pPr>
      <w:proofErr w:type="spellStart"/>
      <w:r w:rsidRPr="00D61BD2">
        <w:rPr>
          <w:lang w:val="en-US"/>
        </w:rPr>
        <w:t>Deblinding</w:t>
      </w:r>
      <w:proofErr w:type="spellEnd"/>
      <w:r w:rsidRPr="00D61BD2">
        <w:rPr>
          <w:lang w:val="en-US"/>
        </w:rPr>
        <w:t xml:space="preserve"> procedures</w:t>
      </w:r>
    </w:p>
    <w:p w14:paraId="4AA10F4F" w14:textId="77777777"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Delete this text if there is no blinding</w:t>
      </w:r>
    </w:p>
    <w:p w14:paraId="14219A7D" w14:textId="0FA867C1"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 study code should only be broken for valid medical or safety reasons, e.g. in the case of a severe adverse event where it is necessary for the investigator or treating health care professional to know which treatment the subject is receiving before he or she can be treated. If possible, other study team members should remain blinded.</w:t>
      </w:r>
    </w:p>
    <w:p w14:paraId="68305B1E" w14:textId="77777777"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The code breaks for the trial are kept at </w:t>
      </w:r>
      <w:r w:rsidRPr="00D61BD2">
        <w:rPr>
          <w:rFonts w:asciiTheme="minorHAnsi" w:hAnsiTheme="minorHAnsi" w:cstheme="minorHAnsi"/>
          <w:color w:val="FF0000"/>
          <w:sz w:val="22"/>
          <w:szCs w:val="22"/>
          <w:lang w:val="en-US"/>
        </w:rPr>
        <w:t>[Fill in]</w:t>
      </w:r>
      <w:r w:rsidRPr="00D61BD2">
        <w:rPr>
          <w:rFonts w:asciiTheme="minorHAnsi" w:hAnsiTheme="minorHAnsi" w:cstheme="minorHAnsi"/>
          <w:sz w:val="22"/>
          <w:szCs w:val="22"/>
          <w:lang w:val="en-US"/>
        </w:rPr>
        <w:t>; in the event a code is required to be unblinded a formal request for unblinding will be made by the local PI to the Coordinating Investigator (CI).</w:t>
      </w:r>
    </w:p>
    <w:p w14:paraId="22246B99" w14:textId="77777777"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 CI/PI documents the breaking of the code and the reasons for doing so on the eCRF/study documents, in the site file and medical notes. It will also be documented at the end of the trial in any final study report and/or statistical report.</w:t>
      </w:r>
    </w:p>
    <w:p w14:paraId="6A4098B5" w14:textId="77777777" w:rsidR="004068F8"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 study team will notify the Sponsor in writing as soon as possible following the code break detailing the necessity of the code break.</w:t>
      </w:r>
    </w:p>
    <w:p w14:paraId="06F6DD51" w14:textId="10C4276E" w:rsidR="006D2934" w:rsidRPr="00D61BD2" w:rsidRDefault="004068F8" w:rsidP="004068F8">
      <w:pPr>
        <w:pStyle w:val="NormalWeb"/>
        <w:shd w:val="clear" w:color="auto" w:fill="FFFFFF"/>
        <w:spacing w:before="120" w:beforeAutospacing="0" w:after="120" w:afterAutospacing="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As the investigator is responsible for the medical care of the individual study subject (Declaration of Helsinki §3 and ICH 4.3) the coding system should include a mechanism that permits rapid unblinding (ICH GCP 5.13.4). The investigator cannot be required to discuss unblinding if he or she feels that emergent unblinding is necessary.</w:t>
      </w:r>
    </w:p>
    <w:p w14:paraId="5029654D" w14:textId="77777777" w:rsidR="004068F8" w:rsidRPr="00D61BD2" w:rsidRDefault="004068F8" w:rsidP="004068F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p>
    <w:p w14:paraId="11588F06" w14:textId="77777777" w:rsidR="006D2934" w:rsidRPr="00D61BD2" w:rsidRDefault="006D2934" w:rsidP="00F70900">
      <w:pPr>
        <w:pStyle w:val="TitreSOP3"/>
      </w:pPr>
      <w:bookmarkStart w:id="69" w:name="_Toc105574350"/>
      <w:bookmarkStart w:id="70" w:name="_Toc224309859"/>
      <w:proofErr w:type="spellStart"/>
      <w:r w:rsidRPr="00D61BD2">
        <w:t>Treatment</w:t>
      </w:r>
      <w:proofErr w:type="spellEnd"/>
      <w:r w:rsidRPr="00D61BD2">
        <w:t xml:space="preserve"> Compliance</w:t>
      </w:r>
      <w:bookmarkEnd w:id="69"/>
      <w:bookmarkEnd w:id="70"/>
      <w:r w:rsidRPr="00D61BD2">
        <w:t xml:space="preserve"> </w:t>
      </w:r>
    </w:p>
    <w:p w14:paraId="0D738B9C"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Description of measures taken to ensure and document treatment compliance (e.g., drug accountability, diary cards, blood, urine or other body fluid drug level measurements, or medication event monitoring).</w:t>
      </w:r>
    </w:p>
    <w:p w14:paraId="24BF9C84" w14:textId="77777777" w:rsidR="00DF3EC1" w:rsidRPr="00D61BD2" w:rsidRDefault="00DF3EC1" w:rsidP="00FC34E2">
      <w:pPr>
        <w:pStyle w:val="TitreSOP3"/>
        <w:ind w:left="1418" w:hanging="698"/>
      </w:pPr>
      <w:bookmarkStart w:id="71" w:name="_Toc224309860"/>
      <w:proofErr w:type="spellStart"/>
      <w:r w:rsidRPr="00D61BD2">
        <w:lastRenderedPageBreak/>
        <w:t>Investigational</w:t>
      </w:r>
      <w:proofErr w:type="spellEnd"/>
      <w:r w:rsidRPr="00D61BD2">
        <w:t xml:space="preserve"> </w:t>
      </w:r>
      <w:proofErr w:type="spellStart"/>
      <w:r w:rsidRPr="00D61BD2">
        <w:t>product</w:t>
      </w:r>
      <w:proofErr w:type="spellEnd"/>
      <w:r w:rsidRPr="00D61BD2">
        <w:t xml:space="preserve"> management</w:t>
      </w:r>
      <w:bookmarkEnd w:id="71"/>
    </w:p>
    <w:p w14:paraId="65E43A4F" w14:textId="0DC2083B" w:rsidR="00D7325C" w:rsidRPr="00D61BD2" w:rsidRDefault="00D7325C" w:rsidP="004068F8">
      <w:pPr>
        <w:pStyle w:val="NormalWeb"/>
        <w:numPr>
          <w:ilvl w:val="0"/>
          <w:numId w:val="22"/>
        </w:numPr>
        <w:shd w:val="clear" w:color="auto" w:fill="FFFFFF"/>
        <w:spacing w:before="120" w:beforeAutospacing="0" w:after="120" w:afterAutospacing="0" w:line="276" w:lineRule="auto"/>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A description of the procedures adopted for the traceability, retention, destruction and reshipment of investigational medicinal products and unauthorized ancillary medicinal products</w:t>
      </w:r>
    </w:p>
    <w:p w14:paraId="7F9DD80A" w14:textId="69AFC96F" w:rsidR="00626227" w:rsidRPr="00D61BD2" w:rsidRDefault="00D7325C" w:rsidP="004068F8">
      <w:pPr>
        <w:pStyle w:val="NormalWeb"/>
        <w:numPr>
          <w:ilvl w:val="0"/>
          <w:numId w:val="22"/>
        </w:numPr>
        <w:shd w:val="clear" w:color="auto" w:fill="FFFFFF"/>
        <w:spacing w:before="120" w:beforeAutospacing="0" w:after="120" w:afterAutospacing="0" w:line="276" w:lineRule="auto"/>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Procedures for accountability for the provision and administration of drugs to participants, including the maintenance of the blinding procedure, if applicable</w:t>
      </w:r>
    </w:p>
    <w:p w14:paraId="73A76668" w14:textId="39B78A38" w:rsidR="00FC34E2" w:rsidRPr="00D61BD2" w:rsidRDefault="00FC34E2" w:rsidP="004068F8">
      <w:pPr>
        <w:pStyle w:val="NormalWeb"/>
        <w:numPr>
          <w:ilvl w:val="0"/>
          <w:numId w:val="22"/>
        </w:numPr>
        <w:shd w:val="clear" w:color="auto" w:fill="FFFFFF"/>
        <w:spacing w:before="120" w:beforeAutospacing="0" w:after="120" w:afterAutospacing="0" w:line="276" w:lineRule="auto"/>
        <w:ind w:left="709"/>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Packaging/labeling of the IMP should be in accordance with the relevant GMP guidelines (if applicable). Please explain how and by whom the packaging and labeling of the IMP will be performed. Please make sure the description covers all participating centers. Please add an example of the label that will be used</w:t>
      </w:r>
      <w:r w:rsidR="00745F72" w:rsidRPr="00D61BD2">
        <w:rPr>
          <w:rFonts w:asciiTheme="minorHAnsi" w:hAnsiTheme="minorHAnsi" w:cstheme="minorHAnsi"/>
          <w:color w:val="FF0000"/>
          <w:sz w:val="22"/>
          <w:szCs w:val="22"/>
          <w:lang w:val="en-US"/>
        </w:rPr>
        <w:t xml:space="preserve"> (in appendix)</w:t>
      </w:r>
      <w:r w:rsidRPr="00D61BD2">
        <w:rPr>
          <w:rFonts w:asciiTheme="minorHAnsi" w:hAnsiTheme="minorHAnsi" w:cstheme="minorHAnsi"/>
          <w:color w:val="FF0000"/>
          <w:sz w:val="22"/>
          <w:szCs w:val="22"/>
          <w:lang w:val="en-US"/>
        </w:rPr>
        <w:t>. NOTE: in Belgium, the label has to be drawn up at least in the three national languages (Dutch, French, German).</w:t>
      </w:r>
    </w:p>
    <w:p w14:paraId="3A30A2AE" w14:textId="77777777" w:rsidR="00FC34E2" w:rsidRPr="00D61BD2" w:rsidRDefault="00FC34E2" w:rsidP="004068F8">
      <w:pPr>
        <w:spacing w:before="120" w:after="120" w:line="276" w:lineRule="auto"/>
        <w:ind w:left="709"/>
        <w:rPr>
          <w:rFonts w:eastAsia="Times New Roman" w:cstheme="minorHAnsi"/>
          <w:color w:val="FF0000"/>
          <w:lang w:val="en-US" w:eastAsia="fr-BE"/>
        </w:rPr>
      </w:pPr>
      <w:r w:rsidRPr="00D61BD2">
        <w:rPr>
          <w:rFonts w:eastAsia="Times New Roman" w:cstheme="minorHAnsi"/>
          <w:color w:val="FF0000"/>
          <w:lang w:val="en-US" w:eastAsia="fr-BE"/>
        </w:rPr>
        <w:t>NOTE: labeling of the IMP is not necessary in case of low-intervention trials. This means:</w:t>
      </w:r>
    </w:p>
    <w:p w14:paraId="76DDC879" w14:textId="77777777" w:rsidR="00FC34E2" w:rsidRPr="00D61BD2" w:rsidRDefault="00FC34E2" w:rsidP="004068F8">
      <w:pPr>
        <w:spacing w:before="120" w:after="120" w:line="276" w:lineRule="auto"/>
        <w:ind w:left="1134"/>
        <w:rPr>
          <w:rFonts w:eastAsia="Times New Roman" w:cstheme="minorHAnsi"/>
          <w:color w:val="FF0000"/>
          <w:lang w:val="en-US" w:eastAsia="fr-BE"/>
        </w:rPr>
      </w:pPr>
      <w:r w:rsidRPr="00D61BD2">
        <w:rPr>
          <w:rFonts w:eastAsia="Times New Roman" w:cstheme="minorHAnsi"/>
          <w:color w:val="FF0000"/>
          <w:lang w:val="en-US" w:eastAsia="fr-BE"/>
        </w:rPr>
        <w:t>•</w:t>
      </w:r>
      <w:r w:rsidRPr="00D61BD2">
        <w:rPr>
          <w:rFonts w:eastAsia="Times New Roman" w:cstheme="minorHAnsi"/>
          <w:color w:val="FF0000"/>
          <w:lang w:val="en-US" w:eastAsia="fr-BE"/>
        </w:rPr>
        <w:tab/>
        <w:t xml:space="preserve"> the treatment is given according to the leaflet and the standard of care; and</w:t>
      </w:r>
    </w:p>
    <w:p w14:paraId="17CF85F6" w14:textId="3560B867" w:rsidR="00FC34E2" w:rsidRPr="00D61BD2" w:rsidRDefault="00FC34E2" w:rsidP="004068F8">
      <w:pPr>
        <w:spacing w:before="120" w:after="120" w:line="276" w:lineRule="auto"/>
        <w:ind w:left="1134"/>
        <w:rPr>
          <w:rFonts w:eastAsia="Times New Roman" w:cstheme="minorHAnsi"/>
          <w:color w:val="FF0000"/>
          <w:lang w:val="en-US" w:eastAsia="fr-BE"/>
        </w:rPr>
      </w:pPr>
      <w:r w:rsidRPr="00D61BD2">
        <w:rPr>
          <w:rFonts w:eastAsia="Times New Roman" w:cstheme="minorHAnsi"/>
          <w:color w:val="FF0000"/>
          <w:lang w:val="en-US" w:eastAsia="fr-BE"/>
        </w:rPr>
        <w:t>•</w:t>
      </w:r>
      <w:r w:rsidRPr="00D61BD2">
        <w:rPr>
          <w:rFonts w:eastAsia="Times New Roman" w:cstheme="minorHAnsi"/>
          <w:color w:val="FF0000"/>
          <w:lang w:val="en-US" w:eastAsia="fr-BE"/>
        </w:rPr>
        <w:tab/>
        <w:t xml:space="preserve"> delivery takes place in accordance with the marketing </w:t>
      </w:r>
      <w:proofErr w:type="spellStart"/>
      <w:r w:rsidRPr="00D61BD2">
        <w:rPr>
          <w:rFonts w:eastAsia="Times New Roman" w:cstheme="minorHAnsi"/>
          <w:color w:val="FF0000"/>
          <w:lang w:val="en-US" w:eastAsia="fr-BE"/>
        </w:rPr>
        <w:t>authorisation</w:t>
      </w:r>
      <w:proofErr w:type="spellEnd"/>
      <w:r w:rsidRPr="00D61BD2">
        <w:rPr>
          <w:rFonts w:eastAsia="Times New Roman" w:cstheme="minorHAnsi"/>
          <w:color w:val="FF0000"/>
          <w:lang w:val="en-US" w:eastAsia="fr-BE"/>
        </w:rPr>
        <w:t xml:space="preserve"> (and thus without any changes to the medicinal product)</w:t>
      </w:r>
    </w:p>
    <w:p w14:paraId="2ADAACD2" w14:textId="77777777" w:rsidR="00FC34E2" w:rsidRPr="00D61BD2" w:rsidRDefault="00FC34E2" w:rsidP="00745F72">
      <w:pPr>
        <w:pStyle w:val="TitreSOP3"/>
        <w:numPr>
          <w:ilvl w:val="2"/>
          <w:numId w:val="21"/>
        </w:numPr>
      </w:pPr>
      <w:bookmarkStart w:id="72" w:name="_Toc105574349"/>
      <w:bookmarkStart w:id="73" w:name="_Toc224309861"/>
      <w:r w:rsidRPr="00D61BD2">
        <w:t xml:space="preserve">Prior and concomitant </w:t>
      </w:r>
      <w:proofErr w:type="spellStart"/>
      <w:r w:rsidRPr="00D61BD2">
        <w:t>therapy</w:t>
      </w:r>
      <w:bookmarkEnd w:id="72"/>
      <w:bookmarkEnd w:id="73"/>
      <w:proofErr w:type="spellEnd"/>
    </w:p>
    <w:p w14:paraId="2224B900" w14:textId="219ACE38" w:rsidR="00FC34E2" w:rsidRPr="00D61BD2" w:rsidRDefault="00FC34E2" w:rsidP="00FC34E2">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Medication allowed</w:t>
      </w:r>
      <w:r w:rsidR="00745F72" w:rsidRPr="00D61BD2">
        <w:rPr>
          <w:rFonts w:asciiTheme="minorHAnsi" w:hAnsiTheme="minorHAnsi" w:cstheme="minorHAnsi"/>
          <w:color w:val="FF0000"/>
          <w:sz w:val="22"/>
          <w:szCs w:val="22"/>
          <w:lang w:val="en-US"/>
        </w:rPr>
        <w:t xml:space="preserve"> and not allowed</w:t>
      </w:r>
      <w:r w:rsidRPr="00D61BD2">
        <w:rPr>
          <w:rFonts w:asciiTheme="minorHAnsi" w:hAnsiTheme="minorHAnsi" w:cstheme="minorHAnsi"/>
          <w:color w:val="FF0000"/>
          <w:sz w:val="22"/>
          <w:szCs w:val="22"/>
          <w:lang w:val="en-US"/>
        </w:rPr>
        <w:t xml:space="preserve"> before and during the trial</w:t>
      </w:r>
    </w:p>
    <w:p w14:paraId="75D9FE21" w14:textId="77777777" w:rsidR="00FC34E2" w:rsidRPr="00D61BD2" w:rsidRDefault="00FC34E2" w:rsidP="00FC34E2">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Drug-drug interactions and effect on trial endpoints</w:t>
      </w:r>
    </w:p>
    <w:p w14:paraId="3A96A36C" w14:textId="77777777" w:rsidR="00FC34E2" w:rsidRPr="00D61BD2" w:rsidRDefault="00FC34E2" w:rsidP="00D7325C">
      <w:pPr>
        <w:spacing w:before="120" w:after="120" w:line="276" w:lineRule="auto"/>
        <w:ind w:left="426"/>
        <w:rPr>
          <w:rFonts w:eastAsia="Times New Roman" w:cstheme="minorHAnsi"/>
          <w:color w:val="FF0000"/>
          <w:lang w:val="en-US" w:eastAsia="fr-BE"/>
        </w:rPr>
      </w:pPr>
    </w:p>
    <w:p w14:paraId="168CA25D" w14:textId="77777777" w:rsidR="006D2934" w:rsidRPr="00D61BD2" w:rsidRDefault="006D2934" w:rsidP="00F70900">
      <w:pPr>
        <w:pStyle w:val="TitreSOP2"/>
        <w:spacing w:before="240" w:after="240"/>
        <w:rPr>
          <w:lang w:val="en-US"/>
        </w:rPr>
      </w:pPr>
      <w:bookmarkStart w:id="74" w:name="_Toc105574351"/>
      <w:bookmarkStart w:id="75" w:name="_Toc224309862"/>
      <w:r w:rsidRPr="00D61BD2">
        <w:rPr>
          <w:lang w:val="en-US"/>
        </w:rPr>
        <w:t>Study Procedures</w:t>
      </w:r>
      <w:bookmarkEnd w:id="74"/>
      <w:bookmarkEnd w:id="75"/>
    </w:p>
    <w:p w14:paraId="2C3D8428"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 xml:space="preserve">Refer to the Schedule of </w:t>
      </w:r>
      <w:r w:rsidR="0036690A" w:rsidRPr="00D61BD2">
        <w:rPr>
          <w:rFonts w:asciiTheme="minorHAnsi" w:hAnsiTheme="minorHAnsi" w:cstheme="minorHAnsi"/>
          <w:color w:val="FF0000"/>
          <w:sz w:val="22"/>
          <w:szCs w:val="22"/>
          <w:lang w:val="en-US"/>
        </w:rPr>
        <w:t>activities</w:t>
      </w:r>
      <w:r w:rsidRPr="00D61BD2">
        <w:rPr>
          <w:rFonts w:asciiTheme="minorHAnsi" w:hAnsiTheme="minorHAnsi" w:cstheme="minorHAnsi"/>
          <w:color w:val="FF0000"/>
          <w:sz w:val="22"/>
          <w:szCs w:val="22"/>
          <w:lang w:val="en-US"/>
        </w:rPr>
        <w:t xml:space="preserve"> (</w:t>
      </w:r>
      <w:r w:rsidR="006F0CDA" w:rsidRPr="00D61BD2">
        <w:rPr>
          <w:rFonts w:asciiTheme="minorHAnsi" w:hAnsiTheme="minorHAnsi" w:cstheme="minorHAnsi"/>
          <w:color w:val="FF0000"/>
          <w:sz w:val="22"/>
          <w:szCs w:val="22"/>
          <w:lang w:val="en-US"/>
        </w:rPr>
        <w:t xml:space="preserve">Study </w:t>
      </w:r>
      <w:r w:rsidRPr="00D61BD2">
        <w:rPr>
          <w:rFonts w:asciiTheme="minorHAnsi" w:hAnsiTheme="minorHAnsi" w:cstheme="minorHAnsi"/>
          <w:color w:val="FF0000"/>
          <w:sz w:val="22"/>
          <w:szCs w:val="22"/>
          <w:lang w:val="en-US"/>
        </w:rPr>
        <w:t>Flowchart)</w:t>
      </w:r>
    </w:p>
    <w:p w14:paraId="4F03B91D"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The schedule must include clinic visits (screening, study period, follow-up visits), all contacts (e.g., telephone contacts) and all study procedures to be done during the protocol.</w:t>
      </w:r>
    </w:p>
    <w:p w14:paraId="5CE16B6B"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The protocol should specify the time that each phase of the project is likely to take, along with a detailed month by month timeline for each activity to be undertaken.</w:t>
      </w:r>
    </w:p>
    <w:p w14:paraId="4EE2D890" w14:textId="77777777" w:rsidR="004E07A9" w:rsidRPr="00D61BD2" w:rsidRDefault="002D1277" w:rsidP="002D1277">
      <w:pPr>
        <w:pStyle w:val="TitreSOP3"/>
        <w:rPr>
          <w:lang w:val="en-US"/>
        </w:rPr>
      </w:pPr>
      <w:bookmarkStart w:id="76" w:name="_Toc224309863"/>
      <w:r w:rsidRPr="00D61BD2">
        <w:rPr>
          <w:lang w:val="en-US"/>
        </w:rPr>
        <w:t>Sample lab collection</w:t>
      </w:r>
      <w:bookmarkEnd w:id="76"/>
    </w:p>
    <w:p w14:paraId="6F9AED58" w14:textId="6C30C81D" w:rsidR="00D7325C" w:rsidRPr="00D61BD2" w:rsidRDefault="009735CD" w:rsidP="00D7325C">
      <w:pPr>
        <w:spacing w:before="120" w:after="120" w:line="276" w:lineRule="auto"/>
        <w:ind w:left="426"/>
        <w:rPr>
          <w:color w:val="FF0000"/>
          <w:lang w:val="en-US" w:eastAsia="fr-FR"/>
        </w:rPr>
      </w:pPr>
      <w:r w:rsidRPr="00D61BD2">
        <w:rPr>
          <w:color w:val="FF0000"/>
          <w:lang w:val="en-US" w:eastAsia="fr-FR"/>
        </w:rPr>
        <w:t>This section should contains a</w:t>
      </w:r>
      <w:r w:rsidR="00D7325C" w:rsidRPr="00D61BD2">
        <w:rPr>
          <w:color w:val="FF0000"/>
          <w:lang w:val="en-US" w:eastAsia="fr-FR"/>
        </w:rPr>
        <w:t xml:space="preserve"> description of the arrangements for complying with applicable rules for the collection, storage and future use of biological samples from clinical trial participants, if applicable, unless provided in a separate document</w:t>
      </w:r>
    </w:p>
    <w:p w14:paraId="4D7DFD91" w14:textId="0FC9BAB8" w:rsidR="004068F8" w:rsidRPr="00D61BD2" w:rsidRDefault="004068F8" w:rsidP="004068F8">
      <w:pPr>
        <w:pStyle w:val="TitreSOP4"/>
        <w:rPr>
          <w:lang w:val="en-US" w:eastAsia="fr-FR"/>
        </w:rPr>
      </w:pPr>
      <w:r w:rsidRPr="00D61BD2">
        <w:rPr>
          <w:lang w:val="en-US" w:eastAsia="fr-FR"/>
        </w:rPr>
        <w:t>Types and number of samples</w:t>
      </w:r>
    </w:p>
    <w:p w14:paraId="53613DB9" w14:textId="77777777" w:rsidR="009735CD" w:rsidRPr="00D61BD2" w:rsidRDefault="009735CD" w:rsidP="009735CD">
      <w:pPr>
        <w:spacing w:before="120" w:after="120" w:line="276" w:lineRule="auto"/>
        <w:ind w:left="426"/>
        <w:rPr>
          <w:color w:val="FF0000"/>
          <w:lang w:val="en-US" w:eastAsia="fr-FR"/>
        </w:rPr>
      </w:pPr>
      <w:r w:rsidRPr="00D61BD2">
        <w:rPr>
          <w:color w:val="FF0000"/>
          <w:lang w:val="en-US" w:eastAsia="fr-FR"/>
        </w:rPr>
        <w:t>List all separate types of biological samples and the amount and volume of samples that you will collect during the trial.</w:t>
      </w:r>
    </w:p>
    <w:p w14:paraId="5561D402" w14:textId="494C8663" w:rsidR="004068F8" w:rsidRPr="00D61BD2" w:rsidRDefault="004068F8" w:rsidP="009735CD">
      <w:pPr>
        <w:pStyle w:val="TitreSOP4"/>
        <w:rPr>
          <w:lang w:val="en-US" w:eastAsia="fr-FR"/>
        </w:rPr>
      </w:pPr>
      <w:r w:rsidRPr="00D61BD2">
        <w:rPr>
          <w:lang w:val="en-US" w:eastAsia="fr-FR"/>
        </w:rPr>
        <w:t>Timepoints of sample collection</w:t>
      </w:r>
    </w:p>
    <w:p w14:paraId="12FEF571" w14:textId="2B423AC6" w:rsidR="004068F8" w:rsidRPr="00D61BD2" w:rsidRDefault="009735CD" w:rsidP="009735CD">
      <w:pPr>
        <w:spacing w:before="120" w:after="120" w:line="276" w:lineRule="auto"/>
        <w:ind w:left="426"/>
        <w:rPr>
          <w:color w:val="FF0000"/>
          <w:lang w:val="en-US" w:eastAsia="fr-FR"/>
        </w:rPr>
      </w:pPr>
      <w:r w:rsidRPr="00D61BD2">
        <w:rPr>
          <w:color w:val="FF0000"/>
          <w:lang w:val="en-US" w:eastAsia="fr-FR"/>
        </w:rPr>
        <w:t>When should the samples be taken during the trial, and is there a time window that is allowed without creating a protocol deviation?</w:t>
      </w:r>
    </w:p>
    <w:p w14:paraId="5A1AB189" w14:textId="16CCFDC2" w:rsidR="004068F8" w:rsidRPr="00D61BD2" w:rsidRDefault="004068F8" w:rsidP="009735CD">
      <w:pPr>
        <w:pStyle w:val="TitreSOP4"/>
        <w:rPr>
          <w:lang w:val="en-US" w:eastAsia="fr-FR"/>
        </w:rPr>
      </w:pPr>
      <w:r w:rsidRPr="00D61BD2">
        <w:rPr>
          <w:lang w:val="en-US" w:eastAsia="fr-FR"/>
        </w:rPr>
        <w:lastRenderedPageBreak/>
        <w:t>Sample handling and analysis</w:t>
      </w:r>
    </w:p>
    <w:p w14:paraId="702EC67E" w14:textId="77777777" w:rsidR="009735CD" w:rsidRPr="00D61BD2" w:rsidRDefault="009735CD" w:rsidP="009735CD">
      <w:pPr>
        <w:spacing w:before="120" w:after="120" w:line="276" w:lineRule="auto"/>
        <w:ind w:left="426"/>
        <w:rPr>
          <w:color w:val="FF0000"/>
          <w:lang w:val="en-US" w:eastAsia="fr-FR"/>
        </w:rPr>
      </w:pPr>
      <w:r w:rsidRPr="00D61BD2">
        <w:rPr>
          <w:color w:val="FF0000"/>
          <w:lang w:val="en-US" w:eastAsia="fr-FR"/>
        </w:rPr>
        <w:t>How will the samples be taken and which methods will be used for analyzing them. Also explain where the analyses will be performed.</w:t>
      </w:r>
    </w:p>
    <w:p w14:paraId="4D19CB88" w14:textId="051F0D9C" w:rsidR="004068F8" w:rsidRPr="00D61BD2" w:rsidRDefault="009735CD" w:rsidP="009735CD">
      <w:pPr>
        <w:spacing w:before="120" w:after="120" w:line="276" w:lineRule="auto"/>
        <w:ind w:left="426"/>
        <w:rPr>
          <w:color w:val="FF0000"/>
          <w:lang w:val="en-US" w:eastAsia="fr-FR"/>
        </w:rPr>
      </w:pPr>
      <w:r w:rsidRPr="00D61BD2">
        <w:rPr>
          <w:color w:val="FF0000"/>
          <w:lang w:val="en-US" w:eastAsia="fr-FR"/>
        </w:rPr>
        <w:t>Please make sure all participating centers are covered.</w:t>
      </w:r>
    </w:p>
    <w:p w14:paraId="1BBC72FE" w14:textId="6C2EE530" w:rsidR="004068F8" w:rsidRPr="00D61BD2" w:rsidRDefault="004068F8" w:rsidP="009735CD">
      <w:pPr>
        <w:pStyle w:val="TitreSOP4"/>
        <w:rPr>
          <w:lang w:val="en-US" w:eastAsia="fr-FR"/>
        </w:rPr>
      </w:pPr>
      <w:r w:rsidRPr="00D61BD2">
        <w:rPr>
          <w:lang w:val="en-US" w:eastAsia="fr-FR"/>
        </w:rPr>
        <w:t>Sample storage and shipment</w:t>
      </w:r>
    </w:p>
    <w:p w14:paraId="4E7FC294" w14:textId="77777777" w:rsidR="009735CD" w:rsidRPr="00D61BD2" w:rsidRDefault="009735CD" w:rsidP="009735CD">
      <w:pPr>
        <w:spacing w:before="120" w:after="120" w:line="276" w:lineRule="auto"/>
        <w:ind w:left="426"/>
        <w:rPr>
          <w:color w:val="FF0000"/>
          <w:lang w:val="en-US" w:eastAsia="fr-FR"/>
        </w:rPr>
      </w:pPr>
      <w:r w:rsidRPr="00D61BD2">
        <w:rPr>
          <w:color w:val="FF0000"/>
          <w:lang w:val="en-US" w:eastAsia="fr-FR"/>
        </w:rPr>
        <w:t>Describe the specific storage conditions and locations. Describe the way the biological samples will be shipped and in what conditions (if applicable). Also mention in which biobank(s) they will be stored and who is the medical guardian of the biobank(s).</w:t>
      </w:r>
    </w:p>
    <w:p w14:paraId="27943C70" w14:textId="5B17F880" w:rsidR="004068F8" w:rsidRPr="00D61BD2" w:rsidRDefault="009735CD" w:rsidP="009735CD">
      <w:pPr>
        <w:spacing w:before="120" w:after="120" w:line="276" w:lineRule="auto"/>
        <w:ind w:left="426"/>
        <w:rPr>
          <w:color w:val="FF0000"/>
          <w:lang w:val="en-US" w:eastAsia="fr-FR"/>
        </w:rPr>
      </w:pPr>
      <w:r w:rsidRPr="00D61BD2">
        <w:rPr>
          <w:color w:val="FF0000"/>
          <w:lang w:val="en-US" w:eastAsia="fr-FR"/>
        </w:rPr>
        <w:t>Please make sure all participating centers are covered.</w:t>
      </w:r>
    </w:p>
    <w:p w14:paraId="1B7D882B" w14:textId="18FB6911" w:rsidR="004068F8" w:rsidRPr="00D61BD2" w:rsidRDefault="004068F8" w:rsidP="009735CD">
      <w:pPr>
        <w:pStyle w:val="TitreSOP4"/>
        <w:rPr>
          <w:lang w:val="en-US" w:eastAsia="fr-FR"/>
        </w:rPr>
      </w:pPr>
      <w:r w:rsidRPr="00D61BD2">
        <w:rPr>
          <w:lang w:val="en-US" w:eastAsia="fr-FR"/>
        </w:rPr>
        <w:t>Future use of stored samples</w:t>
      </w:r>
    </w:p>
    <w:p w14:paraId="4EB7DC46" w14:textId="77777777" w:rsidR="009735CD" w:rsidRPr="00D61BD2" w:rsidRDefault="009735CD" w:rsidP="009735CD">
      <w:pPr>
        <w:spacing w:before="120" w:after="120" w:line="276" w:lineRule="auto"/>
        <w:ind w:left="426"/>
        <w:rPr>
          <w:color w:val="FF0000"/>
          <w:lang w:val="en-US" w:eastAsia="fr-FR"/>
        </w:rPr>
      </w:pPr>
      <w:r w:rsidRPr="00D61BD2">
        <w:rPr>
          <w:color w:val="FF0000"/>
          <w:lang w:val="en-US" w:eastAsia="fr-FR"/>
        </w:rPr>
        <w:t>Please describe what you will do with the biological samples after the trial has ended. Will all samples be destroyed or will you store them after the end of the trial?</w:t>
      </w:r>
    </w:p>
    <w:p w14:paraId="39DDACA4" w14:textId="7E8A5AB8" w:rsidR="004068F8" w:rsidRPr="00D61BD2" w:rsidRDefault="009735CD" w:rsidP="009735CD">
      <w:pPr>
        <w:spacing w:before="120" w:after="120" w:line="276" w:lineRule="auto"/>
        <w:ind w:left="426"/>
        <w:rPr>
          <w:color w:val="FF0000"/>
          <w:lang w:val="en-US" w:eastAsia="fr-FR"/>
        </w:rPr>
      </w:pPr>
      <w:r w:rsidRPr="00D61BD2">
        <w:rPr>
          <w:color w:val="FF0000"/>
          <w:lang w:val="en-US" w:eastAsia="fr-FR"/>
        </w:rPr>
        <w:t>If you will store them: for which purpose, where, for how long and under which conditions will the biological samples be stored?</w:t>
      </w:r>
    </w:p>
    <w:p w14:paraId="25902B6D" w14:textId="77777777" w:rsidR="006D2934" w:rsidRPr="00D61BD2" w:rsidRDefault="006D2934" w:rsidP="00F70900">
      <w:pPr>
        <w:pStyle w:val="TitreSOP2"/>
        <w:spacing w:before="240" w:after="240"/>
        <w:rPr>
          <w:lang w:val="en-US"/>
        </w:rPr>
      </w:pPr>
      <w:bookmarkStart w:id="77" w:name="_Toc105574352"/>
      <w:bookmarkStart w:id="78" w:name="_Toc224309864"/>
      <w:r w:rsidRPr="00D61BD2">
        <w:rPr>
          <w:lang w:val="en-US"/>
        </w:rPr>
        <w:t>Efficacy and Safety Variables</w:t>
      </w:r>
      <w:bookmarkEnd w:id="77"/>
      <w:bookmarkEnd w:id="78"/>
      <w:r w:rsidRPr="00D61BD2">
        <w:rPr>
          <w:lang w:val="en-US"/>
        </w:rPr>
        <w:t xml:space="preserve"> </w:t>
      </w:r>
    </w:p>
    <w:p w14:paraId="26DEC226" w14:textId="77777777" w:rsidR="006D2934" w:rsidRPr="00D61BD2" w:rsidRDefault="006D2934" w:rsidP="00F70900">
      <w:pPr>
        <w:pStyle w:val="TitreSOP3"/>
        <w:rPr>
          <w:lang w:val="en-US"/>
        </w:rPr>
      </w:pPr>
      <w:bookmarkStart w:id="79" w:name="_Toc105574353"/>
      <w:bookmarkStart w:id="80" w:name="_Toc224309865"/>
      <w:r w:rsidRPr="00D61BD2">
        <w:rPr>
          <w:lang w:val="en-US"/>
        </w:rPr>
        <w:t>Efficacy and Safety Measurements Assessed and Flow Chart</w:t>
      </w:r>
      <w:bookmarkEnd w:id="79"/>
      <w:bookmarkEnd w:id="80"/>
    </w:p>
    <w:p w14:paraId="4ACB0592"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Schedule (days of study, time of day, relation to meals, and the timing of critical measures in relation to test drug administration), methods for measurements and persons responsible, specific instructions, definitions used to characterize outcome, laboratory techniques.</w:t>
      </w:r>
    </w:p>
    <w:p w14:paraId="69A17CBE"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Means of obtaining AE data.</w:t>
      </w:r>
    </w:p>
    <w:p w14:paraId="733B6288"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AE rating (seriousness, severity).</w:t>
      </w:r>
    </w:p>
    <w:p w14:paraId="483FEF9F" w14:textId="77777777" w:rsidR="006D2934" w:rsidRPr="00D61BD2" w:rsidRDefault="006D2934" w:rsidP="00F70900">
      <w:pPr>
        <w:pStyle w:val="TitreSOP3"/>
      </w:pPr>
      <w:bookmarkStart w:id="81" w:name="_Toc105574354"/>
      <w:bookmarkStart w:id="82" w:name="_Toc224309866"/>
      <w:proofErr w:type="spellStart"/>
      <w:r w:rsidRPr="00D61BD2">
        <w:t>Appropriateness</w:t>
      </w:r>
      <w:proofErr w:type="spellEnd"/>
      <w:r w:rsidRPr="00D61BD2">
        <w:t xml:space="preserve"> of </w:t>
      </w:r>
      <w:proofErr w:type="spellStart"/>
      <w:r w:rsidRPr="00D61BD2">
        <w:t>Measurements</w:t>
      </w:r>
      <w:bookmarkEnd w:id="81"/>
      <w:bookmarkEnd w:id="82"/>
      <w:proofErr w:type="spellEnd"/>
      <w:r w:rsidRPr="00D61BD2">
        <w:t xml:space="preserve"> </w:t>
      </w:r>
    </w:p>
    <w:p w14:paraId="57D8761C"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If any of the efficacy or safety assessments was not standard, its reliability, accuracy, and relevance should be documented.</w:t>
      </w:r>
    </w:p>
    <w:p w14:paraId="2637F7BA" w14:textId="77777777" w:rsidR="006D2934" w:rsidRPr="00D61BD2" w:rsidRDefault="006D2934" w:rsidP="000A5B6E">
      <w:pPr>
        <w:pStyle w:val="TitreSOP3"/>
      </w:pPr>
      <w:bookmarkStart w:id="83" w:name="_Toc105574355"/>
      <w:bookmarkStart w:id="84" w:name="_Toc224309867"/>
      <w:proofErr w:type="spellStart"/>
      <w:r w:rsidRPr="00D61BD2">
        <w:t>Primary</w:t>
      </w:r>
      <w:proofErr w:type="spellEnd"/>
      <w:r w:rsidRPr="00D61BD2">
        <w:t xml:space="preserve"> </w:t>
      </w:r>
      <w:proofErr w:type="spellStart"/>
      <w:r w:rsidRPr="00D61BD2">
        <w:t>Efficacy</w:t>
      </w:r>
      <w:proofErr w:type="spellEnd"/>
      <w:r w:rsidRPr="00D61BD2">
        <w:t xml:space="preserve"> Variable(s)</w:t>
      </w:r>
      <w:bookmarkEnd w:id="83"/>
      <w:bookmarkEnd w:id="84"/>
      <w:r w:rsidRPr="00D61BD2">
        <w:t xml:space="preserve"> </w:t>
      </w:r>
    </w:p>
    <w:p w14:paraId="4C274F18" w14:textId="77777777" w:rsidR="006D2934" w:rsidRPr="00D61BD2" w:rsidRDefault="006D2934" w:rsidP="000A5B6E">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The primary measurements and endpoints used to determine efficacy should be clearly specified.</w:t>
      </w:r>
    </w:p>
    <w:p w14:paraId="1B123239" w14:textId="77777777" w:rsidR="006D2934" w:rsidRPr="00D61BD2" w:rsidRDefault="006D2934" w:rsidP="000A5B6E">
      <w:pPr>
        <w:pStyle w:val="TitreSOP3"/>
      </w:pPr>
      <w:bookmarkStart w:id="85" w:name="_Toc105574356"/>
      <w:bookmarkStart w:id="86" w:name="_Toc224309868"/>
      <w:r w:rsidRPr="00D61BD2">
        <w:t xml:space="preserve">Drug Concentration </w:t>
      </w:r>
      <w:proofErr w:type="spellStart"/>
      <w:r w:rsidRPr="00D61BD2">
        <w:t>Measurements</w:t>
      </w:r>
      <w:bookmarkEnd w:id="85"/>
      <w:bookmarkEnd w:id="86"/>
      <w:proofErr w:type="spellEnd"/>
    </w:p>
    <w:p w14:paraId="241D7AC4" w14:textId="77777777" w:rsidR="006D2934" w:rsidRPr="00D61BD2" w:rsidRDefault="006D2934" w:rsidP="00745F72">
      <w:pPr>
        <w:pStyle w:val="NormalWeb"/>
        <w:numPr>
          <w:ilvl w:val="0"/>
          <w:numId w:val="11"/>
        </w:numPr>
        <w:shd w:val="clear" w:color="auto" w:fill="FFFFFF"/>
        <w:spacing w:before="120" w:beforeAutospacing="0" w:after="120" w:afterAutospacing="0" w:line="276" w:lineRule="auto"/>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Drug concentrations to be measured</w:t>
      </w:r>
    </w:p>
    <w:p w14:paraId="19FB84AD" w14:textId="77777777" w:rsidR="006D2934" w:rsidRPr="00D61BD2" w:rsidRDefault="006D2934" w:rsidP="00745F72">
      <w:pPr>
        <w:pStyle w:val="NormalWeb"/>
        <w:numPr>
          <w:ilvl w:val="0"/>
          <w:numId w:val="11"/>
        </w:numPr>
        <w:shd w:val="clear" w:color="auto" w:fill="FFFFFF"/>
        <w:spacing w:before="120" w:beforeAutospacing="0" w:after="120" w:afterAutospacing="0" w:line="276" w:lineRule="auto"/>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Sample collection times</w:t>
      </w:r>
    </w:p>
    <w:p w14:paraId="611DA1A9" w14:textId="77777777" w:rsidR="006D2934" w:rsidRPr="00D61BD2" w:rsidRDefault="006D2934" w:rsidP="00745F72">
      <w:pPr>
        <w:pStyle w:val="NormalWeb"/>
        <w:numPr>
          <w:ilvl w:val="0"/>
          <w:numId w:val="11"/>
        </w:numPr>
        <w:shd w:val="clear" w:color="auto" w:fill="FFFFFF"/>
        <w:spacing w:before="120" w:beforeAutospacing="0" w:after="120" w:afterAutospacing="0" w:line="276" w:lineRule="auto"/>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Periods in relation to the timing of drug administration</w:t>
      </w:r>
    </w:p>
    <w:p w14:paraId="48CFAECE" w14:textId="77777777" w:rsidR="006D2934" w:rsidRPr="00D61BD2" w:rsidRDefault="006D2934" w:rsidP="00745F72">
      <w:pPr>
        <w:pStyle w:val="NormalWeb"/>
        <w:numPr>
          <w:ilvl w:val="0"/>
          <w:numId w:val="11"/>
        </w:numPr>
        <w:shd w:val="clear" w:color="auto" w:fill="FFFFFF"/>
        <w:spacing w:before="120" w:beforeAutospacing="0" w:after="120" w:afterAutospacing="0" w:line="276" w:lineRule="auto"/>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Relation of drug administration and sampling to ingestion of food, posture, and the possible effects of concomitant medication/alcohol/ caffeine/nicotine</w:t>
      </w:r>
    </w:p>
    <w:p w14:paraId="6271E994" w14:textId="77777777" w:rsidR="006D2934" w:rsidRPr="00D61BD2" w:rsidRDefault="006D2934" w:rsidP="00745F72">
      <w:pPr>
        <w:pStyle w:val="NormalWeb"/>
        <w:numPr>
          <w:ilvl w:val="0"/>
          <w:numId w:val="11"/>
        </w:numPr>
        <w:shd w:val="clear" w:color="auto" w:fill="FFFFFF"/>
        <w:spacing w:before="120" w:beforeAutospacing="0" w:after="120" w:afterAutospacing="0" w:line="276" w:lineRule="auto"/>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Biological sample measured, handling of samples (storage, labeling …) and method of measurement used (referring to published and/or internal assay validation documentation for methodological details).</w:t>
      </w:r>
    </w:p>
    <w:p w14:paraId="471ABD50" w14:textId="77777777" w:rsidR="006D2934" w:rsidRPr="00D61BD2" w:rsidRDefault="006D2934" w:rsidP="00745F72">
      <w:pPr>
        <w:pStyle w:val="NormalWeb"/>
        <w:numPr>
          <w:ilvl w:val="0"/>
          <w:numId w:val="11"/>
        </w:numPr>
        <w:shd w:val="clear" w:color="auto" w:fill="FFFFFF"/>
        <w:spacing w:before="120" w:beforeAutospacing="0" w:after="120" w:afterAutospacing="0" w:line="276" w:lineRule="auto"/>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lastRenderedPageBreak/>
        <w:t>Other (e.g. pharmacodynamics, pharmacogenomics, …)</w:t>
      </w:r>
    </w:p>
    <w:p w14:paraId="67DD8B23" w14:textId="77777777" w:rsidR="006D2934" w:rsidRPr="00D61BD2" w:rsidRDefault="006D2934" w:rsidP="00745F72">
      <w:pPr>
        <w:pStyle w:val="NormalWeb"/>
        <w:numPr>
          <w:ilvl w:val="0"/>
          <w:numId w:val="11"/>
        </w:numPr>
        <w:shd w:val="clear" w:color="auto" w:fill="FFFFFF"/>
        <w:spacing w:before="120" w:beforeAutospacing="0" w:after="120" w:afterAutospacing="0" w:line="276" w:lineRule="auto"/>
        <w:rPr>
          <w:rFonts w:asciiTheme="minorHAnsi" w:hAnsiTheme="minorHAnsi" w:cstheme="minorHAnsi"/>
          <w:color w:val="FF0000"/>
          <w:sz w:val="22"/>
          <w:szCs w:val="22"/>
          <w:lang w:val="en-US"/>
        </w:rPr>
      </w:pPr>
      <w:r w:rsidRPr="00D61BD2">
        <w:rPr>
          <w:rFonts w:asciiTheme="minorHAnsi" w:hAnsiTheme="minorHAnsi" w:cstheme="minorHAnsi"/>
          <w:color w:val="FF0000"/>
          <w:sz w:val="22"/>
          <w:szCs w:val="22"/>
          <w:lang w:val="en-US"/>
        </w:rPr>
        <w:t>Samples shipment: frequency, address and contact information for laboratory personnel (Include days and times shipments are allowed, any labeling requirements for specimen shipping and any special instructions such as dry ice or wet ice or the completion of a specimen-tracking)</w:t>
      </w:r>
    </w:p>
    <w:p w14:paraId="392FBF31" w14:textId="77777777" w:rsidR="004E07A9" w:rsidRPr="00D61BD2" w:rsidRDefault="004E07A9" w:rsidP="004E07A9">
      <w:pPr>
        <w:pStyle w:val="NormalWeb"/>
        <w:shd w:val="clear" w:color="auto" w:fill="FFFFFF"/>
        <w:spacing w:before="120" w:beforeAutospacing="0" w:after="120" w:afterAutospacing="0" w:line="276" w:lineRule="auto"/>
        <w:ind w:left="785"/>
        <w:rPr>
          <w:rFonts w:asciiTheme="minorHAnsi" w:hAnsiTheme="minorHAnsi" w:cstheme="minorHAnsi"/>
          <w:color w:val="FF0000"/>
          <w:sz w:val="22"/>
          <w:szCs w:val="22"/>
          <w:lang w:val="en-US"/>
        </w:rPr>
      </w:pPr>
    </w:p>
    <w:p w14:paraId="77C68FD7" w14:textId="77777777" w:rsidR="006D2934" w:rsidRPr="00D61BD2" w:rsidRDefault="006D2934" w:rsidP="000A5B6E">
      <w:pPr>
        <w:pStyle w:val="TitreSOP2"/>
        <w:spacing w:before="240" w:after="240"/>
        <w:rPr>
          <w:lang w:val="en-US"/>
        </w:rPr>
      </w:pPr>
      <w:bookmarkStart w:id="87" w:name="_Toc105574357"/>
      <w:bookmarkStart w:id="88" w:name="_Toc224309869"/>
      <w:r w:rsidRPr="00D61BD2">
        <w:rPr>
          <w:lang w:val="en-US"/>
        </w:rPr>
        <w:t>Safety Reporting</w:t>
      </w:r>
      <w:bookmarkEnd w:id="87"/>
      <w:bookmarkEnd w:id="88"/>
    </w:p>
    <w:p w14:paraId="17893188" w14:textId="77777777" w:rsidR="006D2934" w:rsidRPr="00D61BD2" w:rsidRDefault="006D2934" w:rsidP="009735CD">
      <w:pPr>
        <w:pStyle w:val="TitreSOP3"/>
        <w:spacing w:after="240"/>
      </w:pPr>
      <w:bookmarkStart w:id="89" w:name="_Toc105574358"/>
      <w:bookmarkStart w:id="90" w:name="_Toc224309870"/>
      <w:proofErr w:type="spellStart"/>
      <w:r w:rsidRPr="00D61BD2">
        <w:t>Definitions</w:t>
      </w:r>
      <w:bookmarkEnd w:id="89"/>
      <w:proofErr w:type="spellEnd"/>
      <w:r w:rsidR="004E07A9" w:rsidRPr="00D61BD2">
        <w:t xml:space="preserve"> and </w:t>
      </w:r>
      <w:proofErr w:type="spellStart"/>
      <w:r w:rsidR="004E07A9" w:rsidRPr="00D61BD2">
        <w:t>reporting</w:t>
      </w:r>
      <w:proofErr w:type="spellEnd"/>
      <w:r w:rsidR="004E07A9" w:rsidRPr="00D61BD2">
        <w:t xml:space="preserve"> process</w:t>
      </w:r>
      <w:bookmarkEnd w:id="90"/>
    </w:p>
    <w:tbl>
      <w:tblPr>
        <w:tblStyle w:val="Grilledutableau"/>
        <w:tblW w:w="9214" w:type="dxa"/>
        <w:tblInd w:w="-5" w:type="dxa"/>
        <w:tblLook w:val="04A0" w:firstRow="1" w:lastRow="0" w:firstColumn="1" w:lastColumn="0" w:noHBand="0" w:noVBand="1"/>
      </w:tblPr>
      <w:tblGrid>
        <w:gridCol w:w="3261"/>
        <w:gridCol w:w="5953"/>
      </w:tblGrid>
      <w:tr w:rsidR="00D16221" w:rsidRPr="00D61BD2" w14:paraId="6F6FD312" w14:textId="77777777" w:rsidTr="006307DC">
        <w:tc>
          <w:tcPr>
            <w:tcW w:w="9214" w:type="dxa"/>
            <w:gridSpan w:val="2"/>
          </w:tcPr>
          <w:p w14:paraId="3019F8F0" w14:textId="5404A141" w:rsidR="00D16221" w:rsidRPr="00D61BD2" w:rsidRDefault="00D16221"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EVENTS</w:t>
            </w:r>
          </w:p>
        </w:tc>
      </w:tr>
      <w:tr w:rsidR="009735CD" w:rsidRPr="00D61BD2" w14:paraId="6C143983" w14:textId="77777777" w:rsidTr="009337C1">
        <w:tc>
          <w:tcPr>
            <w:tcW w:w="3261" w:type="dxa"/>
          </w:tcPr>
          <w:p w14:paraId="094C08E8" w14:textId="2048BE1E" w:rsidR="009735CD" w:rsidRPr="00D61BD2" w:rsidRDefault="009735CD"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Term</w:t>
            </w:r>
          </w:p>
        </w:tc>
        <w:tc>
          <w:tcPr>
            <w:tcW w:w="5953" w:type="dxa"/>
          </w:tcPr>
          <w:p w14:paraId="44FE551E" w14:textId="48B2E7C7" w:rsidR="009735CD" w:rsidRPr="00D61BD2" w:rsidRDefault="009735CD"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Definition</w:t>
            </w:r>
          </w:p>
        </w:tc>
      </w:tr>
      <w:tr w:rsidR="009735CD" w:rsidRPr="0051186C" w14:paraId="2892F38E" w14:textId="77777777" w:rsidTr="009337C1">
        <w:tc>
          <w:tcPr>
            <w:tcW w:w="3261" w:type="dxa"/>
          </w:tcPr>
          <w:p w14:paraId="5EEF39B8" w14:textId="74E0D178" w:rsidR="009735CD" w:rsidRPr="00D61BD2" w:rsidRDefault="00D16221"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ADVERSE EVENT</w:t>
            </w:r>
            <w:r w:rsidR="009735CD" w:rsidRPr="00D61BD2">
              <w:rPr>
                <w:rFonts w:eastAsia="Times New Roman" w:cs="Times New Roman"/>
                <w:b/>
                <w:bCs/>
                <w:lang w:val="en-US" w:eastAsia="fr-BE"/>
              </w:rPr>
              <w:t xml:space="preserve"> (AE)</w:t>
            </w:r>
          </w:p>
        </w:tc>
        <w:tc>
          <w:tcPr>
            <w:tcW w:w="5953" w:type="dxa"/>
          </w:tcPr>
          <w:p w14:paraId="1A862DAD" w14:textId="5A36C52E" w:rsidR="009735CD" w:rsidRPr="00D61BD2" w:rsidRDefault="009337C1" w:rsidP="00A976CA">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An</w:t>
            </w:r>
            <w:r w:rsidR="009735CD" w:rsidRPr="00D61BD2">
              <w:rPr>
                <w:rFonts w:eastAsia="Times New Roman" w:cs="Times New Roman"/>
                <w:lang w:val="en-US" w:eastAsia="fr-BE"/>
              </w:rPr>
              <w:t xml:space="preserve">y untoward medical occurrence in a </w:t>
            </w:r>
            <w:r w:rsidR="00A976CA" w:rsidRPr="00D61BD2">
              <w:rPr>
                <w:rFonts w:eastAsia="Times New Roman" w:cs="Times New Roman"/>
                <w:lang w:val="en-US" w:eastAsia="fr-BE"/>
              </w:rPr>
              <w:t>subject</w:t>
            </w:r>
            <w:r w:rsidR="009735CD" w:rsidRPr="00D61BD2">
              <w:rPr>
                <w:rFonts w:eastAsia="Times New Roman" w:cs="Times New Roman"/>
                <w:lang w:val="en-US" w:eastAsia="fr-BE"/>
              </w:rPr>
              <w:t xml:space="preserve"> </w:t>
            </w:r>
            <w:r w:rsidR="00A976CA" w:rsidRPr="00D61BD2">
              <w:rPr>
                <w:lang w:val="en-US"/>
              </w:rPr>
              <w:t>to whom a medicinal product is administered and which does not necessarily have a causal relationship with this treatment</w:t>
            </w:r>
            <w:r w:rsidR="009735CD" w:rsidRPr="00D61BD2">
              <w:rPr>
                <w:rFonts w:eastAsia="Times New Roman" w:cs="Times New Roman"/>
                <w:lang w:val="en-US" w:eastAsia="fr-BE"/>
              </w:rPr>
              <w:t>.</w:t>
            </w:r>
          </w:p>
        </w:tc>
      </w:tr>
      <w:tr w:rsidR="009735CD" w:rsidRPr="0051186C" w14:paraId="14B78ACD" w14:textId="77777777" w:rsidTr="009337C1">
        <w:tc>
          <w:tcPr>
            <w:tcW w:w="3261" w:type="dxa"/>
          </w:tcPr>
          <w:p w14:paraId="7BBA5A3C" w14:textId="04989A4F" w:rsidR="009735CD" w:rsidRPr="00D61BD2" w:rsidRDefault="00D16221"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UNEXPECTED ADVERSE EVENT</w:t>
            </w:r>
          </w:p>
        </w:tc>
        <w:tc>
          <w:tcPr>
            <w:tcW w:w="5953" w:type="dxa"/>
          </w:tcPr>
          <w:p w14:paraId="3724AAC1" w14:textId="6F924567" w:rsidR="009735CD" w:rsidRPr="00D61BD2" w:rsidRDefault="009735CD" w:rsidP="009735CD">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 xml:space="preserve">An adverse event of which the nature or severity is not consistent with the Reference Safety Information (RSI) of the product (i.e. the applicable information in the Investigator’s Brochure (IB) for an investigational medicinal product which is not </w:t>
            </w:r>
            <w:proofErr w:type="spellStart"/>
            <w:r w:rsidRPr="00D61BD2">
              <w:rPr>
                <w:rFonts w:eastAsia="Times New Roman" w:cs="Times New Roman"/>
                <w:lang w:val="en-US" w:eastAsia="fr-BE"/>
              </w:rPr>
              <w:t>authorised</w:t>
            </w:r>
            <w:proofErr w:type="spellEnd"/>
            <w:r w:rsidRPr="00D61BD2">
              <w:rPr>
                <w:rFonts w:eastAsia="Times New Roman" w:cs="Times New Roman"/>
                <w:lang w:val="en-US" w:eastAsia="fr-BE"/>
              </w:rPr>
              <w:t xml:space="preserve"> or in the Summary of Product Characteristics (SmPC) for an </w:t>
            </w:r>
            <w:proofErr w:type="spellStart"/>
            <w:r w:rsidRPr="00D61BD2">
              <w:rPr>
                <w:rFonts w:eastAsia="Times New Roman" w:cs="Times New Roman"/>
                <w:lang w:val="en-US" w:eastAsia="fr-BE"/>
              </w:rPr>
              <w:t>authorised</w:t>
            </w:r>
            <w:proofErr w:type="spellEnd"/>
            <w:r w:rsidRPr="00D61BD2">
              <w:rPr>
                <w:rFonts w:eastAsia="Times New Roman" w:cs="Times New Roman"/>
                <w:lang w:val="en-US" w:eastAsia="fr-BE"/>
              </w:rPr>
              <w:t xml:space="preserve"> investigational medicinal product).</w:t>
            </w:r>
          </w:p>
        </w:tc>
      </w:tr>
      <w:tr w:rsidR="009337C1" w:rsidRPr="0051186C" w14:paraId="32F8DBE9" w14:textId="77777777" w:rsidTr="009337C1">
        <w:tc>
          <w:tcPr>
            <w:tcW w:w="3261" w:type="dxa"/>
          </w:tcPr>
          <w:p w14:paraId="5AB6991E" w14:textId="293A962D" w:rsidR="009337C1" w:rsidRPr="00D61BD2" w:rsidRDefault="00D16221"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ADVERSE REACTION</w:t>
            </w:r>
            <w:r w:rsidR="009337C1" w:rsidRPr="00D61BD2">
              <w:rPr>
                <w:rFonts w:eastAsia="Times New Roman" w:cs="Times New Roman"/>
                <w:b/>
                <w:bCs/>
                <w:lang w:val="en-US" w:eastAsia="fr-BE"/>
              </w:rPr>
              <w:t xml:space="preserve"> (AR</w:t>
            </w:r>
            <w:r w:rsidR="009337C1" w:rsidRPr="00D61BD2">
              <w:rPr>
                <w:rFonts w:eastAsia="Times New Roman" w:cs="Times New Roman"/>
                <w:b/>
                <w:bCs/>
                <w:lang w:val="en-US" w:eastAsia="fr-BE"/>
              </w:rPr>
              <w:fldChar w:fldCharType="begin"/>
            </w:r>
            <w:r w:rsidR="009337C1" w:rsidRPr="00D61BD2">
              <w:rPr>
                <w:rFonts w:eastAsia="Times New Roman" w:cs="Times New Roman"/>
                <w:b/>
                <w:bCs/>
                <w:lang w:val="en-US" w:eastAsia="fr-BE"/>
              </w:rPr>
              <w:instrText xml:space="preserve"> XE "AR = Adverse Reaction" </w:instrText>
            </w:r>
            <w:r w:rsidR="009337C1" w:rsidRPr="00D61BD2">
              <w:rPr>
                <w:rFonts w:eastAsia="Times New Roman" w:cs="Times New Roman"/>
                <w:b/>
                <w:bCs/>
                <w:lang w:val="en-US" w:eastAsia="fr-BE"/>
              </w:rPr>
              <w:fldChar w:fldCharType="end"/>
            </w:r>
            <w:r w:rsidR="009337C1" w:rsidRPr="00D61BD2">
              <w:rPr>
                <w:rFonts w:eastAsia="Times New Roman" w:cs="Times New Roman"/>
                <w:b/>
                <w:bCs/>
                <w:lang w:val="en-US" w:eastAsia="fr-BE"/>
              </w:rPr>
              <w:t>)</w:t>
            </w:r>
          </w:p>
        </w:tc>
        <w:tc>
          <w:tcPr>
            <w:tcW w:w="5953" w:type="dxa"/>
          </w:tcPr>
          <w:p w14:paraId="2A1CEE90" w14:textId="17B1058E" w:rsidR="009337C1" w:rsidRPr="00D61BD2" w:rsidRDefault="009337C1" w:rsidP="009735CD">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An untoward and unintended response in a subject to an investigational medicinal product which is related to any dose administered to that subject. The phrase “response to an investigational medicinal product” means that a causal relationship between a study medication and an AE</w:t>
            </w:r>
            <w:r w:rsidRPr="00D61BD2">
              <w:rPr>
                <w:rFonts w:eastAsia="Times New Roman" w:cs="Times New Roman"/>
                <w:lang w:val="en-US" w:eastAsia="fr-BE"/>
              </w:rPr>
              <w:fldChar w:fldCharType="begin"/>
            </w:r>
            <w:r w:rsidRPr="00D61BD2">
              <w:rPr>
                <w:rFonts w:eastAsia="Times New Roman" w:cs="Times New Roman"/>
                <w:lang w:val="en-US" w:eastAsia="fr-BE"/>
              </w:rPr>
              <w:instrText xml:space="preserve"> XE "AE = Adverse Event" </w:instrText>
            </w:r>
            <w:r w:rsidRPr="00D61BD2">
              <w:rPr>
                <w:rFonts w:eastAsia="Times New Roman" w:cs="Times New Roman"/>
                <w:lang w:val="en-US" w:eastAsia="fr-BE"/>
              </w:rPr>
              <w:fldChar w:fldCharType="end"/>
            </w:r>
            <w:r w:rsidRPr="00D61BD2">
              <w:rPr>
                <w:rFonts w:eastAsia="Times New Roman" w:cs="Times New Roman"/>
                <w:lang w:val="en-US" w:eastAsia="fr-BE"/>
              </w:rPr>
              <w:t xml:space="preserve"> is at least a reasonable possibility, i.e. the relationship cannot be ruled out. All cases judged by either the reporting medically qualified professional or the Sponsor as having a reasonable suspected causal relationship to the study medication qualify as adverse reactions.</w:t>
            </w:r>
          </w:p>
        </w:tc>
      </w:tr>
      <w:tr w:rsidR="009735CD" w:rsidRPr="0051186C" w14:paraId="5949D29B" w14:textId="77777777" w:rsidTr="009337C1">
        <w:tc>
          <w:tcPr>
            <w:tcW w:w="3261" w:type="dxa"/>
          </w:tcPr>
          <w:p w14:paraId="289660C9" w14:textId="137F73FC" w:rsidR="009735CD" w:rsidRPr="00D61BD2" w:rsidRDefault="00D16221"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SERIOUS ADVERSE EVENT</w:t>
            </w:r>
            <w:r w:rsidR="009735CD" w:rsidRPr="00D61BD2">
              <w:rPr>
                <w:rFonts w:eastAsia="Times New Roman" w:cs="Times New Roman"/>
                <w:b/>
                <w:bCs/>
                <w:lang w:val="en-US" w:eastAsia="fr-BE"/>
              </w:rPr>
              <w:t xml:space="preserve"> (SAE)</w:t>
            </w:r>
          </w:p>
        </w:tc>
        <w:tc>
          <w:tcPr>
            <w:tcW w:w="5953" w:type="dxa"/>
          </w:tcPr>
          <w:p w14:paraId="08491A8D" w14:textId="2F137E58" w:rsidR="009735CD" w:rsidRPr="00D61BD2" w:rsidRDefault="009337C1" w:rsidP="009735CD">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A</w:t>
            </w:r>
            <w:r w:rsidR="009735CD" w:rsidRPr="00D61BD2">
              <w:rPr>
                <w:rFonts w:eastAsia="Times New Roman" w:cs="Times New Roman"/>
                <w:lang w:val="en-US" w:eastAsia="fr-BE"/>
              </w:rPr>
              <w:t xml:space="preserve">ny untoward medical occurrence </w:t>
            </w:r>
            <w:r w:rsidR="00A976CA" w:rsidRPr="00D61BD2">
              <w:rPr>
                <w:rFonts w:eastAsia="Times New Roman" w:cs="Times New Roman"/>
                <w:lang w:val="en-US" w:eastAsia="fr-BE"/>
              </w:rPr>
              <w:t>or effect th</w:t>
            </w:r>
            <w:r w:rsidR="009735CD" w:rsidRPr="00D61BD2">
              <w:rPr>
                <w:rFonts w:eastAsia="Times New Roman" w:cs="Times New Roman"/>
                <w:lang w:val="en-US" w:eastAsia="fr-BE"/>
              </w:rPr>
              <w:t>at</w:t>
            </w:r>
            <w:r w:rsidR="00A976CA" w:rsidRPr="00D61BD2">
              <w:rPr>
                <w:rFonts w:eastAsia="Times New Roman" w:cs="Times New Roman"/>
                <w:lang w:val="en-US" w:eastAsia="fr-BE"/>
              </w:rPr>
              <w:t xml:space="preserve"> at</w:t>
            </w:r>
            <w:r w:rsidR="009735CD" w:rsidRPr="00D61BD2">
              <w:rPr>
                <w:rFonts w:eastAsia="Times New Roman" w:cs="Times New Roman"/>
                <w:lang w:val="en-US" w:eastAsia="fr-BE"/>
              </w:rPr>
              <w:t xml:space="preserve"> any dose:</w:t>
            </w:r>
          </w:p>
          <w:p w14:paraId="778C4E7D" w14:textId="77777777" w:rsidR="009735CD" w:rsidRPr="00D61BD2" w:rsidRDefault="009735CD" w:rsidP="009735CD">
            <w:pPr>
              <w:pStyle w:val="Paragraphedeliste"/>
              <w:numPr>
                <w:ilvl w:val="0"/>
                <w:numId w:val="14"/>
              </w:numPr>
              <w:autoSpaceDE w:val="0"/>
              <w:autoSpaceDN w:val="0"/>
              <w:adjustRightInd w:val="0"/>
              <w:ind w:left="416" w:hanging="284"/>
              <w:contextualSpacing w:val="0"/>
              <w:rPr>
                <w:rFonts w:eastAsia="Times New Roman" w:cs="Times New Roman"/>
                <w:lang w:val="en-US" w:eastAsia="fr-BE"/>
              </w:rPr>
            </w:pPr>
            <w:r w:rsidRPr="00D61BD2">
              <w:rPr>
                <w:rFonts w:eastAsia="Times New Roman" w:cs="Times New Roman"/>
                <w:lang w:val="en-US" w:eastAsia="fr-BE"/>
              </w:rPr>
              <w:t>Results in death;</w:t>
            </w:r>
          </w:p>
          <w:p w14:paraId="5CAC053F" w14:textId="77777777" w:rsidR="009735CD" w:rsidRPr="00D61BD2" w:rsidRDefault="009735CD" w:rsidP="009735CD">
            <w:pPr>
              <w:pStyle w:val="Paragraphedeliste"/>
              <w:numPr>
                <w:ilvl w:val="0"/>
                <w:numId w:val="14"/>
              </w:numPr>
              <w:autoSpaceDE w:val="0"/>
              <w:autoSpaceDN w:val="0"/>
              <w:adjustRightInd w:val="0"/>
              <w:ind w:left="416" w:hanging="284"/>
              <w:contextualSpacing w:val="0"/>
              <w:rPr>
                <w:rFonts w:eastAsia="Times New Roman" w:cs="Times New Roman"/>
                <w:lang w:val="en-US" w:eastAsia="fr-BE"/>
              </w:rPr>
            </w:pPr>
            <w:r w:rsidRPr="00D61BD2">
              <w:rPr>
                <w:rFonts w:eastAsia="Times New Roman" w:cs="Times New Roman"/>
                <w:lang w:val="en-US" w:eastAsia="fr-BE"/>
              </w:rPr>
              <w:t>Is life-threatening (immediate risk of death);</w:t>
            </w:r>
          </w:p>
          <w:p w14:paraId="4E523B32" w14:textId="0BF6CBC3" w:rsidR="009735CD" w:rsidRPr="00D61BD2" w:rsidRDefault="009735CD" w:rsidP="009735CD">
            <w:pPr>
              <w:pStyle w:val="Paragraphedeliste"/>
              <w:numPr>
                <w:ilvl w:val="0"/>
                <w:numId w:val="14"/>
              </w:numPr>
              <w:autoSpaceDE w:val="0"/>
              <w:autoSpaceDN w:val="0"/>
              <w:adjustRightInd w:val="0"/>
              <w:ind w:left="416" w:hanging="284"/>
              <w:contextualSpacing w:val="0"/>
              <w:rPr>
                <w:rFonts w:eastAsia="Times New Roman" w:cs="Times New Roman"/>
                <w:lang w:val="en-US" w:eastAsia="fr-BE"/>
              </w:rPr>
            </w:pPr>
            <w:r w:rsidRPr="00D61BD2">
              <w:rPr>
                <w:rFonts w:eastAsia="Times New Roman" w:cs="Times New Roman"/>
                <w:lang w:val="en-US" w:eastAsia="fr-BE"/>
              </w:rPr>
              <w:t xml:space="preserve">Requires inpatient </w:t>
            </w:r>
            <w:proofErr w:type="spellStart"/>
            <w:r w:rsidRPr="00D61BD2">
              <w:rPr>
                <w:rFonts w:eastAsia="Times New Roman" w:cs="Times New Roman"/>
                <w:lang w:val="en-US" w:eastAsia="fr-BE"/>
              </w:rPr>
              <w:t>hospitali</w:t>
            </w:r>
            <w:r w:rsidR="00A976CA" w:rsidRPr="00D61BD2">
              <w:rPr>
                <w:rFonts w:eastAsia="Times New Roman" w:cs="Times New Roman"/>
                <w:lang w:val="en-US" w:eastAsia="fr-BE"/>
              </w:rPr>
              <w:t>s</w:t>
            </w:r>
            <w:r w:rsidRPr="00D61BD2">
              <w:rPr>
                <w:rFonts w:eastAsia="Times New Roman" w:cs="Times New Roman"/>
                <w:lang w:val="en-US" w:eastAsia="fr-BE"/>
              </w:rPr>
              <w:t>ation</w:t>
            </w:r>
            <w:proofErr w:type="spellEnd"/>
            <w:r w:rsidRPr="00D61BD2">
              <w:rPr>
                <w:rFonts w:eastAsia="Times New Roman" w:cs="Times New Roman"/>
                <w:lang w:val="en-US" w:eastAsia="fr-BE"/>
              </w:rPr>
              <w:t xml:space="preserve"> or prolongation of existing </w:t>
            </w:r>
            <w:proofErr w:type="spellStart"/>
            <w:r w:rsidRPr="00D61BD2">
              <w:rPr>
                <w:rFonts w:eastAsia="Times New Roman" w:cs="Times New Roman"/>
                <w:lang w:val="en-US" w:eastAsia="fr-BE"/>
              </w:rPr>
              <w:t>hospitali</w:t>
            </w:r>
            <w:r w:rsidR="00A976CA" w:rsidRPr="00D61BD2">
              <w:rPr>
                <w:rFonts w:eastAsia="Times New Roman" w:cs="Times New Roman"/>
                <w:lang w:val="en-US" w:eastAsia="fr-BE"/>
              </w:rPr>
              <w:t>s</w:t>
            </w:r>
            <w:r w:rsidRPr="00D61BD2">
              <w:rPr>
                <w:rFonts w:eastAsia="Times New Roman" w:cs="Times New Roman"/>
                <w:lang w:val="en-US" w:eastAsia="fr-BE"/>
              </w:rPr>
              <w:t>ation</w:t>
            </w:r>
            <w:proofErr w:type="spellEnd"/>
            <w:r w:rsidRPr="00D61BD2">
              <w:rPr>
                <w:rFonts w:eastAsia="Times New Roman" w:cs="Times New Roman"/>
                <w:lang w:val="en-US" w:eastAsia="fr-BE"/>
              </w:rPr>
              <w:t>;</w:t>
            </w:r>
          </w:p>
          <w:p w14:paraId="4B2DDF9D" w14:textId="77777777" w:rsidR="009735CD" w:rsidRPr="00D61BD2" w:rsidRDefault="009735CD" w:rsidP="009735CD">
            <w:pPr>
              <w:pStyle w:val="Paragraphedeliste"/>
              <w:numPr>
                <w:ilvl w:val="0"/>
                <w:numId w:val="14"/>
              </w:numPr>
              <w:autoSpaceDE w:val="0"/>
              <w:autoSpaceDN w:val="0"/>
              <w:adjustRightInd w:val="0"/>
              <w:ind w:left="416" w:hanging="284"/>
              <w:contextualSpacing w:val="0"/>
              <w:rPr>
                <w:rFonts w:eastAsia="Times New Roman" w:cs="Times New Roman"/>
                <w:lang w:val="en-US" w:eastAsia="fr-BE"/>
              </w:rPr>
            </w:pPr>
            <w:r w:rsidRPr="00D61BD2">
              <w:rPr>
                <w:rFonts w:eastAsia="Times New Roman" w:cs="Times New Roman"/>
                <w:lang w:val="en-US" w:eastAsia="fr-BE"/>
              </w:rPr>
              <w:t>Results in persistent or significant disability/incapacity;</w:t>
            </w:r>
          </w:p>
          <w:p w14:paraId="2C0BBC76" w14:textId="1E33FAEC" w:rsidR="009735CD" w:rsidRPr="00D61BD2" w:rsidRDefault="009735CD" w:rsidP="009735CD">
            <w:pPr>
              <w:pStyle w:val="Paragraphedeliste"/>
              <w:numPr>
                <w:ilvl w:val="0"/>
                <w:numId w:val="14"/>
              </w:numPr>
              <w:autoSpaceDE w:val="0"/>
              <w:autoSpaceDN w:val="0"/>
              <w:adjustRightInd w:val="0"/>
              <w:ind w:left="416" w:hanging="284"/>
              <w:contextualSpacing w:val="0"/>
              <w:rPr>
                <w:rFonts w:eastAsia="Times New Roman" w:cs="Times New Roman"/>
                <w:lang w:val="en-US" w:eastAsia="fr-BE"/>
              </w:rPr>
            </w:pPr>
            <w:r w:rsidRPr="00D61BD2">
              <w:rPr>
                <w:rFonts w:eastAsia="Times New Roman" w:cs="Times New Roman"/>
                <w:lang w:val="en-US" w:eastAsia="fr-BE"/>
              </w:rPr>
              <w:t>Results in congenital anomaly/birth defect.</w:t>
            </w:r>
          </w:p>
        </w:tc>
      </w:tr>
      <w:tr w:rsidR="009735CD" w:rsidRPr="0051186C" w14:paraId="33A20576" w14:textId="77777777" w:rsidTr="009337C1">
        <w:tc>
          <w:tcPr>
            <w:tcW w:w="3261" w:type="dxa"/>
          </w:tcPr>
          <w:p w14:paraId="0021790D" w14:textId="2AF9F0DB" w:rsidR="009735CD" w:rsidRPr="00D61BD2" w:rsidRDefault="00D16221" w:rsidP="00D16221">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 xml:space="preserve">SUSPECTED UNEXPECTED SERIOUS ADVERSE REACTION </w:t>
            </w:r>
            <w:r w:rsidR="009735CD" w:rsidRPr="00D61BD2">
              <w:rPr>
                <w:rFonts w:eastAsia="Times New Roman" w:cs="Times New Roman"/>
                <w:b/>
                <w:bCs/>
                <w:lang w:val="en-US" w:eastAsia="fr-BE"/>
              </w:rPr>
              <w:t>(SUSAR</w:t>
            </w:r>
            <w:r w:rsidR="009735CD" w:rsidRPr="00D61BD2">
              <w:rPr>
                <w:rFonts w:eastAsia="Times New Roman" w:cs="Times New Roman"/>
                <w:b/>
                <w:bCs/>
                <w:lang w:val="en-US" w:eastAsia="fr-BE"/>
              </w:rPr>
              <w:fldChar w:fldCharType="begin"/>
            </w:r>
            <w:r w:rsidR="009735CD" w:rsidRPr="00D61BD2">
              <w:rPr>
                <w:rFonts w:eastAsia="Times New Roman" w:cs="Times New Roman"/>
                <w:b/>
                <w:bCs/>
                <w:lang w:val="en-US" w:eastAsia="fr-BE"/>
              </w:rPr>
              <w:instrText xml:space="preserve"> XE "SUSAR = Suspected Unexpected Serious Adverse Reaction" </w:instrText>
            </w:r>
            <w:r w:rsidR="009735CD" w:rsidRPr="00D61BD2">
              <w:rPr>
                <w:rFonts w:eastAsia="Times New Roman" w:cs="Times New Roman"/>
                <w:b/>
                <w:bCs/>
                <w:lang w:val="en-US" w:eastAsia="fr-BE"/>
              </w:rPr>
              <w:fldChar w:fldCharType="end"/>
            </w:r>
            <w:r w:rsidR="009735CD" w:rsidRPr="00D61BD2">
              <w:rPr>
                <w:rFonts w:eastAsia="Times New Roman" w:cs="Times New Roman"/>
                <w:b/>
                <w:bCs/>
                <w:lang w:val="en-US" w:eastAsia="fr-BE"/>
              </w:rPr>
              <w:t>)</w:t>
            </w:r>
          </w:p>
        </w:tc>
        <w:tc>
          <w:tcPr>
            <w:tcW w:w="5953" w:type="dxa"/>
          </w:tcPr>
          <w:p w14:paraId="1F2D9B0D" w14:textId="2F69423C" w:rsidR="009735CD" w:rsidRPr="00D61BD2" w:rsidRDefault="009337C1" w:rsidP="009735CD">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A serious adverse reaction, the nature, severity or outcome of which is not consistent with the Reference Safety Information (RSI</w:t>
            </w:r>
            <w:r w:rsidRPr="00D61BD2">
              <w:rPr>
                <w:rFonts w:eastAsia="Times New Roman" w:cs="Times New Roman"/>
                <w:lang w:val="en-US" w:eastAsia="fr-BE"/>
              </w:rPr>
              <w:fldChar w:fldCharType="begin"/>
            </w:r>
            <w:r w:rsidRPr="00D61BD2">
              <w:rPr>
                <w:rFonts w:eastAsia="Times New Roman" w:cs="Times New Roman"/>
                <w:lang w:val="en-US" w:eastAsia="fr-BE"/>
              </w:rPr>
              <w:instrText xml:space="preserve"> XE "RSI = Reference Safety Information" </w:instrText>
            </w:r>
            <w:r w:rsidRPr="00D61BD2">
              <w:rPr>
                <w:rFonts w:eastAsia="Times New Roman" w:cs="Times New Roman"/>
                <w:lang w:val="en-US" w:eastAsia="fr-BE"/>
              </w:rPr>
              <w:fldChar w:fldCharType="end"/>
            </w:r>
            <w:r w:rsidRPr="00D61BD2">
              <w:rPr>
                <w:rFonts w:eastAsia="Times New Roman" w:cs="Times New Roman"/>
                <w:lang w:val="en-US" w:eastAsia="fr-BE"/>
              </w:rPr>
              <w:t>)</w:t>
            </w:r>
          </w:p>
        </w:tc>
      </w:tr>
      <w:tr w:rsidR="009735CD" w:rsidRPr="0051186C" w14:paraId="5D6F449A" w14:textId="77777777" w:rsidTr="009337C1">
        <w:tc>
          <w:tcPr>
            <w:tcW w:w="3261" w:type="dxa"/>
          </w:tcPr>
          <w:p w14:paraId="69B84985" w14:textId="407A61B3" w:rsidR="009735CD" w:rsidRPr="00D61BD2" w:rsidRDefault="00176A7D" w:rsidP="009735CD">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ANNUAL SAFETY REPORT</w:t>
            </w:r>
            <w:r w:rsidR="009337C1" w:rsidRPr="00D61BD2">
              <w:rPr>
                <w:rFonts w:eastAsia="Times New Roman" w:cs="Times New Roman"/>
                <w:b/>
                <w:bCs/>
                <w:lang w:val="en-US" w:eastAsia="fr-BE"/>
              </w:rPr>
              <w:t xml:space="preserve"> (ASR)</w:t>
            </w:r>
          </w:p>
        </w:tc>
        <w:tc>
          <w:tcPr>
            <w:tcW w:w="5953" w:type="dxa"/>
          </w:tcPr>
          <w:p w14:paraId="469C7F63" w14:textId="77777777" w:rsidR="009337C1" w:rsidRPr="00D61BD2" w:rsidRDefault="009337C1" w:rsidP="009337C1">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The sponsor writes a safety report annually. The sponsor sends the report about the safety of the trial medication to the regulatory authority.</w:t>
            </w:r>
          </w:p>
          <w:p w14:paraId="5DE9625C" w14:textId="7CCFE442" w:rsidR="009735CD" w:rsidRPr="00D61BD2" w:rsidRDefault="009337C1" w:rsidP="009337C1">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The key date is the date of the first authorization of the clinical trial by the regulatory authority. All data obtained up to this date (each year) will be included in the ASR. Beginning with the key date, there is a time-limit of 60 days for the preparation and submission of the ASR.</w:t>
            </w:r>
          </w:p>
        </w:tc>
      </w:tr>
    </w:tbl>
    <w:p w14:paraId="5D5D86E6" w14:textId="77777777" w:rsidR="00772E53" w:rsidRPr="00D61BD2" w:rsidRDefault="00772E53">
      <w:pPr>
        <w:rPr>
          <w:lang w:val="en-US"/>
        </w:rPr>
      </w:pPr>
    </w:p>
    <w:tbl>
      <w:tblPr>
        <w:tblStyle w:val="Grilledutableau"/>
        <w:tblW w:w="9214" w:type="dxa"/>
        <w:tblInd w:w="-5" w:type="dxa"/>
        <w:tblLook w:val="04A0" w:firstRow="1" w:lastRow="0" w:firstColumn="1" w:lastColumn="0" w:noHBand="0" w:noVBand="1"/>
      </w:tblPr>
      <w:tblGrid>
        <w:gridCol w:w="3261"/>
        <w:gridCol w:w="5953"/>
      </w:tblGrid>
      <w:tr w:rsidR="009337C1" w:rsidRPr="00D61BD2" w14:paraId="6B96E0F7" w14:textId="77777777" w:rsidTr="009337C1">
        <w:tc>
          <w:tcPr>
            <w:tcW w:w="9214" w:type="dxa"/>
            <w:gridSpan w:val="2"/>
          </w:tcPr>
          <w:p w14:paraId="268230CD" w14:textId="7D1A86DE" w:rsidR="009337C1" w:rsidRPr="00D61BD2" w:rsidRDefault="00F51C67" w:rsidP="009337C1">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CAUSALITY</w:t>
            </w:r>
          </w:p>
        </w:tc>
      </w:tr>
      <w:tr w:rsidR="009337C1" w:rsidRPr="00D61BD2" w14:paraId="563A3CCD" w14:textId="77777777" w:rsidTr="009337C1">
        <w:tc>
          <w:tcPr>
            <w:tcW w:w="3261" w:type="dxa"/>
          </w:tcPr>
          <w:p w14:paraId="1641624A" w14:textId="77777777" w:rsidR="009337C1" w:rsidRPr="00D61BD2" w:rsidRDefault="009337C1" w:rsidP="00D86038">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Term</w:t>
            </w:r>
          </w:p>
        </w:tc>
        <w:tc>
          <w:tcPr>
            <w:tcW w:w="5953" w:type="dxa"/>
          </w:tcPr>
          <w:p w14:paraId="65645C6A" w14:textId="77777777" w:rsidR="009337C1" w:rsidRPr="00D61BD2" w:rsidRDefault="009337C1" w:rsidP="00D86038">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Definition</w:t>
            </w:r>
          </w:p>
        </w:tc>
      </w:tr>
      <w:tr w:rsidR="009337C1" w:rsidRPr="0051186C" w14:paraId="669214B1" w14:textId="77777777" w:rsidTr="009337C1">
        <w:tc>
          <w:tcPr>
            <w:tcW w:w="3261" w:type="dxa"/>
          </w:tcPr>
          <w:p w14:paraId="133B6CB3" w14:textId="3ADD3AC9" w:rsidR="009337C1" w:rsidRPr="00D61BD2" w:rsidRDefault="00176A7D" w:rsidP="009337C1">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NOT RELATED</w:t>
            </w:r>
          </w:p>
        </w:tc>
        <w:tc>
          <w:tcPr>
            <w:tcW w:w="5953" w:type="dxa"/>
          </w:tcPr>
          <w:p w14:paraId="69C5DBE7" w14:textId="5F2CACD9" w:rsidR="009337C1" w:rsidRPr="00D61BD2" w:rsidRDefault="009337C1" w:rsidP="009337C1">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An adverse event which is not related to the use of the drug.</w:t>
            </w:r>
          </w:p>
        </w:tc>
      </w:tr>
      <w:tr w:rsidR="009337C1" w:rsidRPr="0051186C" w14:paraId="7BA7331A" w14:textId="77777777" w:rsidTr="009337C1">
        <w:tc>
          <w:tcPr>
            <w:tcW w:w="3261" w:type="dxa"/>
          </w:tcPr>
          <w:p w14:paraId="0D30BA19" w14:textId="77EF225C" w:rsidR="009337C1" w:rsidRPr="00D61BD2" w:rsidRDefault="00176A7D" w:rsidP="009337C1">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UNLIKELY RELATED</w:t>
            </w:r>
          </w:p>
        </w:tc>
        <w:tc>
          <w:tcPr>
            <w:tcW w:w="5953" w:type="dxa"/>
          </w:tcPr>
          <w:p w14:paraId="216004DC" w14:textId="4FEFFA37" w:rsidR="009337C1" w:rsidRPr="00D61BD2" w:rsidRDefault="009337C1" w:rsidP="009337C1">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An adverse event for which an alternative explanation is more likely - e.g. concomitant drug(s), concomitant disease(s), and/or the relationship in time suggests that a causal relationship is unlikely.</w:t>
            </w:r>
          </w:p>
        </w:tc>
      </w:tr>
      <w:tr w:rsidR="009337C1" w:rsidRPr="0051186C" w14:paraId="5D73CDCA" w14:textId="77777777" w:rsidTr="009337C1">
        <w:tc>
          <w:tcPr>
            <w:tcW w:w="3261" w:type="dxa"/>
          </w:tcPr>
          <w:p w14:paraId="58605BB6" w14:textId="6089990C" w:rsidR="009337C1" w:rsidRPr="00D61BD2" w:rsidRDefault="00176A7D" w:rsidP="009337C1">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POSSIBLY RELATED</w:t>
            </w:r>
          </w:p>
        </w:tc>
        <w:tc>
          <w:tcPr>
            <w:tcW w:w="5953" w:type="dxa"/>
          </w:tcPr>
          <w:p w14:paraId="03AB4B48" w14:textId="445EF3B6" w:rsidR="009337C1" w:rsidRPr="00D61BD2" w:rsidRDefault="009337C1" w:rsidP="009337C1">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An adverse event which might be due to the use of the drug. An alternative explanation - e.g. concomitant drug(s) or concomitant disease(s) - is inconclusive. The relationship in time is reasonable; therefore the causal relationship cannot be excluded.</w:t>
            </w:r>
          </w:p>
        </w:tc>
      </w:tr>
      <w:tr w:rsidR="009337C1" w:rsidRPr="0051186C" w14:paraId="46B1EFC5" w14:textId="77777777" w:rsidTr="009337C1">
        <w:tc>
          <w:tcPr>
            <w:tcW w:w="3261" w:type="dxa"/>
          </w:tcPr>
          <w:p w14:paraId="3EAAA6E8" w14:textId="0BAF83DB" w:rsidR="009337C1" w:rsidRPr="00D61BD2" w:rsidRDefault="00176A7D" w:rsidP="009337C1">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PROBABLY RELATED</w:t>
            </w:r>
          </w:p>
        </w:tc>
        <w:tc>
          <w:tcPr>
            <w:tcW w:w="5953" w:type="dxa"/>
          </w:tcPr>
          <w:p w14:paraId="23AD3409" w14:textId="09B85DE5" w:rsidR="009337C1" w:rsidRPr="00D61BD2" w:rsidRDefault="009337C1" w:rsidP="009337C1">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 xml:space="preserve">An adverse event which might be due to the use of the drug. The relationship in time is suggestive (e.g. confirmed by </w:t>
            </w:r>
            <w:proofErr w:type="spellStart"/>
            <w:r w:rsidRPr="00D61BD2">
              <w:rPr>
                <w:rFonts w:eastAsia="Times New Roman" w:cs="Times New Roman"/>
                <w:lang w:val="en-US" w:eastAsia="fr-BE"/>
              </w:rPr>
              <w:t>dechallenge</w:t>
            </w:r>
            <w:proofErr w:type="spellEnd"/>
            <w:r w:rsidRPr="00D61BD2">
              <w:rPr>
                <w:rFonts w:eastAsia="Times New Roman" w:cs="Times New Roman"/>
                <w:lang w:val="en-US" w:eastAsia="fr-BE"/>
              </w:rPr>
              <w:t>). An alternative explanation is less likely - e.g. concomitant drug(s) or concomitant disease(s).</w:t>
            </w:r>
          </w:p>
        </w:tc>
      </w:tr>
      <w:tr w:rsidR="009337C1" w:rsidRPr="0051186C" w14:paraId="724914B1" w14:textId="77777777" w:rsidTr="009337C1">
        <w:tc>
          <w:tcPr>
            <w:tcW w:w="3261" w:type="dxa"/>
          </w:tcPr>
          <w:p w14:paraId="334842BE" w14:textId="56500E19" w:rsidR="009337C1" w:rsidRPr="00D61BD2" w:rsidRDefault="00176A7D" w:rsidP="009337C1">
            <w:pPr>
              <w:autoSpaceDE w:val="0"/>
              <w:autoSpaceDN w:val="0"/>
              <w:adjustRightInd w:val="0"/>
              <w:ind w:left="0"/>
              <w:rPr>
                <w:rFonts w:eastAsia="Times New Roman" w:cs="Times New Roman"/>
                <w:b/>
                <w:bCs/>
                <w:lang w:val="en-US" w:eastAsia="fr-BE"/>
              </w:rPr>
            </w:pPr>
            <w:r w:rsidRPr="00D61BD2">
              <w:rPr>
                <w:rFonts w:eastAsia="Times New Roman" w:cs="Times New Roman"/>
                <w:b/>
                <w:bCs/>
                <w:lang w:val="en-US" w:eastAsia="fr-BE"/>
              </w:rPr>
              <w:t>DEFINITELY RELATED</w:t>
            </w:r>
          </w:p>
        </w:tc>
        <w:tc>
          <w:tcPr>
            <w:tcW w:w="5953" w:type="dxa"/>
          </w:tcPr>
          <w:p w14:paraId="76353542" w14:textId="00F6C654" w:rsidR="009337C1" w:rsidRPr="00D61BD2" w:rsidRDefault="009337C1" w:rsidP="009337C1">
            <w:pPr>
              <w:autoSpaceDE w:val="0"/>
              <w:autoSpaceDN w:val="0"/>
              <w:adjustRightInd w:val="0"/>
              <w:ind w:left="0"/>
              <w:rPr>
                <w:rFonts w:eastAsia="Times New Roman" w:cs="Times New Roman"/>
                <w:lang w:val="en-US" w:eastAsia="fr-BE"/>
              </w:rPr>
            </w:pPr>
            <w:r w:rsidRPr="00D61BD2">
              <w:rPr>
                <w:rFonts w:eastAsia="Times New Roman" w:cs="Times New Roman"/>
                <w:lang w:val="en-US" w:eastAsia="fr-BE"/>
              </w:rPr>
              <w:t xml:space="preserve">An adverse event which is listed as a possible adverse reaction and cannot be reasonably explained by an alternative explanation - e.g. concomitant drug(s) or concomitant disease(s). The relationship in time is very suggestive (e.g. it is confirmed by </w:t>
            </w:r>
            <w:proofErr w:type="spellStart"/>
            <w:r w:rsidRPr="00D61BD2">
              <w:rPr>
                <w:rFonts w:eastAsia="Times New Roman" w:cs="Times New Roman"/>
                <w:lang w:val="en-US" w:eastAsia="fr-BE"/>
              </w:rPr>
              <w:t>dechallenge</w:t>
            </w:r>
            <w:proofErr w:type="spellEnd"/>
            <w:r w:rsidRPr="00D61BD2">
              <w:rPr>
                <w:rFonts w:eastAsia="Times New Roman" w:cs="Times New Roman"/>
                <w:lang w:val="en-US" w:eastAsia="fr-BE"/>
              </w:rPr>
              <w:t xml:space="preserve"> and rechallenge).</w:t>
            </w:r>
          </w:p>
        </w:tc>
      </w:tr>
    </w:tbl>
    <w:p w14:paraId="3192DCE8" w14:textId="75475798" w:rsidR="009337C1" w:rsidRPr="00D61BD2" w:rsidRDefault="00C348B4" w:rsidP="00C348B4">
      <w:pPr>
        <w:autoSpaceDE w:val="0"/>
        <w:autoSpaceDN w:val="0"/>
        <w:adjustRightInd w:val="0"/>
        <w:spacing w:before="120" w:line="276" w:lineRule="auto"/>
        <w:ind w:left="426"/>
        <w:rPr>
          <w:rFonts w:eastAsia="Times New Roman" w:cs="Times New Roman"/>
          <w:lang w:val="en-US" w:eastAsia="fr-BE"/>
        </w:rPr>
      </w:pPr>
      <w:r w:rsidRPr="00D61BD2">
        <w:rPr>
          <w:rFonts w:eastAsia="Times New Roman" w:cs="Times New Roman"/>
          <w:lang w:val="en-US" w:eastAsia="fr-BE"/>
        </w:rPr>
        <w:t>An adverse event is considered associated with the use of the drug if the attribution is ‘possibly’, ‘probably’ or ‘definitely related’.</w:t>
      </w:r>
    </w:p>
    <w:p w14:paraId="4CF84A5E" w14:textId="77777777" w:rsidR="00C348B4" w:rsidRPr="00D61BD2" w:rsidRDefault="00C348B4" w:rsidP="00C348B4">
      <w:pPr>
        <w:autoSpaceDE w:val="0"/>
        <w:autoSpaceDN w:val="0"/>
        <w:adjustRightInd w:val="0"/>
        <w:spacing w:before="120" w:line="276" w:lineRule="auto"/>
        <w:ind w:left="426"/>
        <w:rPr>
          <w:rFonts w:eastAsia="Times New Roman" w:cs="Times New Roman"/>
          <w:lang w:val="en-US" w:eastAsia="fr-BE"/>
        </w:rPr>
      </w:pPr>
    </w:p>
    <w:p w14:paraId="1565BA0D" w14:textId="77777777" w:rsidR="006D2934" w:rsidRPr="00D61BD2" w:rsidRDefault="006D2934" w:rsidP="000A5B6E">
      <w:pPr>
        <w:pStyle w:val="TitreSOP3"/>
        <w:rPr>
          <w:lang w:val="en-US"/>
        </w:rPr>
      </w:pPr>
      <w:bookmarkStart w:id="91" w:name="_Toc105574359"/>
      <w:bookmarkStart w:id="92" w:name="_Toc224309871"/>
      <w:r w:rsidRPr="00D61BD2">
        <w:rPr>
          <w:lang w:val="en-US"/>
        </w:rPr>
        <w:t>Assessing, Recording, and Analyzing Safety Parameters</w:t>
      </w:r>
      <w:bookmarkEnd w:id="91"/>
      <w:bookmarkEnd w:id="92"/>
    </w:p>
    <w:p w14:paraId="43ED51E4" w14:textId="05405B28" w:rsidR="00EC74A3" w:rsidRPr="00D61BD2" w:rsidRDefault="00EC74A3" w:rsidP="00EC74A3">
      <w:pPr>
        <w:autoSpaceDE w:val="0"/>
        <w:autoSpaceDN w:val="0"/>
        <w:adjustRightInd w:val="0"/>
        <w:spacing w:before="120" w:line="276" w:lineRule="auto"/>
        <w:ind w:left="426"/>
        <w:rPr>
          <w:rFonts w:eastAsia="Times New Roman" w:cs="Times New Roman"/>
          <w:lang w:val="en-US" w:eastAsia="fr-BE"/>
        </w:rPr>
      </w:pPr>
      <w:r w:rsidRPr="00D61BD2">
        <w:rPr>
          <w:rFonts w:eastAsia="Times New Roman" w:cs="Times New Roman"/>
          <w:lang w:val="en-US" w:eastAsia="fr-BE"/>
        </w:rPr>
        <w:t xml:space="preserve">The evaluated risk for this trial is a xxx risk. </w:t>
      </w:r>
    </w:p>
    <w:p w14:paraId="10F5B253" w14:textId="44C54CED" w:rsidR="000A03C3" w:rsidRPr="00D61BD2" w:rsidRDefault="000A03C3" w:rsidP="00EC74A3">
      <w:pPr>
        <w:autoSpaceDE w:val="0"/>
        <w:autoSpaceDN w:val="0"/>
        <w:adjustRightInd w:val="0"/>
        <w:spacing w:before="120" w:line="276" w:lineRule="auto"/>
        <w:ind w:left="426"/>
        <w:rPr>
          <w:rFonts w:eastAsia="Times New Roman" w:cs="Times New Roman"/>
          <w:lang w:val="en-US" w:eastAsia="fr-BE"/>
        </w:rPr>
      </w:pPr>
      <w:r w:rsidRPr="00D61BD2">
        <w:rPr>
          <w:rFonts w:cstheme="minorHAnsi"/>
          <w:lang w:val="en-US"/>
        </w:rPr>
        <w:t>A separate trial-specific risk assessment plan (RAP</w:t>
      </w:r>
      <w:r w:rsidRPr="00D61BD2">
        <w:rPr>
          <w:rFonts w:cstheme="minorHAnsi"/>
          <w:lang w:val="en-US"/>
        </w:rPr>
        <w:fldChar w:fldCharType="begin"/>
      </w:r>
      <w:r w:rsidRPr="00D61BD2">
        <w:rPr>
          <w:rFonts w:cstheme="minorHAnsi"/>
          <w:lang w:val="en-US"/>
        </w:rPr>
        <w:instrText xml:space="preserve"> XE "RAP = Risk Assessment Plan" </w:instrText>
      </w:r>
      <w:r w:rsidRPr="00D61BD2">
        <w:rPr>
          <w:rFonts w:cstheme="minorHAnsi"/>
          <w:lang w:val="en-US"/>
        </w:rPr>
        <w:fldChar w:fldCharType="end"/>
      </w:r>
      <w:r w:rsidRPr="00D61BD2">
        <w:rPr>
          <w:rFonts w:cstheme="minorHAnsi"/>
          <w:lang w:val="en-US"/>
        </w:rPr>
        <w:t xml:space="preserve">) will be available to address, in detail, the most relevant potential risks and to </w:t>
      </w:r>
      <w:r w:rsidR="00D61BD2" w:rsidRPr="00D61BD2">
        <w:rPr>
          <w:rFonts w:cstheme="minorHAnsi"/>
          <w:lang w:val="en-US"/>
        </w:rPr>
        <w:t>specify any necessary risk mitigation measures</w:t>
      </w:r>
      <w:r w:rsidRPr="00D61BD2">
        <w:rPr>
          <w:rFonts w:cstheme="minorHAnsi"/>
          <w:lang w:val="en-US"/>
        </w:rPr>
        <w:t xml:space="preserve">. </w:t>
      </w:r>
    </w:p>
    <w:p w14:paraId="0FC11438" w14:textId="0F48EF90" w:rsidR="00360C29" w:rsidRPr="00D61BD2" w:rsidRDefault="00360C29" w:rsidP="00EC74A3">
      <w:pPr>
        <w:pStyle w:val="Corpsdetexte"/>
        <w:spacing w:before="120" w:line="276" w:lineRule="auto"/>
        <w:ind w:left="426"/>
        <w:jc w:val="both"/>
        <w:rPr>
          <w:rFonts w:asciiTheme="minorHAnsi" w:hAnsiTheme="minorHAnsi" w:cstheme="minorHAnsi"/>
          <w:b/>
          <w:iCs/>
          <w:color w:val="FF0000"/>
          <w:sz w:val="22"/>
          <w:szCs w:val="22"/>
          <w:lang w:val="en-US"/>
        </w:rPr>
      </w:pPr>
      <w:r w:rsidRPr="00D61BD2">
        <w:rPr>
          <w:rFonts w:asciiTheme="minorHAnsi" w:hAnsiTheme="minorHAnsi" w:cstheme="minorHAnsi"/>
          <w:b/>
          <w:color w:val="FF0000"/>
          <w:sz w:val="22"/>
          <w:szCs w:val="22"/>
          <w:lang w:val="en-US"/>
        </w:rPr>
        <w:t xml:space="preserve">Adapt the text </w:t>
      </w:r>
      <w:r w:rsidR="00D61BD2" w:rsidRPr="00D61BD2">
        <w:rPr>
          <w:rFonts w:asciiTheme="minorHAnsi" w:hAnsiTheme="minorHAnsi" w:cstheme="minorHAnsi"/>
          <w:b/>
          <w:color w:val="00B050"/>
          <w:sz w:val="22"/>
          <w:szCs w:val="22"/>
          <w:lang w:val="en-US"/>
        </w:rPr>
        <w:t>in green</w:t>
      </w:r>
      <w:r w:rsidR="00D61BD2" w:rsidRPr="00D61BD2">
        <w:rPr>
          <w:rFonts w:asciiTheme="minorHAnsi" w:hAnsiTheme="minorHAnsi" w:cstheme="minorHAnsi"/>
          <w:b/>
          <w:color w:val="FF0000"/>
          <w:sz w:val="22"/>
          <w:szCs w:val="22"/>
          <w:lang w:val="en-US"/>
        </w:rPr>
        <w:t xml:space="preserve"> </w:t>
      </w:r>
      <w:r w:rsidRPr="00D61BD2">
        <w:rPr>
          <w:rFonts w:asciiTheme="minorHAnsi" w:hAnsiTheme="minorHAnsi" w:cstheme="minorHAnsi"/>
          <w:b/>
          <w:color w:val="FF0000"/>
          <w:sz w:val="22"/>
          <w:szCs w:val="22"/>
          <w:lang w:val="en-US"/>
        </w:rPr>
        <w:t xml:space="preserve">below to the </w:t>
      </w:r>
      <w:r w:rsidR="006D2934" w:rsidRPr="00D61BD2">
        <w:rPr>
          <w:rFonts w:asciiTheme="minorHAnsi" w:hAnsiTheme="minorHAnsi" w:cstheme="minorHAnsi"/>
          <w:b/>
          <w:color w:val="FF0000"/>
          <w:sz w:val="22"/>
          <w:szCs w:val="22"/>
          <w:lang w:val="en-US"/>
        </w:rPr>
        <w:t xml:space="preserve">protocol-specific reporting procedures </w:t>
      </w:r>
    </w:p>
    <w:p w14:paraId="7D317272" w14:textId="77777777" w:rsidR="00BE7817" w:rsidRPr="00D61BD2" w:rsidRDefault="00BE7817" w:rsidP="00BE7817">
      <w:pPr>
        <w:pStyle w:val="TitreSOP4"/>
        <w:rPr>
          <w:rFonts w:eastAsia="Arial,BoldItalic"/>
          <w:lang w:val="en-US"/>
        </w:rPr>
      </w:pPr>
      <w:r w:rsidRPr="00D61BD2">
        <w:rPr>
          <w:rFonts w:eastAsia="Arial,BoldItalic"/>
          <w:lang w:val="en-US"/>
        </w:rPr>
        <w:t>Time Period and Frequency for Collecting AE and SAE Information</w:t>
      </w:r>
    </w:p>
    <w:p w14:paraId="2E617600" w14:textId="77777777" w:rsidR="00533C93" w:rsidRPr="00D61BD2" w:rsidRDefault="00533C93" w:rsidP="00533C93">
      <w:pPr>
        <w:pStyle w:val="Titre4"/>
        <w:rPr>
          <w:rFonts w:eastAsia="Times New Roman"/>
          <w:lang w:val="en-US" w:eastAsia="fr-BE"/>
        </w:rPr>
      </w:pPr>
      <w:r w:rsidRPr="00D61BD2">
        <w:rPr>
          <w:rFonts w:eastAsia="Times New Roman"/>
          <w:lang w:val="en-US" w:eastAsia="fr-BE"/>
        </w:rPr>
        <w:t>Adverse events</w:t>
      </w:r>
    </w:p>
    <w:p w14:paraId="41135B72" w14:textId="7E21C62E" w:rsidR="009A28BF" w:rsidRPr="00D61BD2" w:rsidRDefault="009A28BF" w:rsidP="00697D7B">
      <w:pPr>
        <w:autoSpaceDE w:val="0"/>
        <w:autoSpaceDN w:val="0"/>
        <w:adjustRightInd w:val="0"/>
        <w:spacing w:before="120" w:after="120" w:line="276" w:lineRule="auto"/>
        <w:ind w:left="425"/>
        <w:rPr>
          <w:rFonts w:eastAsia="Times New Roman" w:cs="Times New Roman"/>
          <w:lang w:val="en-US" w:eastAsia="fr-BE"/>
        </w:rPr>
      </w:pPr>
      <w:r w:rsidRPr="00D61BD2">
        <w:rPr>
          <w:rFonts w:eastAsia="Times New Roman" w:cs="Times New Roman"/>
          <w:color w:val="FF0000"/>
          <w:lang w:val="en-US" w:eastAsia="fr-BE"/>
        </w:rPr>
        <w:t xml:space="preserve">If SOC (dosage, indication, </w:t>
      </w:r>
      <w:proofErr w:type="spellStart"/>
      <w:r w:rsidRPr="00D61BD2">
        <w:rPr>
          <w:rFonts w:eastAsia="Times New Roman" w:cs="Times New Roman"/>
          <w:color w:val="FF0000"/>
          <w:lang w:val="en-US" w:eastAsia="fr-BE"/>
        </w:rPr>
        <w:t>fréquence</w:t>
      </w:r>
      <w:proofErr w:type="spellEnd"/>
      <w:r w:rsidRPr="00D61BD2">
        <w:rPr>
          <w:rFonts w:eastAsia="Times New Roman" w:cs="Times New Roman"/>
          <w:color w:val="FF0000"/>
          <w:lang w:val="en-US" w:eastAsia="fr-BE"/>
        </w:rPr>
        <w:t>,</w:t>
      </w:r>
      <w:r w:rsidR="00F51C67" w:rsidRPr="00D61BD2">
        <w:rPr>
          <w:rFonts w:eastAsia="Times New Roman" w:cs="Times New Roman"/>
          <w:color w:val="FF0000"/>
          <w:lang w:val="en-US" w:eastAsia="fr-BE"/>
        </w:rPr>
        <w:t xml:space="preserve"> </w:t>
      </w:r>
      <w:r w:rsidRPr="00D61BD2">
        <w:rPr>
          <w:rFonts w:eastAsia="Times New Roman" w:cs="Times New Roman"/>
          <w:color w:val="FF0000"/>
          <w:lang w:val="en-US" w:eastAsia="fr-BE"/>
        </w:rPr>
        <w:t>…):</w:t>
      </w:r>
      <w:r w:rsidRPr="00D61BD2">
        <w:rPr>
          <w:rFonts w:eastAsia="Times New Roman" w:cs="Times New Roman"/>
          <w:lang w:val="en-US" w:eastAsia="fr-BE"/>
        </w:rPr>
        <w:t xml:space="preserve"> </w:t>
      </w:r>
      <w:r w:rsidR="00533C93" w:rsidRPr="00D61BD2">
        <w:rPr>
          <w:rFonts w:eastAsia="Times New Roman" w:cs="Times New Roman"/>
          <w:lang w:val="en-US" w:eastAsia="fr-BE"/>
        </w:rPr>
        <w:t>collect and record on the CRF</w:t>
      </w:r>
      <w:r w:rsidR="000F21A1" w:rsidRPr="00D61BD2">
        <w:rPr>
          <w:rFonts w:eastAsia="Times New Roman" w:cs="Times New Roman"/>
          <w:lang w:val="en-US" w:eastAsia="fr-BE"/>
        </w:rPr>
        <w:t xml:space="preserve"> from the time the patient has </w:t>
      </w:r>
      <w:r w:rsidR="000F21A1" w:rsidRPr="00D61BD2">
        <w:rPr>
          <w:rFonts w:eastAsia="Times New Roman" w:cs="Times New Roman"/>
          <w:color w:val="00B050"/>
          <w:lang w:val="en-US" w:eastAsia="fr-BE"/>
        </w:rPr>
        <w:t>signed the consent through last patient visit</w:t>
      </w:r>
      <w:r w:rsidR="00533C93" w:rsidRPr="00D61BD2">
        <w:rPr>
          <w:rFonts w:eastAsia="Times New Roman" w:cs="Times New Roman"/>
          <w:lang w:val="en-US" w:eastAsia="fr-BE"/>
        </w:rPr>
        <w:t>, all AEs/SAEs</w:t>
      </w:r>
      <w:r w:rsidR="000F21A1" w:rsidRPr="00D61BD2">
        <w:rPr>
          <w:rFonts w:eastAsia="Times New Roman" w:cs="Times New Roman"/>
          <w:lang w:val="en-US" w:eastAsia="fr-BE"/>
        </w:rPr>
        <w:t>, including laboratory abnormalities,</w:t>
      </w:r>
      <w:r w:rsidR="00533C93" w:rsidRPr="00D61BD2">
        <w:rPr>
          <w:rFonts w:eastAsia="Times New Roman" w:cs="Times New Roman"/>
          <w:lang w:val="en-US" w:eastAsia="fr-BE"/>
        </w:rPr>
        <w:t xml:space="preserve"> tha</w:t>
      </w:r>
      <w:r w:rsidR="000F21A1" w:rsidRPr="00D61BD2">
        <w:rPr>
          <w:rFonts w:eastAsia="Times New Roman" w:cs="Times New Roman"/>
          <w:lang w:val="en-US" w:eastAsia="fr-BE"/>
        </w:rPr>
        <w:t xml:space="preserve">t are not described in the SmPC, investigator brochure or IMP dossier </w:t>
      </w:r>
      <w:r w:rsidR="00533C93" w:rsidRPr="00D61BD2">
        <w:rPr>
          <w:rFonts w:eastAsia="Times New Roman" w:cs="Times New Roman"/>
          <w:lang w:val="en-US" w:eastAsia="fr-BE"/>
        </w:rPr>
        <w:t xml:space="preserve">and that are potentially related to the study treatment and unrelated to the patient's disease or known history throughout the treatment period. Collect </w:t>
      </w:r>
      <w:r w:rsidR="000F21A1" w:rsidRPr="00D61BD2">
        <w:rPr>
          <w:rFonts w:eastAsia="Times New Roman" w:cs="Times New Roman"/>
          <w:lang w:val="en-US" w:eastAsia="fr-BE"/>
        </w:rPr>
        <w:t xml:space="preserve">related </w:t>
      </w:r>
      <w:r w:rsidR="00533C93" w:rsidRPr="00D61BD2">
        <w:rPr>
          <w:rFonts w:eastAsia="Times New Roman" w:cs="Times New Roman"/>
          <w:lang w:val="en-US" w:eastAsia="fr-BE"/>
        </w:rPr>
        <w:t xml:space="preserve">events </w:t>
      </w:r>
      <w:r w:rsidR="00533C93" w:rsidRPr="00D61BD2">
        <w:rPr>
          <w:rFonts w:eastAsia="Times New Roman" w:cstheme="minorHAnsi"/>
          <w:color w:val="00B050"/>
          <w:lang w:val="en-US"/>
        </w:rPr>
        <w:t xml:space="preserve">during the treatment period and for a minimum of </w:t>
      </w:r>
      <w:r w:rsidR="00533C93" w:rsidRPr="00D61BD2">
        <w:rPr>
          <w:rFonts w:cstheme="minorHAnsi"/>
          <w:color w:val="00B050"/>
          <w:lang w:val="en-US"/>
        </w:rPr>
        <w:t>xxx</w:t>
      </w:r>
      <w:r w:rsidR="00533C93" w:rsidRPr="00D61BD2">
        <w:rPr>
          <w:rFonts w:eastAsia="Times New Roman" w:cstheme="minorHAnsi"/>
          <w:color w:val="00B050"/>
          <w:lang w:val="en-US"/>
        </w:rPr>
        <w:t xml:space="preserve"> days</w:t>
      </w:r>
      <w:r w:rsidR="00533C93" w:rsidRPr="00D61BD2">
        <w:rPr>
          <w:rFonts w:cstheme="minorHAnsi"/>
          <w:color w:val="00B050"/>
          <w:lang w:val="en-US"/>
        </w:rPr>
        <w:t xml:space="preserve"> </w:t>
      </w:r>
      <w:r w:rsidR="00533C93" w:rsidRPr="00D61BD2">
        <w:rPr>
          <w:rFonts w:eastAsia="Times New Roman" w:cstheme="minorHAnsi"/>
          <w:color w:val="00B050"/>
          <w:lang w:val="en-US"/>
        </w:rPr>
        <w:t>following discontinuation of dosing.</w:t>
      </w:r>
    </w:p>
    <w:p w14:paraId="036C7010" w14:textId="62D7778C" w:rsidR="009A28BF" w:rsidRPr="00D61BD2" w:rsidRDefault="009A28BF" w:rsidP="00697D7B">
      <w:pPr>
        <w:autoSpaceDE w:val="0"/>
        <w:autoSpaceDN w:val="0"/>
        <w:adjustRightInd w:val="0"/>
        <w:spacing w:before="120" w:after="120" w:line="276" w:lineRule="auto"/>
        <w:ind w:left="425"/>
        <w:rPr>
          <w:rFonts w:eastAsia="Times New Roman" w:cs="Times New Roman"/>
          <w:lang w:val="en-US" w:eastAsia="fr-BE"/>
        </w:rPr>
      </w:pPr>
      <w:r w:rsidRPr="00D61BD2">
        <w:rPr>
          <w:rFonts w:eastAsia="Times New Roman" w:cs="Times New Roman"/>
          <w:color w:val="FF0000"/>
          <w:lang w:val="en-US" w:eastAsia="fr-BE"/>
        </w:rPr>
        <w:t>If non SOC :</w:t>
      </w:r>
    </w:p>
    <w:p w14:paraId="6D0071E7" w14:textId="459F56DA" w:rsidR="00BE7817" w:rsidRPr="00D61BD2" w:rsidRDefault="00BE7817" w:rsidP="00697D7B">
      <w:pPr>
        <w:autoSpaceDE w:val="0"/>
        <w:autoSpaceDN w:val="0"/>
        <w:adjustRightInd w:val="0"/>
        <w:spacing w:before="120" w:after="120" w:line="276" w:lineRule="auto"/>
        <w:ind w:left="425"/>
        <w:rPr>
          <w:rFonts w:eastAsia="Times New Roman" w:cs="Times New Roman"/>
          <w:lang w:val="en-US" w:eastAsia="fr-BE"/>
        </w:rPr>
      </w:pPr>
      <w:r w:rsidRPr="00D61BD2">
        <w:rPr>
          <w:rFonts w:eastAsia="Times New Roman" w:cs="Times New Roman"/>
          <w:lang w:val="en-US" w:eastAsia="fr-BE"/>
        </w:rPr>
        <w:t>Adverse events (serious and non-serious</w:t>
      </w:r>
      <w:r w:rsidR="000F21A1" w:rsidRPr="00D61BD2">
        <w:rPr>
          <w:rFonts w:eastAsia="Times New Roman" w:cs="Times New Roman"/>
          <w:lang w:val="en-US" w:eastAsia="fr-BE"/>
        </w:rPr>
        <w:t>, including laboratory abnormalities</w:t>
      </w:r>
      <w:r w:rsidRPr="00D61BD2">
        <w:rPr>
          <w:rFonts w:eastAsia="Times New Roman" w:cs="Times New Roman"/>
          <w:lang w:val="en-US" w:eastAsia="fr-BE"/>
        </w:rPr>
        <w:t xml:space="preserve">) should be recorded </w:t>
      </w:r>
      <w:r w:rsidRPr="00D61BD2">
        <w:rPr>
          <w:rFonts w:eastAsia="Times New Roman" w:cs="Times New Roman"/>
          <w:b/>
          <w:lang w:val="en-US" w:eastAsia="fr-BE"/>
        </w:rPr>
        <w:t>on the CRF</w:t>
      </w:r>
      <w:r w:rsidRPr="00D61BD2">
        <w:rPr>
          <w:rFonts w:eastAsia="Times New Roman" w:cs="Times New Roman"/>
          <w:lang w:val="en-US" w:eastAsia="fr-BE"/>
        </w:rPr>
        <w:t xml:space="preserve"> from the time the patient has </w:t>
      </w:r>
      <w:r w:rsidR="009074D7" w:rsidRPr="00D61BD2">
        <w:rPr>
          <w:rFonts w:eastAsia="Times New Roman" w:cs="Times New Roman"/>
          <w:color w:val="00B050"/>
          <w:lang w:val="en-US" w:eastAsia="fr-BE"/>
        </w:rPr>
        <w:t>signed the consent</w:t>
      </w:r>
      <w:r w:rsidRPr="00D61BD2">
        <w:rPr>
          <w:rFonts w:eastAsia="Times New Roman" w:cs="Times New Roman"/>
          <w:color w:val="00B050"/>
          <w:lang w:val="en-US" w:eastAsia="fr-BE"/>
        </w:rPr>
        <w:t xml:space="preserve"> through last patient visit</w:t>
      </w:r>
      <w:r w:rsidRPr="00D61BD2">
        <w:rPr>
          <w:rFonts w:eastAsia="Times New Roman" w:cs="Times New Roman"/>
          <w:b/>
          <w:lang w:val="en-US" w:eastAsia="fr-BE"/>
        </w:rPr>
        <w:t>.</w:t>
      </w:r>
      <w:r w:rsidR="00697D7B" w:rsidRPr="00D61BD2">
        <w:rPr>
          <w:rFonts w:eastAsia="Times New Roman" w:cs="Times New Roman"/>
          <w:b/>
          <w:lang w:val="en-US" w:eastAsia="fr-BE"/>
        </w:rPr>
        <w:t xml:space="preserve"> </w:t>
      </w:r>
      <w:r w:rsidR="00697D7B" w:rsidRPr="00D61BD2">
        <w:rPr>
          <w:rFonts w:eastAsia="Times New Roman" w:cstheme="minorHAnsi"/>
          <w:lang w:val="en-US"/>
        </w:rPr>
        <w:t>Collect non</w:t>
      </w:r>
      <w:r w:rsidR="00697D7B" w:rsidRPr="00D61BD2">
        <w:rPr>
          <w:rFonts w:cstheme="minorHAnsi"/>
          <w:lang w:val="en-US"/>
        </w:rPr>
        <w:t>-</w:t>
      </w:r>
      <w:r w:rsidR="00697D7B" w:rsidRPr="00D61BD2">
        <w:rPr>
          <w:rFonts w:eastAsia="Times New Roman" w:cstheme="minorHAnsi"/>
          <w:lang w:val="en-US"/>
        </w:rPr>
        <w:t xml:space="preserve">serious adverse events </w:t>
      </w:r>
      <w:r w:rsidR="00D86038" w:rsidRPr="00D61BD2">
        <w:rPr>
          <w:rFonts w:eastAsia="Times New Roman" w:cstheme="minorHAnsi"/>
          <w:lang w:val="en-US"/>
        </w:rPr>
        <w:t>only treatment related</w:t>
      </w:r>
      <w:r w:rsidR="00697D7B" w:rsidRPr="00D61BD2">
        <w:rPr>
          <w:rFonts w:eastAsia="Times New Roman" w:cstheme="minorHAnsi"/>
          <w:lang w:val="en-US"/>
        </w:rPr>
        <w:t xml:space="preserve"> continuously </w:t>
      </w:r>
      <w:r w:rsidR="00697D7B" w:rsidRPr="00D61BD2">
        <w:rPr>
          <w:rFonts w:eastAsia="Times New Roman" w:cstheme="minorHAnsi"/>
          <w:color w:val="00B050"/>
          <w:lang w:val="en-US"/>
        </w:rPr>
        <w:t xml:space="preserve">during the treatment period and for a minimum of </w:t>
      </w:r>
      <w:r w:rsidR="00697D7B" w:rsidRPr="00D61BD2">
        <w:rPr>
          <w:rFonts w:cstheme="minorHAnsi"/>
          <w:color w:val="00B050"/>
          <w:lang w:val="en-US"/>
        </w:rPr>
        <w:t>xxx</w:t>
      </w:r>
      <w:r w:rsidR="00697D7B" w:rsidRPr="00D61BD2">
        <w:rPr>
          <w:rFonts w:eastAsia="Times New Roman" w:cstheme="minorHAnsi"/>
          <w:color w:val="00B050"/>
          <w:lang w:val="en-US"/>
        </w:rPr>
        <w:t xml:space="preserve"> days</w:t>
      </w:r>
      <w:r w:rsidR="00697D7B" w:rsidRPr="00D61BD2">
        <w:rPr>
          <w:rFonts w:cstheme="minorHAnsi"/>
          <w:color w:val="00B050"/>
          <w:lang w:val="en-US"/>
        </w:rPr>
        <w:t xml:space="preserve"> </w:t>
      </w:r>
      <w:r w:rsidR="00697D7B" w:rsidRPr="00D61BD2">
        <w:rPr>
          <w:rFonts w:eastAsia="Times New Roman" w:cstheme="minorHAnsi"/>
          <w:color w:val="00B050"/>
          <w:lang w:val="en-US"/>
        </w:rPr>
        <w:t>following discontinuation of dosing</w:t>
      </w:r>
      <w:r w:rsidR="00697D7B" w:rsidRPr="00D61BD2">
        <w:rPr>
          <w:rFonts w:eastAsia="Times New Roman" w:cstheme="minorHAnsi"/>
          <w:lang w:val="en-US"/>
        </w:rPr>
        <w:t>.</w:t>
      </w:r>
    </w:p>
    <w:p w14:paraId="451E99BD" w14:textId="5B030949" w:rsidR="00BE7817" w:rsidRPr="00D61BD2" w:rsidRDefault="00BE7817" w:rsidP="00BE7817">
      <w:pPr>
        <w:autoSpaceDE w:val="0"/>
        <w:autoSpaceDN w:val="0"/>
        <w:adjustRightInd w:val="0"/>
        <w:spacing w:before="120" w:after="120" w:line="276" w:lineRule="auto"/>
        <w:ind w:left="425"/>
        <w:rPr>
          <w:rFonts w:eastAsia="Times New Roman" w:cs="Times New Roman"/>
          <w:lang w:val="en-US" w:eastAsia="fr-BE"/>
        </w:rPr>
      </w:pPr>
      <w:r w:rsidRPr="00D61BD2">
        <w:rPr>
          <w:rFonts w:eastAsia="Times New Roman" w:cs="Times New Roman"/>
          <w:lang w:val="en-US" w:eastAsia="fr-BE"/>
        </w:rPr>
        <w:lastRenderedPageBreak/>
        <w:t xml:space="preserve">For all </w:t>
      </w:r>
      <w:r w:rsidR="00F51C67" w:rsidRPr="00D61BD2">
        <w:rPr>
          <w:rFonts w:eastAsia="Times New Roman" w:cs="Times New Roman"/>
          <w:lang w:val="en-US" w:eastAsia="fr-BE"/>
        </w:rPr>
        <w:t xml:space="preserve">collected </w:t>
      </w:r>
      <w:r w:rsidRPr="00D61BD2">
        <w:rPr>
          <w:rFonts w:eastAsia="Times New Roman" w:cs="Times New Roman"/>
          <w:lang w:val="en-US" w:eastAsia="fr-BE"/>
        </w:rPr>
        <w:t>adverse events, sufficient information should be obtained by the investigator to determine the causality, the severity and the seriousness of the adverse event.</w:t>
      </w:r>
    </w:p>
    <w:p w14:paraId="41FCB403" w14:textId="4CC08820" w:rsidR="0036690A" w:rsidRPr="00D61BD2" w:rsidRDefault="0036690A" w:rsidP="0036690A">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 investigator and any qualified designees are responsible for detecting, documenting, and reporting events that meet the definition of an AE or SAE and remain responsible for following up on AEs that are serious, considered related to the study intervention or the study, or that caused the participant to discontinue before completing the study.</w:t>
      </w:r>
    </w:p>
    <w:p w14:paraId="4FD8CFA0" w14:textId="77777777" w:rsidR="000F21A1" w:rsidRPr="00D61BD2" w:rsidRDefault="000F21A1" w:rsidP="000F21A1">
      <w:pPr>
        <w:pStyle w:val="Titre4"/>
        <w:rPr>
          <w:lang w:val="en-US"/>
        </w:rPr>
      </w:pPr>
      <w:r w:rsidRPr="00D61BD2">
        <w:rPr>
          <w:lang w:val="en-US"/>
        </w:rPr>
        <w:t>Serious adverse events</w:t>
      </w:r>
    </w:p>
    <w:p w14:paraId="1521860F" w14:textId="77777777" w:rsidR="0036690A" w:rsidRPr="00D61BD2" w:rsidRDefault="0036690A" w:rsidP="00C348B4">
      <w:pPr>
        <w:pStyle w:val="Corpsdetexte"/>
        <w:spacing w:before="24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All SAEs must be collected </w:t>
      </w:r>
      <w:r w:rsidR="00697D7B" w:rsidRPr="00D61BD2">
        <w:rPr>
          <w:rFonts w:asciiTheme="minorHAnsi" w:hAnsiTheme="minorHAnsi" w:cstheme="minorHAnsi"/>
          <w:sz w:val="22"/>
          <w:szCs w:val="22"/>
          <w:lang w:val="en-US"/>
        </w:rPr>
        <w:t>and require immediate (within 24 hours) notification</w:t>
      </w:r>
      <w:r w:rsidR="00697D7B" w:rsidRPr="00D61BD2">
        <w:rPr>
          <w:rFonts w:cs="Times New Roman"/>
          <w:lang w:val="en-US" w:eastAsia="fr-BE"/>
        </w:rPr>
        <w:t xml:space="preserve"> </w:t>
      </w:r>
      <w:r w:rsidRPr="00D61BD2">
        <w:rPr>
          <w:rFonts w:asciiTheme="minorHAnsi" w:hAnsiTheme="minorHAnsi" w:cstheme="minorHAnsi"/>
          <w:color w:val="00B050"/>
          <w:sz w:val="22"/>
          <w:szCs w:val="22"/>
          <w:lang w:val="en-US"/>
        </w:rPr>
        <w:t xml:space="preserve">from the time of signing the consent, including those thought to be associated with protocol-specified procedures, and within </w:t>
      </w:r>
      <w:r w:rsidR="00715704" w:rsidRPr="00D61BD2">
        <w:rPr>
          <w:rFonts w:asciiTheme="minorHAnsi" w:hAnsiTheme="minorHAnsi" w:cstheme="minorHAnsi"/>
          <w:color w:val="00B050"/>
          <w:sz w:val="22"/>
          <w:szCs w:val="22"/>
          <w:lang w:val="en-US"/>
        </w:rPr>
        <w:t xml:space="preserve">xxx </w:t>
      </w:r>
      <w:r w:rsidRPr="00D61BD2">
        <w:rPr>
          <w:rFonts w:asciiTheme="minorHAnsi" w:hAnsiTheme="minorHAnsi" w:cstheme="minorHAnsi"/>
          <w:color w:val="00B050"/>
          <w:sz w:val="22"/>
          <w:szCs w:val="22"/>
          <w:lang w:val="en-US"/>
        </w:rPr>
        <w:t>days following discontinuation of dosing</w:t>
      </w:r>
      <w:r w:rsidRPr="00D61BD2">
        <w:rPr>
          <w:rFonts w:asciiTheme="minorHAnsi" w:hAnsiTheme="minorHAnsi" w:cstheme="minorHAnsi"/>
          <w:sz w:val="22"/>
          <w:szCs w:val="22"/>
          <w:lang w:val="en-US"/>
        </w:rPr>
        <w:t>. The investigator must report any SAE that occurs after these time periods and that is believed to be related to study intervention or protocol-specified procedure.</w:t>
      </w:r>
    </w:p>
    <w:p w14:paraId="42209E9A" w14:textId="77777777" w:rsidR="00BE7817" w:rsidRPr="00D61BD2" w:rsidRDefault="00BE7817" w:rsidP="00BE7817">
      <w:pPr>
        <w:autoSpaceDE w:val="0"/>
        <w:autoSpaceDN w:val="0"/>
        <w:adjustRightInd w:val="0"/>
        <w:spacing w:before="120" w:after="120" w:line="276" w:lineRule="auto"/>
        <w:ind w:left="426"/>
        <w:rPr>
          <w:rFonts w:eastAsia="Times New Roman" w:cs="Times New Roman"/>
          <w:lang w:val="en-US" w:eastAsia="fr-BE"/>
        </w:rPr>
      </w:pPr>
      <w:r w:rsidRPr="00D61BD2">
        <w:rPr>
          <w:rFonts w:eastAsia="Times New Roman" w:cs="Times New Roman"/>
          <w:lang w:val="en-US" w:eastAsia="fr-BE"/>
        </w:rPr>
        <w:t>In the event that the investigator does not become aware of the occurrence of a serious adverse event immediately (</w:t>
      </w:r>
      <w:proofErr w:type="spellStart"/>
      <w:r w:rsidRPr="00D61BD2">
        <w:rPr>
          <w:rFonts w:eastAsia="Times New Roman" w:cs="Times New Roman"/>
          <w:lang w:val="en-US" w:eastAsia="fr-BE"/>
        </w:rPr>
        <w:t>eg</w:t>
      </w:r>
      <w:proofErr w:type="spellEnd"/>
      <w:r w:rsidRPr="00D61BD2">
        <w:rPr>
          <w:rFonts w:eastAsia="Times New Roman" w:cs="Times New Roman"/>
          <w:lang w:val="en-US" w:eastAsia="fr-BE"/>
        </w:rPr>
        <w:t>, if an outpatient trial patient initially seeks treatment elsewhere), the investigator is to report the event within 24 hours after learning of it and document the time of his/her first awareness of the adverse event.</w:t>
      </w:r>
    </w:p>
    <w:p w14:paraId="3C62B67D" w14:textId="77777777" w:rsidR="00715704" w:rsidRPr="00D61BD2" w:rsidRDefault="00715704" w:rsidP="00715704">
      <w:pPr>
        <w:pStyle w:val="TitreSOP4"/>
        <w:rPr>
          <w:rFonts w:eastAsia="Arial,BoldItalic"/>
          <w:lang w:val="en-US"/>
        </w:rPr>
      </w:pPr>
      <w:r w:rsidRPr="00D61BD2">
        <w:rPr>
          <w:rFonts w:eastAsia="Arial,BoldItalic"/>
          <w:lang w:val="en-US"/>
        </w:rPr>
        <w:t>Method of Detecting AEs and SAEs</w:t>
      </w:r>
    </w:p>
    <w:p w14:paraId="31FFB63F" w14:textId="77777777" w:rsidR="00697D7B" w:rsidRPr="00D61BD2" w:rsidRDefault="00697D7B" w:rsidP="00697D7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AEs will be reported by the participant (or, when appropriate, by a caregiver, a surrogate, or the participant’s legally acceptable representative).</w:t>
      </w:r>
    </w:p>
    <w:p w14:paraId="39FF6AC0" w14:textId="77777777" w:rsidR="00715704" w:rsidRPr="00D61BD2" w:rsidRDefault="00715704" w:rsidP="00715704">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AEs can be spontaneously reported or elicited during open-ended questioning, examination, or evaluation of a participant. Care should be taken not to introduce bias when collecting AEs and/or SAEs. Inquiry about specific AEs should be guided by clinical judgement in the context of known AEs, when appropriate for the program or protocol.</w:t>
      </w:r>
    </w:p>
    <w:p w14:paraId="16AF15C1" w14:textId="77777777" w:rsidR="0036690A" w:rsidRPr="00D61BD2" w:rsidRDefault="00715704" w:rsidP="00715704">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AEs including SAEs occurring during at home period should be collected during in-clinic visits </w:t>
      </w:r>
      <w:r w:rsidR="007A2BFB" w:rsidRPr="00D61BD2">
        <w:rPr>
          <w:rFonts w:asciiTheme="minorHAnsi" w:hAnsiTheme="minorHAnsi" w:cstheme="minorHAnsi"/>
          <w:sz w:val="22"/>
          <w:szCs w:val="22"/>
          <w:lang w:val="en-US"/>
        </w:rPr>
        <w:t>or</w:t>
      </w:r>
      <w:r w:rsidRPr="00D61BD2">
        <w:rPr>
          <w:rFonts w:asciiTheme="minorHAnsi" w:hAnsiTheme="minorHAnsi" w:cstheme="minorHAnsi"/>
          <w:sz w:val="22"/>
          <w:szCs w:val="22"/>
          <w:lang w:val="en-US"/>
        </w:rPr>
        <w:t xml:space="preserve"> during call with participants, and reported as early as possible (In the case of SAE, within 24 hours of learning of the event).</w:t>
      </w:r>
    </w:p>
    <w:p w14:paraId="55E243F6" w14:textId="77777777" w:rsidR="007A2BFB" w:rsidRPr="00D61BD2" w:rsidRDefault="007A2BFB" w:rsidP="007A2BFB">
      <w:pPr>
        <w:pStyle w:val="TitreSOP4"/>
        <w:rPr>
          <w:rFonts w:eastAsia="Arial,BoldItalic"/>
          <w:lang w:val="en-US"/>
        </w:rPr>
      </w:pPr>
      <w:r w:rsidRPr="00D61BD2">
        <w:rPr>
          <w:rFonts w:eastAsia="Arial,BoldItalic"/>
          <w:lang w:val="en-US"/>
        </w:rPr>
        <w:t>Follow-up of AEs and SAEs</w:t>
      </w:r>
    </w:p>
    <w:p w14:paraId="64560CB5" w14:textId="77777777" w:rsidR="007A2BFB" w:rsidRPr="00D61BD2" w:rsidRDefault="007A2BFB" w:rsidP="007A2BF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Non-serious AEs should be followed to resolution or stabilization, or reported as SAEs if they become serious.</w:t>
      </w:r>
    </w:p>
    <w:p w14:paraId="54325B83" w14:textId="77777777" w:rsidR="00AB0F87" w:rsidRPr="00D61BD2" w:rsidRDefault="00AB0F87" w:rsidP="007A2BF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For adverse events with a causal relationship to the investigational product, follow-up by the investigator is required until the event or its sequelae resolve or stabilize at a level acceptable to the investigator.</w:t>
      </w:r>
    </w:p>
    <w:p w14:paraId="2AED8FAD" w14:textId="77777777" w:rsidR="007A2BFB" w:rsidRPr="00D61BD2" w:rsidRDefault="007A2BFB" w:rsidP="007A2BF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Follow-up is also required for non-serious AEs that cause interruption or discontinuation of study intervention and for those present at the end of study intervention as appropriate.</w:t>
      </w:r>
    </w:p>
    <w:p w14:paraId="76ADA694" w14:textId="2534B1B0" w:rsidR="007A2BFB" w:rsidRPr="00D61BD2" w:rsidRDefault="007A2BFB" w:rsidP="007A2BF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All identified non-serious AEs </w:t>
      </w:r>
      <w:r w:rsidR="00D04EFB" w:rsidRPr="00D61BD2">
        <w:rPr>
          <w:rFonts w:asciiTheme="minorHAnsi" w:hAnsiTheme="minorHAnsi" w:cstheme="minorHAnsi"/>
          <w:sz w:val="22"/>
          <w:szCs w:val="22"/>
          <w:lang w:val="en-US"/>
        </w:rPr>
        <w:t xml:space="preserve">and/or laboratory abnormalities </w:t>
      </w:r>
      <w:r w:rsidRPr="00D61BD2">
        <w:rPr>
          <w:rFonts w:asciiTheme="minorHAnsi" w:hAnsiTheme="minorHAnsi" w:cstheme="minorHAnsi"/>
          <w:sz w:val="22"/>
          <w:szCs w:val="22"/>
          <w:lang w:val="en-US"/>
        </w:rPr>
        <w:t>must be recorded and described on CRF.</w:t>
      </w:r>
    </w:p>
    <w:p w14:paraId="71917218" w14:textId="6C8D6C98" w:rsidR="000F21A1" w:rsidRPr="00D61BD2" w:rsidRDefault="000F21A1" w:rsidP="007A2BF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Investigators are not obligated to actively seek AEs or SAEs in former study participants. However, if the investigator learns of any SAE, including a death, at any time after a participant </w:t>
      </w:r>
      <w:r w:rsidRPr="00D61BD2">
        <w:rPr>
          <w:rFonts w:asciiTheme="minorHAnsi" w:hAnsiTheme="minorHAnsi" w:cstheme="minorHAnsi"/>
          <w:sz w:val="22"/>
          <w:szCs w:val="22"/>
          <w:lang w:val="en-US"/>
        </w:rPr>
        <w:lastRenderedPageBreak/>
        <w:t>has been discharged from the study, and he/she considers the event reasonably related to the study intervention or study participation, the investigator must promptly notify the Sponsor.</w:t>
      </w:r>
    </w:p>
    <w:p w14:paraId="7EDC6795" w14:textId="77777777" w:rsidR="007A2BFB" w:rsidRPr="00D61BD2" w:rsidRDefault="007A2BFB" w:rsidP="007A2BFB">
      <w:pPr>
        <w:pStyle w:val="TitreSOP4"/>
        <w:rPr>
          <w:rFonts w:eastAsia="Arial,BoldItalic"/>
          <w:lang w:val="en-US"/>
        </w:rPr>
      </w:pPr>
      <w:r w:rsidRPr="00D61BD2">
        <w:rPr>
          <w:rFonts w:eastAsia="Arial,BoldItalic"/>
          <w:lang w:val="en-US"/>
        </w:rPr>
        <w:t>Regulatory Reporting Requirements for SAEs</w:t>
      </w:r>
    </w:p>
    <w:p w14:paraId="2CC56632" w14:textId="23E61F90" w:rsidR="00227444" w:rsidRPr="00D61BD2" w:rsidRDefault="00227444" w:rsidP="00227444">
      <w:pPr>
        <w:pStyle w:val="Titre4"/>
        <w:rPr>
          <w:rFonts w:asciiTheme="minorHAnsi" w:hAnsiTheme="minorHAnsi" w:cstheme="minorHAnsi"/>
          <w:lang w:val="en-US"/>
        </w:rPr>
      </w:pPr>
      <w:r w:rsidRPr="00D61BD2">
        <w:rPr>
          <w:lang w:val="en-US"/>
        </w:rPr>
        <w:t>Investigator’s reporting</w:t>
      </w:r>
    </w:p>
    <w:p w14:paraId="687ECE04" w14:textId="24C76188" w:rsidR="007A2BFB" w:rsidRPr="00D61BD2" w:rsidRDefault="00227444" w:rsidP="007A2BF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The investigator will report all SAEs to the sponsor within 24 hours after learning of it and document the time of his/her first awareness of the adverse event. </w:t>
      </w:r>
      <w:r w:rsidR="007A2BFB" w:rsidRPr="00D61BD2">
        <w:rPr>
          <w:rFonts w:asciiTheme="minorHAnsi" w:hAnsiTheme="minorHAnsi" w:cstheme="minorHAnsi"/>
          <w:sz w:val="22"/>
          <w:szCs w:val="22"/>
          <w:lang w:val="en-US"/>
        </w:rPr>
        <w:t>Prompt notification by the investigator to the Sponsor of SAEs is essential so that legal obligations and ethical responsibilities toward the safety of participants and the safety of a product under clinical investigation are met.</w:t>
      </w:r>
    </w:p>
    <w:p w14:paraId="449480C2" w14:textId="1D46D8B4" w:rsidR="000F21A1" w:rsidRPr="00D61BD2" w:rsidRDefault="000F21A1" w:rsidP="000F21A1">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 investigator uses the standard CIOMS SAE FORM to submit the SAE to the sponsor. The investigator will submit any updated SAE data to the sponsor or designee within 24 hours of updated information being available.</w:t>
      </w:r>
    </w:p>
    <w:p w14:paraId="19F6B404" w14:textId="6CA7E7CA" w:rsidR="00227444" w:rsidRPr="00D61BD2" w:rsidRDefault="00227444" w:rsidP="00227444">
      <w:pPr>
        <w:pStyle w:val="Corpsdetexte"/>
        <w:spacing w:before="120" w:line="276" w:lineRule="auto"/>
        <w:ind w:left="425"/>
        <w:rPr>
          <w:rFonts w:asciiTheme="minorHAnsi" w:hAnsiTheme="minorHAnsi" w:cs="Times New Roman"/>
          <w:sz w:val="22"/>
          <w:szCs w:val="22"/>
          <w:lang w:val="en-US" w:eastAsia="fr-BE"/>
        </w:rPr>
      </w:pPr>
      <w:r w:rsidRPr="00D61BD2">
        <w:rPr>
          <w:rFonts w:asciiTheme="minorHAnsi" w:hAnsiTheme="minorHAnsi" w:cs="Times New Roman"/>
          <w:sz w:val="22"/>
          <w:szCs w:val="22"/>
          <w:lang w:val="en-US" w:eastAsia="fr-BE"/>
        </w:rPr>
        <w:t xml:space="preserve">The investigator will inform the sponsor in case of patient death, whatever the cause of the death could be, during the patient participation period </w:t>
      </w:r>
      <w:r w:rsidRPr="00D61BD2">
        <w:rPr>
          <w:rFonts w:asciiTheme="minorHAnsi" w:hAnsiTheme="minorHAnsi" w:cstheme="minorHAnsi"/>
          <w:sz w:val="22"/>
          <w:szCs w:val="22"/>
          <w:lang w:val="en-US"/>
        </w:rPr>
        <w:t>within 24 hours after learning of it</w:t>
      </w:r>
      <w:r w:rsidRPr="00D61BD2">
        <w:rPr>
          <w:rFonts w:asciiTheme="minorHAnsi" w:hAnsiTheme="minorHAnsi" w:cs="Times New Roman"/>
          <w:sz w:val="22"/>
          <w:szCs w:val="22"/>
          <w:lang w:val="en-US" w:eastAsia="fr-BE"/>
        </w:rPr>
        <w:t>. For reported death of a subject, whatever the cause could be, the investigator shall supply the sponsor with any additional information requested.</w:t>
      </w:r>
    </w:p>
    <w:p w14:paraId="63B25847" w14:textId="3A7074DA" w:rsidR="007A2BFB" w:rsidRPr="00D61BD2" w:rsidRDefault="007A2BFB" w:rsidP="007A2BFB">
      <w:pPr>
        <w:pStyle w:val="Corpsdetexte"/>
        <w:spacing w:before="12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An investigator who receives an investigator safety report describing SAEs or other specific safety information (</w:t>
      </w:r>
      <w:proofErr w:type="spellStart"/>
      <w:r w:rsidRPr="00D61BD2">
        <w:rPr>
          <w:rFonts w:asciiTheme="minorHAnsi" w:hAnsiTheme="minorHAnsi" w:cstheme="minorHAnsi"/>
          <w:sz w:val="22"/>
          <w:szCs w:val="22"/>
          <w:lang w:val="en-US"/>
        </w:rPr>
        <w:t>eg</w:t>
      </w:r>
      <w:proofErr w:type="spellEnd"/>
      <w:r w:rsidRPr="00D61BD2">
        <w:rPr>
          <w:rFonts w:asciiTheme="minorHAnsi" w:hAnsiTheme="minorHAnsi" w:cstheme="minorHAnsi"/>
          <w:sz w:val="22"/>
          <w:szCs w:val="22"/>
          <w:lang w:val="en-US"/>
        </w:rPr>
        <w:t>, summary or listing of SAEs) from the Sponsor will file it along with the Investigator</w:t>
      </w:r>
      <w:r w:rsidRPr="00D61BD2">
        <w:rPr>
          <w:rFonts w:asciiTheme="minorHAnsi" w:hAnsiTheme="minorHAnsi" w:cstheme="minorHAnsi" w:hint="eastAsia"/>
          <w:sz w:val="22"/>
          <w:szCs w:val="22"/>
          <w:lang w:val="en-US"/>
        </w:rPr>
        <w:t>’</w:t>
      </w:r>
      <w:r w:rsidRPr="00D61BD2">
        <w:rPr>
          <w:rFonts w:asciiTheme="minorHAnsi" w:hAnsiTheme="minorHAnsi" w:cstheme="minorHAnsi"/>
          <w:sz w:val="22"/>
          <w:szCs w:val="22"/>
          <w:lang w:val="en-US"/>
        </w:rPr>
        <w:t>s Brochure.</w:t>
      </w:r>
    </w:p>
    <w:p w14:paraId="49C7837D" w14:textId="77777777" w:rsidR="00227444" w:rsidRPr="00D61BD2" w:rsidRDefault="00227444" w:rsidP="00227444">
      <w:pPr>
        <w:pStyle w:val="Titre4"/>
        <w:spacing w:after="240"/>
        <w:rPr>
          <w:lang w:val="en-US"/>
        </w:rPr>
      </w:pPr>
      <w:r w:rsidRPr="00D61BD2">
        <w:rPr>
          <w:lang w:val="en-US"/>
        </w:rPr>
        <w:t>Sponsor’s reporting</w:t>
      </w:r>
    </w:p>
    <w:p w14:paraId="4BF17A0D" w14:textId="77777777" w:rsidR="007A2BFB" w:rsidRPr="00D61BD2" w:rsidRDefault="007A2BFB" w:rsidP="00D04EFB">
      <w:pPr>
        <w:pStyle w:val="Corpsdetexte"/>
        <w:spacing w:before="120" w:after="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 Sponsor or designee must report to regulatory authorities :</w:t>
      </w:r>
    </w:p>
    <w:p w14:paraId="09E431E6" w14:textId="77777777" w:rsidR="00D04EFB" w:rsidRPr="00D61BD2" w:rsidRDefault="007A2BFB" w:rsidP="00745F72">
      <w:pPr>
        <w:pStyle w:val="Corpsdetexte"/>
        <w:numPr>
          <w:ilvl w:val="0"/>
          <w:numId w:val="10"/>
        </w:numPr>
        <w:spacing w:after="0" w:line="276" w:lineRule="auto"/>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Via CTIS portal : </w:t>
      </w:r>
    </w:p>
    <w:p w14:paraId="125AEA9F" w14:textId="77777777" w:rsidR="007A2BFB" w:rsidRPr="00D61BD2" w:rsidRDefault="007A2BFB" w:rsidP="00745F72">
      <w:pPr>
        <w:pStyle w:val="Corpsdetexte"/>
        <w:numPr>
          <w:ilvl w:val="1"/>
          <w:numId w:val="10"/>
        </w:numPr>
        <w:spacing w:after="0" w:line="276" w:lineRule="auto"/>
        <w:rPr>
          <w:rFonts w:asciiTheme="minorHAnsi" w:hAnsiTheme="minorHAnsi" w:cstheme="minorHAnsi"/>
          <w:sz w:val="22"/>
          <w:szCs w:val="22"/>
          <w:lang w:val="en-US"/>
        </w:rPr>
      </w:pPr>
      <w:r w:rsidRPr="00D61BD2">
        <w:rPr>
          <w:rFonts w:asciiTheme="minorHAnsi" w:hAnsiTheme="minorHAnsi" w:cstheme="minorHAnsi"/>
          <w:sz w:val="22"/>
          <w:szCs w:val="22"/>
          <w:u w:val="single"/>
          <w:lang w:val="en-US"/>
        </w:rPr>
        <w:t>Unexpected events</w:t>
      </w:r>
      <w:r w:rsidRPr="00D61BD2">
        <w:rPr>
          <w:rFonts w:asciiTheme="minorHAnsi" w:hAnsiTheme="minorHAnsi" w:cstheme="minorHAnsi"/>
          <w:sz w:val="22"/>
          <w:szCs w:val="22"/>
          <w:lang w:val="en-US"/>
        </w:rPr>
        <w:t> : Events that affect the benefit-risk balance of a </w:t>
      </w:r>
      <w:hyperlink r:id="rId17" w:tgtFrame="_blank" w:tooltip="A study performed to investigate the safety or efficacy of a medicine. For human medicines, these studies are carried out in human volunteers." w:history="1">
        <w:r w:rsidRPr="00D61BD2">
          <w:rPr>
            <w:rFonts w:asciiTheme="minorHAnsi" w:hAnsiTheme="minorHAnsi" w:cstheme="minorHAnsi"/>
            <w:sz w:val="22"/>
            <w:szCs w:val="22"/>
            <w:lang w:val="en-US"/>
          </w:rPr>
          <w:t>clinical trial</w:t>
        </w:r>
      </w:hyperlink>
      <w:r w:rsidRPr="00D61BD2">
        <w:rPr>
          <w:rFonts w:asciiTheme="minorHAnsi" w:hAnsiTheme="minorHAnsi" w:cstheme="minorHAnsi"/>
          <w:sz w:val="22"/>
          <w:szCs w:val="22"/>
          <w:lang w:val="en-US"/>
        </w:rPr>
        <w:t> that were unforeseen, e.g. an unexpected increase in the incidence of expected </w:t>
      </w:r>
      <w:hyperlink r:id="rId18" w:tgtFrame="_blank" w:tooltip="An adverse reaction that results in death, is life-threatening, requires hospitalisation or prolongation of existing hospitalisation, results in persistent or significant disability or incapacity, or is a birth defect." w:history="1">
        <w:r w:rsidRPr="00D61BD2">
          <w:rPr>
            <w:rFonts w:asciiTheme="minorHAnsi" w:hAnsiTheme="minorHAnsi" w:cstheme="minorHAnsi"/>
            <w:sz w:val="22"/>
            <w:szCs w:val="22"/>
            <w:lang w:val="en-US"/>
          </w:rPr>
          <w:t>serious adverse reactions</w:t>
        </w:r>
      </w:hyperlink>
      <w:r w:rsidRPr="00D61BD2">
        <w:rPr>
          <w:rFonts w:asciiTheme="minorHAnsi" w:hAnsiTheme="minorHAnsi" w:cstheme="minorHAnsi"/>
          <w:sz w:val="22"/>
          <w:szCs w:val="22"/>
          <w:lang w:val="en-US"/>
        </w:rPr>
        <w:t xml:space="preserve"> that may be clinically important. Unexpected events do not include SUSARs. </w:t>
      </w:r>
    </w:p>
    <w:p w14:paraId="44E793BA" w14:textId="77777777" w:rsidR="00D04EFB" w:rsidRPr="00D61BD2" w:rsidRDefault="00D04EFB" w:rsidP="00745F72">
      <w:pPr>
        <w:pStyle w:val="Corpsdetexte"/>
        <w:numPr>
          <w:ilvl w:val="1"/>
          <w:numId w:val="10"/>
        </w:numPr>
        <w:spacing w:after="0" w:line="276" w:lineRule="auto"/>
        <w:ind w:left="2364" w:hanging="357"/>
        <w:rPr>
          <w:rFonts w:asciiTheme="minorHAnsi" w:hAnsiTheme="minorHAnsi" w:cstheme="minorHAnsi"/>
          <w:sz w:val="22"/>
          <w:szCs w:val="22"/>
          <w:lang w:val="en-US"/>
        </w:rPr>
      </w:pPr>
      <w:r w:rsidRPr="00D61BD2">
        <w:rPr>
          <w:rFonts w:asciiTheme="minorHAnsi" w:hAnsiTheme="minorHAnsi" w:cstheme="minorHAnsi"/>
          <w:sz w:val="22"/>
          <w:szCs w:val="22"/>
          <w:u w:val="single"/>
          <w:lang w:val="en-US"/>
        </w:rPr>
        <w:t>Urgent safety measures</w:t>
      </w:r>
      <w:r w:rsidRPr="00D61BD2">
        <w:rPr>
          <w:rFonts w:asciiTheme="minorHAnsi" w:hAnsiTheme="minorHAnsi" w:cstheme="minorHAnsi"/>
          <w:sz w:val="22"/>
          <w:szCs w:val="22"/>
          <w:lang w:val="en-US"/>
        </w:rPr>
        <w:t> : Measures taken to protect </w:t>
      </w:r>
      <w:hyperlink r:id="rId19" w:tgtFrame="_blank" w:tooltip="A study performed to investigate the safety or efficacy of a medicine. For human medicines, these studies are carried out in human volunteers." w:history="1">
        <w:r w:rsidRPr="00D61BD2">
          <w:rPr>
            <w:rFonts w:asciiTheme="minorHAnsi" w:hAnsiTheme="minorHAnsi" w:cstheme="minorHAnsi"/>
            <w:sz w:val="22"/>
            <w:szCs w:val="22"/>
            <w:lang w:val="en-US"/>
          </w:rPr>
          <w:t>clinical trial</w:t>
        </w:r>
      </w:hyperlink>
      <w:r w:rsidRPr="00D61BD2">
        <w:rPr>
          <w:rFonts w:asciiTheme="minorHAnsi" w:hAnsiTheme="minorHAnsi" w:cstheme="minorHAnsi"/>
          <w:sz w:val="22"/>
          <w:szCs w:val="22"/>
          <w:lang w:val="en-US"/>
        </w:rPr>
        <w:t> subjects due to an unexpected event that is likely to seriously affect the benefit-risk balance of the </w:t>
      </w:r>
      <w:hyperlink r:id="rId20" w:tgtFrame="_blank" w:tooltip="A study performed to investigate the safety or efficacy of a medicine. For human medicines, these studies are carried out in human volunteers." w:history="1">
        <w:r w:rsidRPr="00D61BD2">
          <w:rPr>
            <w:rFonts w:asciiTheme="minorHAnsi" w:hAnsiTheme="minorHAnsi" w:cstheme="minorHAnsi"/>
            <w:sz w:val="22"/>
            <w:szCs w:val="22"/>
            <w:lang w:val="en-US"/>
          </w:rPr>
          <w:t>clinical trial</w:t>
        </w:r>
      </w:hyperlink>
    </w:p>
    <w:p w14:paraId="031B28BB" w14:textId="77777777" w:rsidR="00D04EFB" w:rsidRPr="00D61BD2" w:rsidRDefault="00D04EFB" w:rsidP="00745F72">
      <w:pPr>
        <w:pStyle w:val="Corpsdetexte"/>
        <w:numPr>
          <w:ilvl w:val="1"/>
          <w:numId w:val="10"/>
        </w:numPr>
        <w:spacing w:after="0" w:line="276" w:lineRule="auto"/>
        <w:ind w:left="2364" w:hanging="357"/>
        <w:rPr>
          <w:rFonts w:asciiTheme="minorHAnsi" w:hAnsiTheme="minorHAnsi" w:cstheme="minorHAnsi"/>
          <w:sz w:val="22"/>
          <w:szCs w:val="22"/>
          <w:lang w:val="en-US"/>
        </w:rPr>
      </w:pPr>
      <w:r w:rsidRPr="00D61BD2">
        <w:rPr>
          <w:rFonts w:asciiTheme="minorHAnsi" w:hAnsiTheme="minorHAnsi" w:cstheme="minorHAnsi"/>
          <w:sz w:val="22"/>
          <w:szCs w:val="22"/>
          <w:u w:val="single"/>
          <w:lang w:val="en-US"/>
        </w:rPr>
        <w:t>Annual safety reports</w:t>
      </w:r>
      <w:r w:rsidRPr="00D61BD2">
        <w:rPr>
          <w:rFonts w:asciiTheme="minorHAnsi" w:hAnsiTheme="minorHAnsi" w:cstheme="minorHAnsi"/>
          <w:sz w:val="22"/>
          <w:szCs w:val="22"/>
          <w:lang w:val="en-US"/>
        </w:rPr>
        <w:t> : Yearly updates on the safety of each </w:t>
      </w:r>
      <w:hyperlink r:id="rId21" w:tgtFrame="_blank" w:tooltip="A medicine being studied in a clinical trial." w:history="1">
        <w:r w:rsidRPr="00D61BD2">
          <w:rPr>
            <w:rFonts w:asciiTheme="minorHAnsi" w:hAnsiTheme="minorHAnsi" w:cstheme="minorHAnsi"/>
            <w:sz w:val="22"/>
            <w:szCs w:val="22"/>
            <w:lang w:val="en-US"/>
          </w:rPr>
          <w:t>investigational medicinal product</w:t>
        </w:r>
      </w:hyperlink>
      <w:r w:rsidRPr="00D61BD2">
        <w:rPr>
          <w:rFonts w:asciiTheme="minorHAnsi" w:hAnsiTheme="minorHAnsi" w:cstheme="minorHAnsi"/>
          <w:sz w:val="22"/>
          <w:szCs w:val="22"/>
          <w:lang w:val="en-US"/>
        </w:rPr>
        <w:t> used in a </w:t>
      </w:r>
      <w:hyperlink r:id="rId22" w:tgtFrame="_blank" w:tooltip="A study performed to investigate the safety or efficacy of a medicine. For human medicines, these studies are carried out in human volunteers." w:history="1">
        <w:r w:rsidRPr="00D61BD2">
          <w:rPr>
            <w:rFonts w:asciiTheme="minorHAnsi" w:hAnsiTheme="minorHAnsi" w:cstheme="minorHAnsi"/>
            <w:sz w:val="22"/>
            <w:szCs w:val="22"/>
            <w:lang w:val="en-US"/>
          </w:rPr>
          <w:t>clinical trial</w:t>
        </w:r>
      </w:hyperlink>
    </w:p>
    <w:p w14:paraId="43F63F76" w14:textId="77777777" w:rsidR="007A2BFB" w:rsidRPr="00D61BD2" w:rsidRDefault="007A2BFB" w:rsidP="00745F72">
      <w:pPr>
        <w:pStyle w:val="Corpsdetexte"/>
        <w:numPr>
          <w:ilvl w:val="0"/>
          <w:numId w:val="10"/>
        </w:numPr>
        <w:spacing w:before="120" w:after="0" w:line="276" w:lineRule="auto"/>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Via </w:t>
      </w:r>
      <w:proofErr w:type="spellStart"/>
      <w:r w:rsidRPr="00D61BD2">
        <w:rPr>
          <w:rFonts w:asciiTheme="minorHAnsi" w:hAnsiTheme="minorHAnsi" w:cstheme="minorHAnsi"/>
          <w:sz w:val="22"/>
          <w:szCs w:val="22"/>
          <w:lang w:val="en-US"/>
        </w:rPr>
        <w:t>EudraVigilance</w:t>
      </w:r>
      <w:proofErr w:type="spellEnd"/>
      <w:r w:rsidRPr="00D61BD2">
        <w:rPr>
          <w:rFonts w:asciiTheme="minorHAnsi" w:hAnsiTheme="minorHAnsi" w:cstheme="minorHAnsi"/>
          <w:sz w:val="22"/>
          <w:szCs w:val="22"/>
          <w:lang w:val="en-US"/>
        </w:rPr>
        <w:t xml:space="preserve"> portal :</w:t>
      </w:r>
    </w:p>
    <w:p w14:paraId="58ED6E2E" w14:textId="77777777" w:rsidR="007A2BFB" w:rsidRPr="00D61BD2" w:rsidRDefault="007A2BFB" w:rsidP="00745F72">
      <w:pPr>
        <w:pStyle w:val="Default"/>
        <w:numPr>
          <w:ilvl w:val="1"/>
          <w:numId w:val="10"/>
        </w:numPr>
        <w:spacing w:line="276" w:lineRule="auto"/>
        <w:rPr>
          <w:rFonts w:asciiTheme="minorHAnsi" w:hAnsiTheme="minorHAnsi" w:cstheme="minorHAnsi"/>
          <w:color w:val="auto"/>
          <w:sz w:val="22"/>
          <w:szCs w:val="22"/>
          <w:lang w:val="en-US"/>
        </w:rPr>
      </w:pPr>
      <w:r w:rsidRPr="00D61BD2">
        <w:rPr>
          <w:rFonts w:asciiTheme="minorHAnsi" w:hAnsiTheme="minorHAnsi" w:cstheme="minorHAnsi"/>
          <w:color w:val="auto"/>
          <w:sz w:val="22"/>
          <w:szCs w:val="22"/>
          <w:u w:val="single"/>
          <w:lang w:val="en-US"/>
        </w:rPr>
        <w:t>Suspected unexpected </w:t>
      </w:r>
      <w:hyperlink r:id="rId23" w:tgtFrame="_blank" w:tooltip="An adverse reaction that results in death, is life-threatening, requires hospitalisation or prolongation of existing hospitalisation, results in persistent or significant disability or incapacity, or is a birth defect." w:history="1">
        <w:r w:rsidRPr="00D61BD2">
          <w:rPr>
            <w:rFonts w:asciiTheme="minorHAnsi" w:eastAsia="Times New Roman" w:hAnsiTheme="minorHAnsi" w:cstheme="minorHAnsi"/>
            <w:color w:val="auto"/>
            <w:sz w:val="22"/>
            <w:szCs w:val="22"/>
            <w:u w:val="single"/>
            <w:lang w:val="en-US"/>
          </w:rPr>
          <w:t>serious adverse reactions</w:t>
        </w:r>
      </w:hyperlink>
      <w:r w:rsidRPr="00D61BD2">
        <w:rPr>
          <w:rFonts w:asciiTheme="minorHAnsi" w:hAnsiTheme="minorHAnsi" w:cstheme="minorHAnsi"/>
          <w:color w:val="auto"/>
          <w:sz w:val="22"/>
          <w:szCs w:val="22"/>
          <w:u w:val="single"/>
          <w:lang w:val="en-US"/>
        </w:rPr>
        <w:t> (SUSARs)</w:t>
      </w:r>
      <w:r w:rsidR="00605A6C" w:rsidRPr="00D61BD2">
        <w:rPr>
          <w:rFonts w:asciiTheme="minorHAnsi" w:hAnsiTheme="minorHAnsi" w:cstheme="minorHAnsi"/>
          <w:sz w:val="22"/>
          <w:szCs w:val="22"/>
          <w:lang w:val="en-US"/>
        </w:rPr>
        <w:t xml:space="preserve"> : </w:t>
      </w:r>
      <w:r w:rsidR="00605A6C" w:rsidRPr="00D61BD2">
        <w:rPr>
          <w:rFonts w:asciiTheme="minorHAnsi" w:hAnsiTheme="minorHAnsi"/>
          <w:sz w:val="22"/>
          <w:szCs w:val="22"/>
          <w:lang w:val="en-US"/>
        </w:rPr>
        <w:t>as soon as possible and at the latest within 7 days for any event resulting in death or endangering the life of the participant; at the latest within 15 days for any other event</w:t>
      </w:r>
      <w:r w:rsidRPr="00D61BD2">
        <w:rPr>
          <w:rFonts w:asciiTheme="minorHAnsi" w:hAnsiTheme="minorHAnsi" w:cstheme="minorHAnsi"/>
          <w:color w:val="auto"/>
          <w:sz w:val="22"/>
          <w:szCs w:val="22"/>
          <w:lang w:val="en-US"/>
        </w:rPr>
        <w:t xml:space="preserve">. </w:t>
      </w:r>
    </w:p>
    <w:p w14:paraId="27A8C32A" w14:textId="77777777" w:rsidR="00AB0F87" w:rsidRPr="00D61BD2" w:rsidRDefault="00AB0F87" w:rsidP="00AB0F87">
      <w:pPr>
        <w:pStyle w:val="TitreSOP4"/>
        <w:rPr>
          <w:rFonts w:eastAsia="Arial,BoldItalic"/>
          <w:lang w:val="en-US"/>
        </w:rPr>
      </w:pPr>
      <w:r w:rsidRPr="00D61BD2">
        <w:rPr>
          <w:rFonts w:eastAsia="Arial,BoldItalic"/>
          <w:lang w:val="en-US"/>
        </w:rPr>
        <w:t>Pregnancy</w:t>
      </w:r>
    </w:p>
    <w:p w14:paraId="1053DDAE" w14:textId="77777777" w:rsidR="00AB0F87" w:rsidRPr="00D61BD2" w:rsidRDefault="00AB0F87" w:rsidP="00AB0F87">
      <w:pPr>
        <w:pStyle w:val="Corpsdetexte"/>
        <w:spacing w:before="120" w:after="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 xml:space="preserve">If, following initiation of the study intervention, it is subsequently discovered that a participant is pregnant or may have been pregnant at the time of study exposure, including during at least </w:t>
      </w:r>
      <w:r w:rsidRPr="00D61BD2">
        <w:rPr>
          <w:rFonts w:asciiTheme="minorHAnsi" w:hAnsiTheme="minorHAnsi" w:cstheme="minorHAnsi"/>
          <w:sz w:val="22"/>
          <w:szCs w:val="22"/>
          <w:lang w:val="en-US"/>
        </w:rPr>
        <w:lastRenderedPageBreak/>
        <w:t>for xx months after study product administration, the investigator must immediately notify the sponsor.</w:t>
      </w:r>
    </w:p>
    <w:p w14:paraId="7C6C1142" w14:textId="77777777" w:rsidR="00AB0F87" w:rsidRPr="00D61BD2" w:rsidRDefault="00AB0F87" w:rsidP="00AB0F87">
      <w:pPr>
        <w:pStyle w:val="Corpsdetexte"/>
        <w:spacing w:before="120" w:after="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Follow-up information regarding the course of the pregnancy, including perinatal and neonatal outcome and, where applicable, offspring information, must be reported au sponsor. Protocol-required procedures for study discontinuation and follow-up must be performed on the participant.</w:t>
      </w:r>
    </w:p>
    <w:p w14:paraId="58DF01E4" w14:textId="77777777" w:rsidR="00AB0F87" w:rsidRPr="00D61BD2" w:rsidRDefault="00AB0F87" w:rsidP="00AB0F87">
      <w:pPr>
        <w:pStyle w:val="TitreSOP4"/>
        <w:rPr>
          <w:rFonts w:eastAsia="Arial,BoldItalic"/>
          <w:lang w:val="en-US"/>
        </w:rPr>
      </w:pPr>
      <w:r w:rsidRPr="00D61BD2">
        <w:rPr>
          <w:rFonts w:eastAsia="Arial,BoldItalic"/>
          <w:lang w:val="en-US"/>
        </w:rPr>
        <w:t>Laboratory Test Result Abnormalities</w:t>
      </w:r>
    </w:p>
    <w:p w14:paraId="7E587DD6" w14:textId="77777777" w:rsidR="00AB0F87" w:rsidRPr="00D61BD2" w:rsidRDefault="00AB0F87" w:rsidP="00AB0F87">
      <w:pPr>
        <w:pStyle w:val="Corpsdetexte"/>
        <w:spacing w:before="120" w:after="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The following laboratory test result abnormalities should be captured on the CRF</w:t>
      </w:r>
      <w:r w:rsidR="003F2897" w:rsidRPr="00D61BD2">
        <w:rPr>
          <w:rFonts w:asciiTheme="minorHAnsi" w:hAnsiTheme="minorHAnsi" w:cstheme="minorHAnsi"/>
          <w:sz w:val="22"/>
          <w:szCs w:val="22"/>
          <w:lang w:val="en-US"/>
        </w:rPr>
        <w:t xml:space="preserve"> :</w:t>
      </w:r>
    </w:p>
    <w:p w14:paraId="23E07E2B" w14:textId="77777777" w:rsidR="003F2897" w:rsidRPr="00D61BD2" w:rsidRDefault="00AB0F87" w:rsidP="00745F72">
      <w:pPr>
        <w:pStyle w:val="Corpsdetexte"/>
        <w:numPr>
          <w:ilvl w:val="0"/>
          <w:numId w:val="10"/>
        </w:numPr>
        <w:spacing w:after="0" w:line="276" w:lineRule="auto"/>
        <w:ind w:left="1134"/>
        <w:rPr>
          <w:rFonts w:asciiTheme="minorHAnsi" w:hAnsiTheme="minorHAnsi" w:cstheme="minorHAnsi"/>
          <w:sz w:val="22"/>
          <w:szCs w:val="22"/>
          <w:lang w:val="en-US"/>
        </w:rPr>
      </w:pPr>
      <w:r w:rsidRPr="00D61BD2">
        <w:rPr>
          <w:rFonts w:asciiTheme="minorHAnsi" w:hAnsiTheme="minorHAnsi" w:cstheme="minorHAnsi"/>
          <w:sz w:val="22"/>
          <w:szCs w:val="22"/>
          <w:lang w:val="en-US"/>
        </w:rPr>
        <w:t>Any laboratory test result that is clinically significant or meets the definition of an SAE</w:t>
      </w:r>
      <w:r w:rsidR="003F2897" w:rsidRPr="00D61BD2">
        <w:rPr>
          <w:rFonts w:asciiTheme="minorHAnsi" w:hAnsiTheme="minorHAnsi" w:cstheme="minorHAnsi"/>
          <w:sz w:val="22"/>
          <w:szCs w:val="22"/>
          <w:lang w:val="en-US"/>
        </w:rPr>
        <w:t xml:space="preserve"> </w:t>
      </w:r>
    </w:p>
    <w:p w14:paraId="7655022C" w14:textId="77777777" w:rsidR="003F2897" w:rsidRPr="00D61BD2" w:rsidRDefault="00AB0F87" w:rsidP="00745F72">
      <w:pPr>
        <w:pStyle w:val="Corpsdetexte"/>
        <w:numPr>
          <w:ilvl w:val="0"/>
          <w:numId w:val="10"/>
        </w:numPr>
        <w:spacing w:after="0" w:line="276" w:lineRule="auto"/>
        <w:ind w:left="1134"/>
        <w:rPr>
          <w:rFonts w:asciiTheme="minorHAnsi" w:hAnsiTheme="minorHAnsi" w:cstheme="minorHAnsi"/>
          <w:sz w:val="22"/>
          <w:szCs w:val="22"/>
          <w:lang w:val="en-US"/>
        </w:rPr>
      </w:pPr>
      <w:r w:rsidRPr="00D61BD2">
        <w:rPr>
          <w:rFonts w:asciiTheme="minorHAnsi" w:hAnsiTheme="minorHAnsi" w:cstheme="minorHAnsi"/>
          <w:sz w:val="22"/>
          <w:szCs w:val="22"/>
          <w:lang w:val="en-US"/>
        </w:rPr>
        <w:t>Any laboratory test result abnormality that required the participant to have study intervention discontinued or interrupted</w:t>
      </w:r>
    </w:p>
    <w:p w14:paraId="364147EC" w14:textId="77777777" w:rsidR="00AB0F87" w:rsidRPr="00D61BD2" w:rsidRDefault="00AB0F87" w:rsidP="00745F72">
      <w:pPr>
        <w:pStyle w:val="Corpsdetexte"/>
        <w:numPr>
          <w:ilvl w:val="0"/>
          <w:numId w:val="10"/>
        </w:numPr>
        <w:spacing w:after="0" w:line="276" w:lineRule="auto"/>
        <w:ind w:left="1134"/>
        <w:rPr>
          <w:rFonts w:asciiTheme="minorHAnsi" w:hAnsiTheme="minorHAnsi" w:cstheme="minorHAnsi"/>
          <w:sz w:val="22"/>
          <w:szCs w:val="22"/>
          <w:lang w:val="en-US"/>
        </w:rPr>
      </w:pPr>
      <w:r w:rsidRPr="00D61BD2">
        <w:rPr>
          <w:rFonts w:asciiTheme="minorHAnsi" w:hAnsiTheme="minorHAnsi" w:cstheme="minorHAnsi"/>
          <w:sz w:val="22"/>
          <w:szCs w:val="22"/>
          <w:lang w:val="en-US"/>
        </w:rPr>
        <w:t>Any laboratory test result abnormality that required the participant to receive specific corrective therapy</w:t>
      </w:r>
    </w:p>
    <w:p w14:paraId="0170FEFB" w14:textId="77777777" w:rsidR="00AB0F87" w:rsidRPr="00D61BD2" w:rsidRDefault="00AB0F87" w:rsidP="00AB0F87">
      <w:pPr>
        <w:pStyle w:val="Corpsdetexte"/>
        <w:spacing w:before="120" w:after="0" w:line="276" w:lineRule="auto"/>
        <w:ind w:left="425"/>
        <w:rPr>
          <w:rFonts w:asciiTheme="minorHAnsi" w:hAnsiTheme="minorHAnsi" w:cstheme="minorHAnsi"/>
          <w:sz w:val="22"/>
          <w:szCs w:val="22"/>
          <w:lang w:val="en-US"/>
        </w:rPr>
      </w:pPr>
      <w:r w:rsidRPr="00D61BD2">
        <w:rPr>
          <w:rFonts w:asciiTheme="minorHAnsi" w:hAnsiTheme="minorHAnsi" w:cstheme="minorHAnsi"/>
          <w:sz w:val="22"/>
          <w:szCs w:val="22"/>
          <w:lang w:val="en-US"/>
        </w:rPr>
        <w:t>It is expected that, wherever possible, the clinical rather than laboratory term would be used by the reporting investigator (</w:t>
      </w:r>
      <w:proofErr w:type="spellStart"/>
      <w:r w:rsidRPr="00D61BD2">
        <w:rPr>
          <w:rFonts w:asciiTheme="minorHAnsi" w:hAnsiTheme="minorHAnsi" w:cstheme="minorHAnsi"/>
          <w:sz w:val="22"/>
          <w:szCs w:val="22"/>
          <w:lang w:val="en-US"/>
        </w:rPr>
        <w:t>eg</w:t>
      </w:r>
      <w:proofErr w:type="spellEnd"/>
      <w:r w:rsidRPr="00D61BD2">
        <w:rPr>
          <w:rFonts w:asciiTheme="minorHAnsi" w:hAnsiTheme="minorHAnsi" w:cstheme="minorHAnsi"/>
          <w:sz w:val="22"/>
          <w:szCs w:val="22"/>
          <w:lang w:val="en-US"/>
        </w:rPr>
        <w:t>, anemia vs low hemoglobin value).</w:t>
      </w:r>
    </w:p>
    <w:p w14:paraId="66F29948" w14:textId="77777777" w:rsidR="003F2897" w:rsidRPr="00D61BD2" w:rsidRDefault="003F2897" w:rsidP="00AB0F87">
      <w:pPr>
        <w:pStyle w:val="Corpsdetexte"/>
        <w:spacing w:before="120" w:after="0" w:line="276" w:lineRule="auto"/>
        <w:ind w:left="425"/>
        <w:rPr>
          <w:rFonts w:asciiTheme="minorHAnsi" w:hAnsiTheme="minorHAnsi" w:cstheme="minorHAnsi"/>
          <w:sz w:val="22"/>
          <w:szCs w:val="22"/>
          <w:lang w:val="en-US"/>
        </w:rPr>
      </w:pPr>
    </w:p>
    <w:p w14:paraId="03EF3E8C" w14:textId="77777777" w:rsidR="006D2934" w:rsidRPr="00D61BD2" w:rsidRDefault="006D2934" w:rsidP="000A5B6E">
      <w:pPr>
        <w:pStyle w:val="TitreSOP2"/>
        <w:spacing w:before="240" w:after="240"/>
        <w:rPr>
          <w:lang w:val="en-US"/>
        </w:rPr>
      </w:pPr>
      <w:bookmarkStart w:id="93" w:name="_Toc105574360"/>
      <w:bookmarkStart w:id="94" w:name="_Toc224309872"/>
      <w:r w:rsidRPr="00D61BD2">
        <w:rPr>
          <w:lang w:val="en-US"/>
        </w:rPr>
        <w:t>Site Monitoring Plan</w:t>
      </w:r>
      <w:bookmarkEnd w:id="93"/>
      <w:bookmarkEnd w:id="94"/>
    </w:p>
    <w:p w14:paraId="0C3F2235" w14:textId="011CD359" w:rsidR="00DE28AB" w:rsidRPr="00D61BD2" w:rsidRDefault="0066602F" w:rsidP="00DE28AB">
      <w:pPr>
        <w:pStyle w:val="Corpsdetexte"/>
        <w:spacing w:before="120" w:line="276" w:lineRule="auto"/>
        <w:ind w:left="425"/>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T</w:t>
      </w:r>
      <w:r w:rsidR="00DE28AB" w:rsidRPr="00D61BD2">
        <w:rPr>
          <w:rFonts w:asciiTheme="minorHAnsi" w:hAnsiTheme="minorHAnsi" w:cstheme="minorHAnsi"/>
          <w:iCs/>
          <w:color w:val="FF0000"/>
          <w:sz w:val="22"/>
          <w:szCs w:val="22"/>
          <w:lang w:val="en-US"/>
        </w:rPr>
        <w:t xml:space="preserve">he document </w:t>
      </w:r>
      <w:r w:rsidR="00DE28AB" w:rsidRPr="00D61BD2">
        <w:rPr>
          <w:rFonts w:asciiTheme="minorHAnsi" w:hAnsiTheme="minorHAnsi" w:cstheme="minorHAnsi"/>
          <w:i/>
          <w:iCs/>
          <w:color w:val="FF0000"/>
          <w:sz w:val="22"/>
          <w:szCs w:val="22"/>
          <w:lang w:val="en-US"/>
        </w:rPr>
        <w:t>AAHRPP-DSQ-023 Monitoring Plan</w:t>
      </w:r>
      <w:r w:rsidR="00DE28AB" w:rsidRPr="00D61BD2">
        <w:rPr>
          <w:rFonts w:asciiTheme="minorHAnsi" w:hAnsiTheme="minorHAnsi" w:cstheme="minorHAnsi"/>
          <w:iCs/>
          <w:color w:val="FF0000"/>
          <w:sz w:val="22"/>
          <w:szCs w:val="22"/>
          <w:lang w:val="en-US"/>
        </w:rPr>
        <w:t xml:space="preserve"> </w:t>
      </w:r>
      <w:r w:rsidRPr="00D61BD2">
        <w:rPr>
          <w:rFonts w:asciiTheme="minorHAnsi" w:hAnsiTheme="minorHAnsi" w:cstheme="minorHAnsi"/>
          <w:iCs/>
          <w:color w:val="FF0000"/>
          <w:sz w:val="22"/>
          <w:szCs w:val="22"/>
          <w:lang w:val="en-US"/>
        </w:rPr>
        <w:t>will be completed by the CRA responsible to conduct the study monitoring.</w:t>
      </w:r>
    </w:p>
    <w:p w14:paraId="6D0FF835" w14:textId="19096426" w:rsidR="006D2934" w:rsidRPr="00D61BD2" w:rsidRDefault="006D2934" w:rsidP="000A5B6E">
      <w:pPr>
        <w:pStyle w:val="Corpsdetexte"/>
        <w:spacing w:before="120" w:line="276" w:lineRule="auto"/>
        <w:ind w:left="425"/>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t>Site monitoring is conducted to ensure the human subject protection, study procedures, laboratory, study intervention administration, and data collection processes are of high quality and meet sponsor, GCP/ICH and regulatory guidelines.</w:t>
      </w:r>
    </w:p>
    <w:p w14:paraId="18B208DC" w14:textId="42EBF0CF" w:rsidR="006D2934" w:rsidRPr="00D61BD2" w:rsidRDefault="00135D49" w:rsidP="00135D49">
      <w:pPr>
        <w:pStyle w:val="Corpsdetexte"/>
        <w:spacing w:before="120" w:line="276" w:lineRule="auto"/>
        <w:ind w:left="425"/>
        <w:jc w:val="both"/>
        <w:rPr>
          <w:rFonts w:asciiTheme="minorHAnsi" w:eastAsia="Arial Unicode MS" w:hAnsiTheme="minorHAnsi" w:cstheme="minorHAnsi"/>
          <w:bCs/>
          <w:sz w:val="22"/>
          <w:szCs w:val="22"/>
          <w:bdr w:val="nil"/>
          <w:lang w:val="en-GB" w:eastAsia="en-US" w:bidi="en-US"/>
        </w:rPr>
      </w:pPr>
      <w:r w:rsidRPr="00D61BD2">
        <w:rPr>
          <w:rFonts w:asciiTheme="minorHAnsi" w:eastAsia="Arial Unicode MS" w:hAnsiTheme="minorHAnsi" w:cstheme="minorHAnsi"/>
          <w:bCs/>
          <w:sz w:val="22"/>
          <w:szCs w:val="22"/>
          <w:bdr w:val="nil"/>
          <w:lang w:val="en-GB" w:eastAsia="en-US" w:bidi="en-US"/>
        </w:rPr>
        <w:t>Monitoring of the study will be performed in compliance with GCP E6(R2) and the applicable regulatory requirements. The study team will be trained in an initiation visit. A detailed description of the monitoring tasks can be foun</w:t>
      </w:r>
      <w:r w:rsidR="00CC2AF6">
        <w:rPr>
          <w:rFonts w:asciiTheme="minorHAnsi" w:eastAsia="Arial Unicode MS" w:hAnsiTheme="minorHAnsi" w:cstheme="minorHAnsi"/>
          <w:bCs/>
          <w:sz w:val="22"/>
          <w:szCs w:val="22"/>
          <w:bdr w:val="nil"/>
          <w:lang w:val="en-GB" w:eastAsia="en-US" w:bidi="en-US"/>
        </w:rPr>
        <w:t xml:space="preserve">d in the latest version of the </w:t>
      </w:r>
      <w:r w:rsidRPr="00D61BD2">
        <w:rPr>
          <w:rFonts w:asciiTheme="minorHAnsi" w:eastAsia="Arial Unicode MS" w:hAnsiTheme="minorHAnsi" w:cstheme="minorHAnsi"/>
          <w:bCs/>
          <w:sz w:val="22"/>
          <w:szCs w:val="22"/>
          <w:bdr w:val="nil"/>
          <w:lang w:val="en-GB" w:eastAsia="en-US" w:bidi="en-US"/>
        </w:rPr>
        <w:t xml:space="preserve">study-specific ‘Monitoring plan’. The investigator will permit direct access of the study monitors and appropriate regulatory authorities to the study data and to the corresponding source data and documents to verify the accuracy of this data. </w:t>
      </w:r>
    </w:p>
    <w:p w14:paraId="5BF0DC0B" w14:textId="77777777" w:rsidR="00135D49" w:rsidRPr="00D61BD2" w:rsidRDefault="00135D49" w:rsidP="00135D49">
      <w:pPr>
        <w:pStyle w:val="TitreSOP3"/>
        <w:rPr>
          <w:rFonts w:asciiTheme="minorHAnsi" w:hAnsiTheme="minorHAnsi" w:cstheme="minorHAnsi"/>
          <w:sz w:val="22"/>
          <w:lang w:val="en-US"/>
        </w:rPr>
      </w:pPr>
      <w:bookmarkStart w:id="95" w:name="_Toc224309873"/>
      <w:r w:rsidRPr="00D61BD2">
        <w:rPr>
          <w:lang w:val="en-US"/>
        </w:rPr>
        <w:t>Monitoring team</w:t>
      </w:r>
      <w:bookmarkEnd w:id="95"/>
    </w:p>
    <w:p w14:paraId="42367A4C" w14:textId="583BD150" w:rsidR="00135D49" w:rsidRPr="00D61BD2" w:rsidRDefault="00135D49" w:rsidP="00135D49">
      <w:pPr>
        <w:pStyle w:val="Corpsdetexte"/>
        <w:spacing w:before="120" w:line="276" w:lineRule="auto"/>
        <w:ind w:left="425"/>
        <w:jc w:val="both"/>
        <w:rPr>
          <w:rFonts w:asciiTheme="minorHAnsi" w:eastAsia="Arial Unicode MS" w:hAnsiTheme="minorHAnsi" w:cstheme="minorHAnsi"/>
          <w:bCs/>
          <w:sz w:val="22"/>
          <w:szCs w:val="22"/>
          <w:bdr w:val="nil"/>
          <w:lang w:val="en-GB" w:eastAsia="en-US" w:bidi="en-US"/>
        </w:rPr>
      </w:pPr>
      <w:r w:rsidRPr="00D61BD2">
        <w:rPr>
          <w:rFonts w:asciiTheme="minorHAnsi" w:eastAsia="Arial Unicode MS" w:hAnsiTheme="minorHAnsi" w:cstheme="minorHAnsi"/>
          <w:bCs/>
          <w:sz w:val="22"/>
          <w:szCs w:val="22"/>
          <w:bdr w:val="nil"/>
          <w:lang w:val="en-GB" w:eastAsia="en-US" w:bidi="en-US"/>
        </w:rPr>
        <w:t xml:space="preserve">Monitoring services will be provided in collaboration with the clinical trial centre of </w:t>
      </w:r>
      <w:r w:rsidR="0066602F" w:rsidRPr="00D61BD2">
        <w:rPr>
          <w:rFonts w:asciiTheme="minorHAnsi" w:eastAsia="Arial Unicode MS" w:hAnsiTheme="minorHAnsi" w:cstheme="minorHAnsi"/>
          <w:bCs/>
          <w:sz w:val="22"/>
          <w:szCs w:val="22"/>
          <w:bdr w:val="nil"/>
          <w:lang w:val="en-GB" w:eastAsia="en-US" w:bidi="en-US"/>
        </w:rPr>
        <w:t xml:space="preserve">the </w:t>
      </w:r>
      <w:proofErr w:type="spellStart"/>
      <w:r w:rsidR="0066602F" w:rsidRPr="00D61BD2">
        <w:rPr>
          <w:rFonts w:asciiTheme="minorHAnsi" w:eastAsia="Arial Unicode MS" w:hAnsiTheme="minorHAnsi" w:cstheme="minorHAnsi"/>
          <w:bCs/>
          <w:sz w:val="22"/>
          <w:szCs w:val="22"/>
          <w:bdr w:val="nil"/>
          <w:lang w:val="en-GB" w:eastAsia="en-US" w:bidi="en-US"/>
        </w:rPr>
        <w:t>Cliniques</w:t>
      </w:r>
      <w:proofErr w:type="spellEnd"/>
      <w:r w:rsidR="0066602F" w:rsidRPr="00D61BD2">
        <w:rPr>
          <w:rFonts w:asciiTheme="minorHAnsi" w:eastAsia="Arial Unicode MS" w:hAnsiTheme="minorHAnsi" w:cstheme="minorHAnsi"/>
          <w:bCs/>
          <w:sz w:val="22"/>
          <w:szCs w:val="22"/>
          <w:bdr w:val="nil"/>
          <w:lang w:val="en-GB" w:eastAsia="en-US" w:bidi="en-US"/>
        </w:rPr>
        <w:t xml:space="preserve"> </w:t>
      </w:r>
      <w:proofErr w:type="spellStart"/>
      <w:r w:rsidR="0066602F" w:rsidRPr="00D61BD2">
        <w:rPr>
          <w:rFonts w:asciiTheme="minorHAnsi" w:eastAsia="Arial Unicode MS" w:hAnsiTheme="minorHAnsi" w:cstheme="minorHAnsi"/>
          <w:bCs/>
          <w:sz w:val="22"/>
          <w:szCs w:val="22"/>
          <w:bdr w:val="nil"/>
          <w:lang w:val="en-GB" w:eastAsia="en-US" w:bidi="en-US"/>
        </w:rPr>
        <w:t>universitaires</w:t>
      </w:r>
      <w:proofErr w:type="spellEnd"/>
      <w:r w:rsidRPr="00D61BD2">
        <w:rPr>
          <w:rFonts w:asciiTheme="minorHAnsi" w:eastAsia="Arial Unicode MS" w:hAnsiTheme="minorHAnsi" w:cstheme="minorHAnsi"/>
          <w:bCs/>
          <w:sz w:val="22"/>
          <w:szCs w:val="22"/>
          <w:bdr w:val="nil"/>
          <w:lang w:val="en-GB" w:eastAsia="en-US" w:bidi="en-US"/>
        </w:rPr>
        <w:t xml:space="preserve"> Saint-Luc. All relevant contact details (e.g. primary contact person) can be found in the ‘Monitoring plan’.</w:t>
      </w:r>
      <w:bookmarkStart w:id="96" w:name="_Toc25932917"/>
    </w:p>
    <w:p w14:paraId="31A4619E" w14:textId="2412623C" w:rsidR="00135D49" w:rsidRPr="00D61BD2" w:rsidRDefault="00135D49" w:rsidP="00135D49">
      <w:pPr>
        <w:pStyle w:val="TitreSOP3"/>
        <w:rPr>
          <w:lang w:val="en-US"/>
        </w:rPr>
      </w:pPr>
      <w:bookmarkStart w:id="97" w:name="_Toc224309874"/>
      <w:r w:rsidRPr="00D61BD2">
        <w:rPr>
          <w:lang w:val="en-US"/>
        </w:rPr>
        <w:t>Scope</w:t>
      </w:r>
      <w:bookmarkEnd w:id="97"/>
    </w:p>
    <w:bookmarkEnd w:id="96"/>
    <w:p w14:paraId="45EC0ACC" w14:textId="0111644E" w:rsidR="00135D49" w:rsidRPr="00D61BD2" w:rsidRDefault="00135D49" w:rsidP="00135D49">
      <w:pPr>
        <w:pStyle w:val="Corpsdetexte"/>
        <w:spacing w:before="120" w:line="276" w:lineRule="auto"/>
        <w:ind w:left="425"/>
        <w:jc w:val="both"/>
        <w:rPr>
          <w:rFonts w:asciiTheme="minorHAnsi" w:eastAsia="Arial Unicode MS" w:hAnsiTheme="minorHAnsi" w:cstheme="minorHAnsi"/>
          <w:bCs/>
          <w:sz w:val="22"/>
          <w:szCs w:val="22"/>
          <w:bdr w:val="nil"/>
          <w:lang w:val="en-GB" w:eastAsia="en-US" w:bidi="en-US"/>
        </w:rPr>
      </w:pPr>
      <w:r w:rsidRPr="00D61BD2">
        <w:rPr>
          <w:rFonts w:asciiTheme="minorHAnsi" w:eastAsia="Arial Unicode MS" w:hAnsiTheme="minorHAnsi" w:cstheme="minorHAnsi"/>
          <w:bCs/>
          <w:sz w:val="22"/>
          <w:szCs w:val="22"/>
          <w:bdr w:val="nil"/>
          <w:lang w:val="en-GB" w:eastAsia="en-US" w:bidi="en-US"/>
        </w:rPr>
        <w:t xml:space="preserve">Quality control measures will be followed throughout the study. The clinical study monitor will observe the progress of the study. Contacts with the investigator and on-site visits for the purpose of data review will occur in collaboration with the clinical trial centre of the Hospital Saint-Luc. The monitor will ensure compliance of the study site with the protocol, applicable SOPs and guidelines as described in this protocol. The review of the subjects’ medical records will be performed in a manner to ensure that subject confidentiality is maintained. The investigator </w:t>
      </w:r>
      <w:r w:rsidRPr="00D61BD2">
        <w:rPr>
          <w:rFonts w:asciiTheme="minorHAnsi" w:eastAsia="Arial Unicode MS" w:hAnsiTheme="minorHAnsi" w:cstheme="minorHAnsi"/>
          <w:bCs/>
          <w:sz w:val="22"/>
          <w:szCs w:val="22"/>
          <w:bdr w:val="nil"/>
          <w:lang w:val="en-GB" w:eastAsia="en-US" w:bidi="en-US"/>
        </w:rPr>
        <w:lastRenderedPageBreak/>
        <w:t xml:space="preserve">agrees to allow the monitor access to any or all of the study materials needed for the monitor to properly review the study progress. The investigator (or deputy) agrees to assist the monitor in resolving any problem that may be detected during the monitoring visit. </w:t>
      </w:r>
    </w:p>
    <w:p w14:paraId="68862D10" w14:textId="77777777" w:rsidR="00135D49" w:rsidRPr="00D61BD2" w:rsidRDefault="00135D49" w:rsidP="00135D49">
      <w:pPr>
        <w:pStyle w:val="Corpsdetexte"/>
        <w:spacing w:before="120" w:line="276" w:lineRule="auto"/>
        <w:ind w:left="425"/>
        <w:jc w:val="both"/>
        <w:rPr>
          <w:rFonts w:asciiTheme="minorHAnsi" w:eastAsia="Arial Unicode MS" w:hAnsiTheme="minorHAnsi" w:cstheme="minorHAnsi"/>
          <w:bCs/>
          <w:szCs w:val="24"/>
          <w:bdr w:val="nil"/>
          <w:lang w:val="en-GB" w:eastAsia="en-US" w:bidi="en-US"/>
        </w:rPr>
      </w:pPr>
    </w:p>
    <w:p w14:paraId="010AA04A" w14:textId="77777777" w:rsidR="006D2934" w:rsidRPr="00D61BD2" w:rsidRDefault="006D2934" w:rsidP="000A5B6E">
      <w:pPr>
        <w:pStyle w:val="TitreSOP2"/>
        <w:spacing w:before="240" w:after="240"/>
        <w:rPr>
          <w:lang w:val="en-US"/>
        </w:rPr>
      </w:pPr>
      <w:bookmarkStart w:id="98" w:name="_Toc105574361"/>
      <w:bookmarkStart w:id="99" w:name="_Toc224309875"/>
      <w:r w:rsidRPr="00D61BD2">
        <w:rPr>
          <w:lang w:val="en-US"/>
        </w:rPr>
        <w:t>Data Quality Assurance</w:t>
      </w:r>
      <w:bookmarkEnd w:id="98"/>
      <w:bookmarkEnd w:id="99"/>
    </w:p>
    <w:p w14:paraId="434D935D" w14:textId="77777777" w:rsidR="00135D49" w:rsidRPr="00D61BD2" w:rsidRDefault="00135D49" w:rsidP="00135D49">
      <w:pPr>
        <w:rPr>
          <w:lang w:val="en-US"/>
        </w:rPr>
      </w:pPr>
      <w:bookmarkStart w:id="100" w:name="_Toc341867651"/>
      <w:r w:rsidRPr="00D61BD2">
        <w:rPr>
          <w:lang w:val="en-US"/>
        </w:rPr>
        <w:t>All study data will be handled in accordance with the law on General Data Protection Regulation (GDPR) and institutional rules [Belgian law dated on 20 July 2018 and 22 Aug. 2002].</w:t>
      </w:r>
    </w:p>
    <w:p w14:paraId="121B2922" w14:textId="77777777" w:rsidR="00135D49" w:rsidRPr="00D61BD2" w:rsidRDefault="00135D49" w:rsidP="00135D49">
      <w:pPr>
        <w:rPr>
          <w:lang w:val="en-US"/>
        </w:rPr>
      </w:pPr>
    </w:p>
    <w:p w14:paraId="3705C8BB" w14:textId="77777777" w:rsidR="00135D49" w:rsidRPr="00D61BD2" w:rsidRDefault="00135D49" w:rsidP="00135D49">
      <w:pPr>
        <w:rPr>
          <w:lang w:val="en-US"/>
        </w:rPr>
      </w:pPr>
      <w:r w:rsidRPr="00D61BD2">
        <w:rPr>
          <w:lang w:val="en-US"/>
        </w:rPr>
        <w:t>The collection and processing of personal data from subjects enrolled in this study will be limited to those data that are necessary to fulfil the objectives of the study. These data must be collected and processed with adequate precautions to ensure confidentiality and compliance with applicable data privacy protection laws and regulations.</w:t>
      </w:r>
    </w:p>
    <w:p w14:paraId="73F27D6E" w14:textId="77777777" w:rsidR="00135D49" w:rsidRPr="00D61BD2" w:rsidRDefault="00135D49" w:rsidP="00135D49">
      <w:pPr>
        <w:rPr>
          <w:lang w:val="en-US"/>
        </w:rPr>
      </w:pPr>
      <w:r w:rsidRPr="00D61BD2">
        <w:rPr>
          <w:lang w:val="en-US"/>
        </w:rPr>
        <w:t xml:space="preserve"> </w:t>
      </w:r>
      <w:r w:rsidRPr="00D61BD2">
        <w:rPr>
          <w:lang w:val="en-US"/>
        </w:rPr>
        <w:br/>
        <w:t>Appropriate technical and organizational measures to protect the personal data against unauthorized disclosures or access, accidental or unlawful destruction, or accidental loss or alteration must be put in place. Sponsor and site personnel whose responsibilities require access to personal data agree to keep the identity of subjects confidential.</w:t>
      </w:r>
    </w:p>
    <w:p w14:paraId="38C2DA73" w14:textId="77777777" w:rsidR="00135D49" w:rsidRPr="00D61BD2" w:rsidRDefault="00135D49" w:rsidP="00135D49">
      <w:pPr>
        <w:rPr>
          <w:lang w:val="en-US"/>
        </w:rPr>
      </w:pPr>
      <w:r w:rsidRPr="00D61BD2">
        <w:rPr>
          <w:lang w:val="en-US"/>
        </w:rPr>
        <w:t>The informed consent obtained from the subject includes explicit consent for the processing of personal data and for the investigator/institution to allow direct access to his or her original medical records (source data/documents) for study-related monitoring, audit, Ethics Committee review and regulatory inspection. This consent also addresses the transfer of the data to other entities, if applicable.</w:t>
      </w:r>
    </w:p>
    <w:p w14:paraId="2643406D" w14:textId="77777777" w:rsidR="00135D49" w:rsidRPr="00D61BD2" w:rsidRDefault="00135D49" w:rsidP="00135D49">
      <w:pPr>
        <w:rPr>
          <w:lang w:val="en-US"/>
        </w:rPr>
      </w:pPr>
    </w:p>
    <w:p w14:paraId="7D0B567B" w14:textId="77777777" w:rsidR="00135D49" w:rsidRPr="00D61BD2" w:rsidRDefault="00135D49" w:rsidP="00135D49">
      <w:pPr>
        <w:rPr>
          <w:lang w:val="en-US"/>
        </w:rPr>
      </w:pPr>
      <w:r w:rsidRPr="00D61BD2">
        <w:rPr>
          <w:lang w:val="en-US"/>
        </w:rPr>
        <w:t xml:space="preserve">Privacy and confidentiality of data generated in the future on stored samples will be protected by the same standards applicable to all other clinical data. The investigator will ensure that the confidentiality of subjects' data will be preserved. On CRFs or any other documents, the subjects will not be identified by their names, but by their study number. Documents that identify the names of participants against their study number will be maintained by the investigator in strict confidence. </w:t>
      </w:r>
    </w:p>
    <w:p w14:paraId="3701B86D" w14:textId="77777777" w:rsidR="00135D49" w:rsidRPr="00D61BD2" w:rsidRDefault="00135D49" w:rsidP="00135D49">
      <w:pPr>
        <w:rPr>
          <w:lang w:val="en-US"/>
        </w:rPr>
      </w:pPr>
    </w:p>
    <w:p w14:paraId="580CFE4B" w14:textId="77777777" w:rsidR="00135D49" w:rsidRPr="00D61BD2" w:rsidRDefault="00135D49" w:rsidP="00135D49">
      <w:pPr>
        <w:rPr>
          <w:lang w:val="en-US"/>
        </w:rPr>
      </w:pPr>
      <w:r w:rsidRPr="00D61BD2">
        <w:rPr>
          <w:lang w:val="en-US"/>
        </w:rPr>
        <w:t>Monitors, auditors and other authorized agents will be granted direct access to study subject’s original medical records for verification of clinical study procedures and/or data, without violating the confidentiality of the subjects, to the extent permitted by the law and regulations. In any presentations of the results of this study at meetings or in publications, the subjects’ identity will remain confidential.</w:t>
      </w:r>
    </w:p>
    <w:p w14:paraId="1AE1BAF9" w14:textId="2359B3A5" w:rsidR="006D2934" w:rsidRPr="00D61BD2" w:rsidRDefault="006D2934" w:rsidP="00135D49">
      <w:pPr>
        <w:rPr>
          <w:lang w:val="en-US"/>
        </w:rPr>
      </w:pPr>
    </w:p>
    <w:p w14:paraId="60CE9E96" w14:textId="77777777" w:rsidR="006D2934" w:rsidRPr="00D61BD2" w:rsidRDefault="006D2934" w:rsidP="000A5B6E">
      <w:pPr>
        <w:pStyle w:val="TitreSOP2"/>
        <w:spacing w:before="240" w:after="240"/>
        <w:rPr>
          <w:lang w:val="en-US"/>
        </w:rPr>
      </w:pPr>
      <w:bookmarkStart w:id="101" w:name="_Toc105574362"/>
      <w:bookmarkStart w:id="102" w:name="_Toc224309876"/>
      <w:r w:rsidRPr="00D61BD2">
        <w:rPr>
          <w:lang w:val="en-US"/>
        </w:rPr>
        <w:t>Statistical Analysis</w:t>
      </w:r>
      <w:bookmarkEnd w:id="101"/>
      <w:bookmarkEnd w:id="102"/>
    </w:p>
    <w:p w14:paraId="71A6C48E" w14:textId="77777777" w:rsidR="00DE28AB" w:rsidRPr="00D61BD2" w:rsidRDefault="00DE28AB" w:rsidP="00DE28AB">
      <w:pPr>
        <w:pStyle w:val="Corpsdetexte"/>
        <w:spacing w:before="120" w:line="276" w:lineRule="auto"/>
        <w:ind w:left="49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 xml:space="preserve">Use the document </w:t>
      </w:r>
      <w:r w:rsidRPr="00D61BD2">
        <w:rPr>
          <w:rFonts w:asciiTheme="minorHAnsi" w:hAnsiTheme="minorHAnsi" w:cstheme="minorHAnsi"/>
          <w:i/>
          <w:iCs/>
          <w:color w:val="FF0000"/>
          <w:sz w:val="22"/>
          <w:szCs w:val="22"/>
          <w:lang w:val="en-US"/>
        </w:rPr>
        <w:t>AAHRPP-DSQ-020 Statistical Analysis Plan</w:t>
      </w:r>
      <w:r w:rsidR="004E07A9" w:rsidRPr="00D61BD2">
        <w:rPr>
          <w:rFonts w:asciiTheme="minorHAnsi" w:hAnsiTheme="minorHAnsi" w:cstheme="minorHAnsi"/>
          <w:i/>
          <w:iCs/>
          <w:color w:val="FF0000"/>
          <w:sz w:val="22"/>
          <w:szCs w:val="22"/>
          <w:lang w:val="en-US"/>
        </w:rPr>
        <w:t xml:space="preserve"> (guideline)</w:t>
      </w:r>
      <w:r w:rsidRPr="00D61BD2">
        <w:rPr>
          <w:rFonts w:asciiTheme="minorHAnsi" w:hAnsiTheme="minorHAnsi" w:cstheme="minorHAnsi"/>
          <w:iCs/>
          <w:color w:val="FF0000"/>
          <w:sz w:val="22"/>
          <w:szCs w:val="22"/>
          <w:lang w:val="en-US"/>
        </w:rPr>
        <w:t xml:space="preserve"> to complete </w:t>
      </w:r>
      <w:r w:rsidR="004E07A9" w:rsidRPr="00D61BD2">
        <w:rPr>
          <w:rFonts w:asciiTheme="minorHAnsi" w:hAnsiTheme="minorHAnsi" w:cstheme="minorHAnsi"/>
          <w:iCs/>
          <w:color w:val="FF0000"/>
          <w:sz w:val="22"/>
          <w:szCs w:val="22"/>
          <w:lang w:val="en-US"/>
        </w:rPr>
        <w:t>this section</w:t>
      </w:r>
    </w:p>
    <w:p w14:paraId="25CF7EDD" w14:textId="77777777" w:rsidR="006D2934" w:rsidRPr="00D61BD2" w:rsidRDefault="006D2934" w:rsidP="00745F72">
      <w:pPr>
        <w:pStyle w:val="Corpsdetexte"/>
        <w:numPr>
          <w:ilvl w:val="0"/>
          <w:numId w:val="11"/>
        </w:numPr>
        <w:spacing w:before="120" w:line="276" w:lineRule="auto"/>
        <w:ind w:left="85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 xml:space="preserve">Reasons for the sample size selected, </w:t>
      </w:r>
      <w:r w:rsidR="00626227" w:rsidRPr="00D61BD2">
        <w:rPr>
          <w:rFonts w:asciiTheme="minorHAnsi" w:hAnsiTheme="minorHAnsi" w:cstheme="minorHAnsi"/>
          <w:iCs/>
          <w:color w:val="FF0000"/>
          <w:sz w:val="22"/>
          <w:szCs w:val="22"/>
          <w:lang w:val="en-US"/>
        </w:rPr>
        <w:t xml:space="preserve">statistical </w:t>
      </w:r>
      <w:r w:rsidRPr="00D61BD2">
        <w:rPr>
          <w:rFonts w:asciiTheme="minorHAnsi" w:hAnsiTheme="minorHAnsi" w:cstheme="minorHAnsi"/>
          <w:iCs/>
          <w:color w:val="FF0000"/>
          <w:sz w:val="22"/>
          <w:szCs w:val="22"/>
          <w:lang w:val="en-US"/>
        </w:rPr>
        <w:t>power of the study, level of significance to be used</w:t>
      </w:r>
    </w:p>
    <w:p w14:paraId="2442A0C1" w14:textId="77777777" w:rsidR="006D2934" w:rsidRPr="00D61BD2" w:rsidRDefault="006D2934" w:rsidP="00745F72">
      <w:pPr>
        <w:pStyle w:val="Corpsdetexte"/>
        <w:numPr>
          <w:ilvl w:val="0"/>
          <w:numId w:val="11"/>
        </w:numPr>
        <w:spacing w:before="120" w:line="276" w:lineRule="auto"/>
        <w:ind w:left="85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Describe planned analyses, comparisons and statistical tests</w:t>
      </w:r>
    </w:p>
    <w:p w14:paraId="2B1DD5FF" w14:textId="77777777" w:rsidR="006D2934" w:rsidRPr="00D61BD2" w:rsidRDefault="006D2934" w:rsidP="00745F72">
      <w:pPr>
        <w:pStyle w:val="Corpsdetexte"/>
        <w:numPr>
          <w:ilvl w:val="0"/>
          <w:numId w:val="11"/>
        </w:numPr>
        <w:spacing w:before="120" w:line="276" w:lineRule="auto"/>
        <w:ind w:left="85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Reasons for excluding subject from an analysis</w:t>
      </w:r>
    </w:p>
    <w:p w14:paraId="32A74EDC" w14:textId="77777777" w:rsidR="006D2934" w:rsidRPr="00D61BD2" w:rsidRDefault="006D2934" w:rsidP="00745F72">
      <w:pPr>
        <w:pStyle w:val="Corpsdetexte"/>
        <w:numPr>
          <w:ilvl w:val="0"/>
          <w:numId w:val="11"/>
        </w:numPr>
        <w:spacing w:before="120" w:line="276" w:lineRule="auto"/>
        <w:ind w:left="85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Planned monitoring of the results</w:t>
      </w:r>
    </w:p>
    <w:p w14:paraId="578922BD" w14:textId="77777777" w:rsidR="006D2934" w:rsidRPr="00D61BD2" w:rsidRDefault="006D2934" w:rsidP="00745F72">
      <w:pPr>
        <w:pStyle w:val="Corpsdetexte"/>
        <w:numPr>
          <w:ilvl w:val="0"/>
          <w:numId w:val="11"/>
        </w:numPr>
        <w:spacing w:before="120" w:line="276" w:lineRule="auto"/>
        <w:ind w:left="85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Frequency and nature of interim analyses</w:t>
      </w:r>
    </w:p>
    <w:p w14:paraId="375255AC" w14:textId="77777777" w:rsidR="006D2934" w:rsidRPr="00D61BD2" w:rsidRDefault="006D2934" w:rsidP="000A5B6E">
      <w:pPr>
        <w:pStyle w:val="TitreSOP2"/>
        <w:spacing w:before="240" w:after="240"/>
        <w:rPr>
          <w:lang w:val="en-US"/>
        </w:rPr>
      </w:pPr>
      <w:bookmarkStart w:id="103" w:name="_Toc105574364"/>
      <w:bookmarkStart w:id="104" w:name="_Toc224309877"/>
      <w:r w:rsidRPr="00D61BD2">
        <w:rPr>
          <w:lang w:val="en-US"/>
        </w:rPr>
        <w:lastRenderedPageBreak/>
        <w:t xml:space="preserve">Protocol </w:t>
      </w:r>
      <w:proofErr w:type="spellStart"/>
      <w:r w:rsidRPr="00D61BD2">
        <w:rPr>
          <w:lang w:val="en-US"/>
        </w:rPr>
        <w:t>Amendements</w:t>
      </w:r>
      <w:bookmarkEnd w:id="103"/>
      <w:bookmarkEnd w:id="104"/>
      <w:proofErr w:type="spellEnd"/>
      <w:r w:rsidRPr="00D61BD2">
        <w:rPr>
          <w:lang w:val="en-US"/>
        </w:rPr>
        <w:t xml:space="preserve"> </w:t>
      </w:r>
    </w:p>
    <w:p w14:paraId="6CAD79D4" w14:textId="77777777" w:rsidR="000A5B6E" w:rsidRPr="00D61BD2" w:rsidRDefault="006D2934" w:rsidP="00135D49">
      <w:pPr>
        <w:pStyle w:val="Corpsdetexte"/>
        <w:spacing w:before="120" w:line="276" w:lineRule="auto"/>
        <w:ind w:left="426"/>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t>If amendments to the protocol (modifying sense or objectives or modifying the undergone constraints or the risks incurred by the subjects) turn out to be necessary, they will be subjected at first opinion of the promoter of the study. After agreement by the promoter, these amendments will then be submitted to the opinion of the</w:t>
      </w:r>
      <w:r w:rsidR="006F0CDA" w:rsidRPr="00D61BD2">
        <w:rPr>
          <w:rFonts w:asciiTheme="minorHAnsi" w:hAnsiTheme="minorHAnsi" w:cstheme="minorHAnsi"/>
          <w:iCs/>
          <w:sz w:val="22"/>
          <w:szCs w:val="22"/>
          <w:lang w:val="en-US"/>
        </w:rPr>
        <w:t xml:space="preserve"> Regulatory Authorities and</w:t>
      </w:r>
      <w:r w:rsidRPr="00D61BD2">
        <w:rPr>
          <w:rFonts w:asciiTheme="minorHAnsi" w:hAnsiTheme="minorHAnsi" w:cstheme="minorHAnsi"/>
          <w:iCs/>
          <w:sz w:val="22"/>
          <w:szCs w:val="22"/>
          <w:lang w:val="en-US"/>
        </w:rPr>
        <w:t xml:space="preserve"> E</w:t>
      </w:r>
      <w:r w:rsidR="006F0CDA" w:rsidRPr="00D61BD2">
        <w:rPr>
          <w:rFonts w:asciiTheme="minorHAnsi" w:hAnsiTheme="minorHAnsi" w:cstheme="minorHAnsi"/>
          <w:iCs/>
          <w:sz w:val="22"/>
          <w:szCs w:val="22"/>
          <w:lang w:val="en-US"/>
        </w:rPr>
        <w:t xml:space="preserve">thic </w:t>
      </w:r>
      <w:r w:rsidRPr="00D61BD2">
        <w:rPr>
          <w:rFonts w:asciiTheme="minorHAnsi" w:hAnsiTheme="minorHAnsi" w:cstheme="minorHAnsi"/>
          <w:iCs/>
          <w:sz w:val="22"/>
          <w:szCs w:val="22"/>
          <w:lang w:val="en-US"/>
        </w:rPr>
        <w:t>C</w:t>
      </w:r>
      <w:r w:rsidR="006F0CDA" w:rsidRPr="00D61BD2">
        <w:rPr>
          <w:rFonts w:asciiTheme="minorHAnsi" w:hAnsiTheme="minorHAnsi" w:cstheme="minorHAnsi"/>
          <w:iCs/>
          <w:sz w:val="22"/>
          <w:szCs w:val="22"/>
          <w:lang w:val="en-US"/>
        </w:rPr>
        <w:t>ommittee</w:t>
      </w:r>
      <w:r w:rsidRPr="00D61BD2">
        <w:rPr>
          <w:rFonts w:asciiTheme="minorHAnsi" w:hAnsiTheme="minorHAnsi" w:cstheme="minorHAnsi"/>
          <w:iCs/>
          <w:sz w:val="22"/>
          <w:szCs w:val="22"/>
          <w:lang w:val="en-US"/>
        </w:rPr>
        <w:t xml:space="preserve"> having examined the initial protocol.</w:t>
      </w:r>
    </w:p>
    <w:p w14:paraId="2101DE27" w14:textId="77777777" w:rsidR="006D2934" w:rsidRPr="00D61BD2" w:rsidRDefault="006D2934" w:rsidP="0090329B">
      <w:pPr>
        <w:pStyle w:val="TitreSOP1"/>
      </w:pPr>
      <w:bookmarkStart w:id="105" w:name="_Toc105574367"/>
      <w:bookmarkStart w:id="106" w:name="_Toc224309878"/>
      <w:r w:rsidRPr="00D61BD2">
        <w:t>Protocol Deviations</w:t>
      </w:r>
      <w:bookmarkEnd w:id="105"/>
      <w:bookmarkEnd w:id="106"/>
    </w:p>
    <w:bookmarkEnd w:id="100"/>
    <w:p w14:paraId="11E10EEB" w14:textId="77777777" w:rsidR="00135D49" w:rsidRPr="00D61BD2" w:rsidRDefault="00135D49" w:rsidP="00135D49">
      <w:pPr>
        <w:pStyle w:val="Corpsdetexte"/>
        <w:spacing w:before="120" w:line="276" w:lineRule="auto"/>
        <w:ind w:left="426"/>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t>Sponsor and all investigators agree to take any reasonable actions to correct protocol deviations/violations noted during monitoring/inspection, in consultation with the monitoring team. All deviations must be documented on a protocol deviation log by the study team that is kept available at any time for monitoring/inspection purposes. Under emergency circumstances, deviations from the protocol to protect the rights, safety or well-being of human subjects may proceed without prior approval of the sponsor and the EC.</w:t>
      </w:r>
    </w:p>
    <w:p w14:paraId="20823CDE" w14:textId="77777777" w:rsidR="006D2934" w:rsidRPr="00D61BD2" w:rsidRDefault="006D2934" w:rsidP="0090329B">
      <w:pPr>
        <w:pStyle w:val="TitreSOP1"/>
      </w:pPr>
      <w:bookmarkStart w:id="107" w:name="_Toc105574368"/>
      <w:bookmarkStart w:id="108" w:name="_Toc224309879"/>
      <w:r w:rsidRPr="00D61BD2">
        <w:t>Data Management Responsibilities</w:t>
      </w:r>
      <w:bookmarkEnd w:id="107"/>
      <w:bookmarkEnd w:id="108"/>
    </w:p>
    <w:p w14:paraId="3F65CADE" w14:textId="312E0271" w:rsidR="004E07A9" w:rsidRPr="00D61BD2" w:rsidRDefault="003B600A" w:rsidP="00D7325C">
      <w:pPr>
        <w:pStyle w:val="Corpsdetexte"/>
        <w:spacing w:before="120" w:line="276" w:lineRule="auto"/>
        <w:ind w:left="426"/>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 xml:space="preserve">1) Data management plan : </w:t>
      </w:r>
      <w:r w:rsidR="004E07A9" w:rsidRPr="00D61BD2">
        <w:rPr>
          <w:rFonts w:asciiTheme="minorHAnsi" w:hAnsiTheme="minorHAnsi" w:cstheme="minorHAnsi"/>
          <w:iCs/>
          <w:color w:val="FF0000"/>
          <w:sz w:val="22"/>
          <w:szCs w:val="22"/>
          <w:lang w:val="en-US"/>
        </w:rPr>
        <w:t xml:space="preserve">Complete the document </w:t>
      </w:r>
      <w:r w:rsidR="004E07A9" w:rsidRPr="00D61BD2">
        <w:rPr>
          <w:rFonts w:asciiTheme="minorHAnsi" w:hAnsiTheme="minorHAnsi" w:cstheme="minorHAnsi"/>
          <w:i/>
          <w:iCs/>
          <w:color w:val="FF0000"/>
          <w:sz w:val="22"/>
          <w:szCs w:val="22"/>
          <w:lang w:val="en-US"/>
        </w:rPr>
        <w:t>AAHRPP-DSQ-021 Data Management Plan</w:t>
      </w:r>
      <w:r w:rsidRPr="00D61BD2">
        <w:rPr>
          <w:rFonts w:asciiTheme="minorHAnsi" w:hAnsiTheme="minorHAnsi" w:cstheme="minorHAnsi"/>
          <w:i/>
          <w:iCs/>
          <w:color w:val="FF0000"/>
          <w:sz w:val="22"/>
          <w:szCs w:val="22"/>
          <w:lang w:val="en-US"/>
        </w:rPr>
        <w:t xml:space="preserve"> </w:t>
      </w:r>
      <w:r w:rsidRPr="00D61BD2">
        <w:rPr>
          <w:rFonts w:asciiTheme="minorHAnsi" w:hAnsiTheme="minorHAnsi" w:cstheme="minorHAnsi"/>
          <w:iCs/>
          <w:color w:val="FF0000"/>
          <w:sz w:val="22"/>
          <w:szCs w:val="22"/>
          <w:lang w:val="en-US"/>
        </w:rPr>
        <w:t>if the study has an high risk level. Place this document in appendix and refer to it. Remove all information below in this case.</w:t>
      </w:r>
    </w:p>
    <w:p w14:paraId="110ED19E" w14:textId="77777777" w:rsidR="002E3C9A" w:rsidRPr="00D61BD2" w:rsidRDefault="003B600A" w:rsidP="002E3C9A">
      <w:pPr>
        <w:pStyle w:val="Corpsdetexte"/>
        <w:spacing w:before="120" w:line="276" w:lineRule="auto"/>
        <w:ind w:left="426"/>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 xml:space="preserve">2) no data management plan : </w:t>
      </w:r>
      <w:bookmarkStart w:id="109" w:name="_Toc25932895"/>
      <w:bookmarkStart w:id="110" w:name="_Toc104797219"/>
    </w:p>
    <w:p w14:paraId="5C66E832" w14:textId="1DC7B245" w:rsidR="002E3C9A" w:rsidRPr="00D61BD2" w:rsidRDefault="002E3C9A" w:rsidP="002E3C9A">
      <w:pPr>
        <w:pStyle w:val="TitreSOP2"/>
        <w:rPr>
          <w:lang w:val="en-US"/>
        </w:rPr>
      </w:pPr>
      <w:bookmarkStart w:id="111" w:name="_Toc224309880"/>
      <w:r w:rsidRPr="00D61BD2">
        <w:rPr>
          <w:lang w:val="en-US"/>
        </w:rPr>
        <w:t>Data handling and record keeping</w:t>
      </w:r>
      <w:bookmarkEnd w:id="109"/>
      <w:bookmarkEnd w:id="110"/>
      <w:bookmarkEnd w:id="111"/>
    </w:p>
    <w:p w14:paraId="347CF3D1" w14:textId="77777777" w:rsidR="00CC2AF6" w:rsidRDefault="00CC2AF6"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72E6A7B8" w14:textId="18093683"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D61BD2">
        <w:rPr>
          <w:rFonts w:asciiTheme="minorHAnsi" w:hAnsiTheme="minorHAnsi" w:cstheme="minorHAnsi"/>
          <w:sz w:val="22"/>
          <w:szCs w:val="22"/>
        </w:rPr>
        <w:t xml:space="preserve">Subjects who are included in the study will be assigned a unique study number. On all documents submitted to the sponsor, patients will only be identified by their study number. </w:t>
      </w:r>
    </w:p>
    <w:p w14:paraId="15BD2AB8"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151C857A" w14:textId="47B77FE8" w:rsidR="002E3C9A"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D61BD2">
        <w:rPr>
          <w:rFonts w:asciiTheme="minorHAnsi" w:hAnsiTheme="minorHAnsi" w:cstheme="minorHAnsi"/>
          <w:sz w:val="22"/>
          <w:szCs w:val="22"/>
        </w:rPr>
        <w:t xml:space="preserve">An electronic case report form (eCRF) will be used in </w:t>
      </w:r>
      <w:proofErr w:type="spellStart"/>
      <w:r w:rsidRPr="00D61BD2">
        <w:rPr>
          <w:rFonts w:asciiTheme="minorHAnsi" w:hAnsiTheme="minorHAnsi" w:cstheme="minorHAnsi"/>
          <w:sz w:val="22"/>
          <w:szCs w:val="22"/>
        </w:rPr>
        <w:t>REDCap</w:t>
      </w:r>
      <w:proofErr w:type="spellEnd"/>
      <w:r w:rsidRPr="00D61BD2">
        <w:rPr>
          <w:rFonts w:asciiTheme="minorHAnsi" w:hAnsiTheme="minorHAnsi" w:cstheme="minorHAnsi"/>
          <w:sz w:val="22"/>
          <w:szCs w:val="22"/>
        </w:rPr>
        <w:t xml:space="preserve"> software. The eCRF will be completed for subjects who have signed the informed consent. This eCRF will include specific pages for inclusion and exclusion criteria, and for reporting each visit. Other specific pages will be dedicated to concomitant treatments and AEs (non-serious and serious). The investigator will review, approve and validate each completed eCRF; the investigator’s signature (validation) serving as attestation of the investigator’s responsibility for ensuring that all data entered on the eCRF are complete, accurate and authentic.</w:t>
      </w:r>
    </w:p>
    <w:p w14:paraId="2894C837" w14:textId="77777777" w:rsidR="00F44A6F" w:rsidRPr="00024F21" w:rsidRDefault="00F44A6F" w:rsidP="00F44A6F">
      <w:pPr>
        <w:pStyle w:val="Sansinterligne"/>
        <w:rPr>
          <w:rFonts w:asciiTheme="minorHAnsi" w:hAnsiTheme="minorHAnsi" w:cstheme="minorHAnsi"/>
          <w:color w:val="00B050"/>
          <w:sz w:val="22"/>
          <w:szCs w:val="22"/>
        </w:rPr>
      </w:pPr>
      <w:r w:rsidRPr="00024F21">
        <w:rPr>
          <w:rFonts w:asciiTheme="minorHAnsi" w:hAnsiTheme="minorHAnsi" w:cstheme="minorHAnsi"/>
          <w:color w:val="FF0000"/>
          <w:sz w:val="22"/>
          <w:szCs w:val="22"/>
        </w:rPr>
        <w:t xml:space="preserve">Choose the appropriate wording: </w:t>
      </w:r>
      <w:r w:rsidRPr="00024F21">
        <w:rPr>
          <w:rFonts w:asciiTheme="minorHAnsi" w:hAnsiTheme="minorHAnsi" w:cstheme="minorHAnsi"/>
          <w:color w:val="00B050"/>
          <w:sz w:val="22"/>
          <w:szCs w:val="22"/>
        </w:rPr>
        <w:t>The subject identification list will be retained by the site. The name and any other direct identification details will not be included in the study database.</w:t>
      </w:r>
    </w:p>
    <w:p w14:paraId="65B2BC9F" w14:textId="2546B323" w:rsidR="00F44A6F" w:rsidRPr="00D61BD2" w:rsidRDefault="00F44A6F" w:rsidP="00F44A6F">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024F21">
        <w:rPr>
          <w:rFonts w:asciiTheme="minorHAnsi" w:hAnsiTheme="minorHAnsi" w:cstheme="minorHAnsi"/>
          <w:color w:val="FF0000"/>
          <w:sz w:val="22"/>
          <w:szCs w:val="22"/>
        </w:rPr>
        <w:t>Or</w:t>
      </w:r>
      <w:r w:rsidRPr="00024F21">
        <w:rPr>
          <w:rFonts w:asciiTheme="minorHAnsi" w:hAnsiTheme="minorHAnsi" w:cstheme="minorHAnsi"/>
          <w:color w:val="00B050"/>
          <w:sz w:val="22"/>
          <w:szCs w:val="22"/>
        </w:rPr>
        <w:t xml:space="preserve"> Subjects </w:t>
      </w:r>
      <w:r w:rsidR="00415B4D">
        <w:rPr>
          <w:rFonts w:asciiTheme="minorHAnsi" w:hAnsiTheme="minorHAnsi" w:cstheme="minorHAnsi"/>
          <w:color w:val="00B050"/>
          <w:sz w:val="22"/>
          <w:szCs w:val="22"/>
        </w:rPr>
        <w:t>will be recor</w:t>
      </w:r>
      <w:r w:rsidRPr="00024F21">
        <w:rPr>
          <w:rFonts w:asciiTheme="minorHAnsi" w:hAnsiTheme="minorHAnsi" w:cstheme="minorHAnsi"/>
          <w:color w:val="00B050"/>
          <w:sz w:val="22"/>
          <w:szCs w:val="22"/>
        </w:rPr>
        <w:t xml:space="preserve">ded in </w:t>
      </w:r>
      <w:proofErr w:type="spellStart"/>
      <w:r w:rsidRPr="00024F21">
        <w:rPr>
          <w:rFonts w:asciiTheme="minorHAnsi" w:hAnsiTheme="minorHAnsi" w:cstheme="minorHAnsi"/>
          <w:color w:val="00B050"/>
          <w:sz w:val="22"/>
          <w:szCs w:val="22"/>
        </w:rPr>
        <w:t>REDCap</w:t>
      </w:r>
      <w:proofErr w:type="spellEnd"/>
      <w:r w:rsidRPr="00024F21">
        <w:rPr>
          <w:rFonts w:asciiTheme="minorHAnsi" w:hAnsiTheme="minorHAnsi" w:cstheme="minorHAnsi"/>
          <w:color w:val="00B050"/>
          <w:sz w:val="22"/>
          <w:szCs w:val="22"/>
        </w:rPr>
        <w:t xml:space="preserve"> with their identification data and study number. Only participant numbers </w:t>
      </w:r>
      <w:r w:rsidR="00415B4D">
        <w:rPr>
          <w:rFonts w:asciiTheme="minorHAnsi" w:hAnsiTheme="minorHAnsi" w:cstheme="minorHAnsi"/>
          <w:color w:val="00B050"/>
          <w:sz w:val="22"/>
          <w:szCs w:val="22"/>
        </w:rPr>
        <w:t xml:space="preserve">will </w:t>
      </w:r>
      <w:r w:rsidRPr="00024F21">
        <w:rPr>
          <w:rFonts w:asciiTheme="minorHAnsi" w:hAnsiTheme="minorHAnsi" w:cstheme="minorHAnsi"/>
          <w:color w:val="00B050"/>
          <w:sz w:val="22"/>
          <w:szCs w:val="22"/>
        </w:rPr>
        <w:t>appear in the extracted data at the end of the study.</w:t>
      </w:r>
    </w:p>
    <w:p w14:paraId="02394861"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6A9A6769"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D61BD2">
        <w:rPr>
          <w:rFonts w:asciiTheme="minorHAnsi" w:hAnsiTheme="minorHAnsi" w:cstheme="minorHAnsi"/>
          <w:sz w:val="22"/>
          <w:szCs w:val="22"/>
        </w:rPr>
        <w:t>All data will be processed according to the principles that the new European General Data Protection Regulation (GDPR) imposes, which is in force since 25 May 2018.</w:t>
      </w:r>
    </w:p>
    <w:p w14:paraId="407E0D80" w14:textId="77777777" w:rsidR="002E3C9A" w:rsidRPr="00D61BD2" w:rsidRDefault="002E3C9A" w:rsidP="002E3C9A">
      <w:pPr>
        <w:pStyle w:val="Paragraphedeliste"/>
        <w:rPr>
          <w:rFonts w:eastAsia="Arial Unicode MS" w:cstheme="minorHAnsi"/>
          <w:bCs/>
          <w:bdr w:val="nil"/>
          <w:lang w:val="en-GB" w:bidi="en-US"/>
        </w:rPr>
      </w:pPr>
    </w:p>
    <w:p w14:paraId="3ED8B6A0" w14:textId="77777777" w:rsidR="002E3C9A" w:rsidRPr="00D61BD2" w:rsidRDefault="002E3C9A" w:rsidP="002E3C9A">
      <w:pPr>
        <w:widowControl w:val="0"/>
        <w:autoSpaceDE w:val="0"/>
        <w:autoSpaceDN w:val="0"/>
        <w:adjustRightInd w:val="0"/>
        <w:ind w:left="709" w:hanging="425"/>
        <w:rPr>
          <w:rFonts w:cstheme="minorHAnsi"/>
          <w:lang w:val="en-GB" w:bidi="en-US"/>
        </w:rPr>
      </w:pPr>
      <w:r w:rsidRPr="00D61BD2">
        <w:rPr>
          <w:rFonts w:cstheme="minorHAnsi"/>
          <w:lang w:val="en-GB" w:bidi="en-US"/>
        </w:rPr>
        <w:t xml:space="preserve">1. Who will responsible for the processing of personal data? </w:t>
      </w:r>
    </w:p>
    <w:p w14:paraId="1AE2EAC6" w14:textId="29B7D088" w:rsidR="002E3C9A" w:rsidRPr="00D61BD2" w:rsidRDefault="0066602F" w:rsidP="0066602F">
      <w:pPr>
        <w:pBdr>
          <w:between w:val="nil"/>
          <w:bar w:val="nil"/>
        </w:pBdr>
        <w:jc w:val="both"/>
        <w:rPr>
          <w:rFonts w:cstheme="minorHAnsi"/>
          <w:color w:val="FF0000"/>
          <w:lang w:val="en-US"/>
        </w:rPr>
      </w:pPr>
      <w:r w:rsidRPr="00D61BD2">
        <w:rPr>
          <w:rFonts w:cstheme="minorHAnsi"/>
          <w:color w:val="FF0000"/>
          <w:lang w:val="en-US"/>
        </w:rPr>
        <w:t>complete</w:t>
      </w:r>
    </w:p>
    <w:p w14:paraId="0E556ED2" w14:textId="77777777" w:rsidR="002E3C9A" w:rsidRPr="00D61BD2" w:rsidRDefault="002E3C9A" w:rsidP="002E3C9A">
      <w:pPr>
        <w:pStyle w:val="Paragraphedeliste"/>
        <w:ind w:left="709"/>
        <w:rPr>
          <w:rFonts w:cstheme="minorHAnsi"/>
          <w:lang w:val="en-US"/>
        </w:rPr>
      </w:pPr>
    </w:p>
    <w:p w14:paraId="7E892D4D" w14:textId="04898557" w:rsidR="002E3C9A" w:rsidRPr="00D61BD2" w:rsidRDefault="002E3C9A" w:rsidP="002E3C9A">
      <w:pPr>
        <w:widowControl w:val="0"/>
        <w:autoSpaceDE w:val="0"/>
        <w:autoSpaceDN w:val="0"/>
        <w:adjustRightInd w:val="0"/>
        <w:ind w:left="709" w:hanging="425"/>
        <w:rPr>
          <w:rFonts w:cstheme="minorHAnsi"/>
          <w:lang w:val="en-GB" w:bidi="en-US"/>
        </w:rPr>
      </w:pPr>
      <w:r w:rsidRPr="00D61BD2">
        <w:rPr>
          <w:rFonts w:cstheme="minorHAnsi"/>
          <w:lang w:val="en-GB" w:bidi="en-US"/>
        </w:rPr>
        <w:t xml:space="preserve">2. Who is Data Protection Officer for the processing? </w:t>
      </w:r>
    </w:p>
    <w:p w14:paraId="2ACD16C6" w14:textId="04DA9457" w:rsidR="002E3C9A" w:rsidRPr="00D61BD2" w:rsidRDefault="002E3C9A" w:rsidP="002E3C9A">
      <w:pPr>
        <w:widowControl w:val="0"/>
        <w:autoSpaceDE w:val="0"/>
        <w:autoSpaceDN w:val="0"/>
        <w:adjustRightInd w:val="0"/>
        <w:ind w:left="709" w:hanging="425"/>
        <w:rPr>
          <w:rFonts w:cstheme="minorHAnsi"/>
          <w:lang w:val="en-GB" w:bidi="en-US"/>
        </w:rPr>
      </w:pPr>
      <w:r w:rsidRPr="00D61BD2">
        <w:rPr>
          <w:rFonts w:cstheme="minorHAnsi"/>
          <w:lang w:val="en-GB" w:bidi="en-US"/>
        </w:rPr>
        <w:lastRenderedPageBreak/>
        <w:t xml:space="preserve">The institutional DPO could be reached by this email address: </w:t>
      </w:r>
      <w:hyperlink r:id="rId24" w:history="1">
        <w:r w:rsidR="00473EDC" w:rsidRPr="00E917F4">
          <w:rPr>
            <w:rStyle w:val="Lienhypertexte"/>
            <w:rFonts w:cstheme="minorHAnsi"/>
            <w:lang w:val="en-GB" w:bidi="en-US"/>
          </w:rPr>
          <w:t>rgpd@saintluc.uclouvain.be</w:t>
        </w:r>
      </w:hyperlink>
      <w:r w:rsidR="00473EDC">
        <w:rPr>
          <w:rFonts w:cstheme="minorHAnsi"/>
          <w:lang w:val="en-GB" w:bidi="en-US"/>
        </w:rPr>
        <w:t xml:space="preserve"> </w:t>
      </w:r>
    </w:p>
    <w:p w14:paraId="6F9BD9F5" w14:textId="77777777" w:rsidR="002E3C9A" w:rsidRPr="00D61BD2" w:rsidRDefault="002E3C9A" w:rsidP="002E3C9A">
      <w:pPr>
        <w:pStyle w:val="Paragraphedeliste"/>
        <w:ind w:left="709"/>
        <w:rPr>
          <w:rStyle w:val="Lienhypertexte"/>
          <w:rFonts w:cstheme="minorHAnsi"/>
          <w:lang w:val="en-US"/>
        </w:rPr>
      </w:pPr>
    </w:p>
    <w:p w14:paraId="490576ED" w14:textId="77777777" w:rsidR="002E3C9A" w:rsidRPr="00D61BD2" w:rsidRDefault="002E3C9A" w:rsidP="002E3C9A">
      <w:pPr>
        <w:widowControl w:val="0"/>
        <w:autoSpaceDE w:val="0"/>
        <w:autoSpaceDN w:val="0"/>
        <w:adjustRightInd w:val="0"/>
        <w:spacing w:before="120"/>
        <w:ind w:left="709" w:hanging="425"/>
        <w:rPr>
          <w:rFonts w:cstheme="minorHAnsi"/>
          <w:lang w:val="en-GB" w:bidi="en-US"/>
        </w:rPr>
      </w:pPr>
      <w:r w:rsidRPr="00D61BD2">
        <w:rPr>
          <w:rFonts w:cstheme="minorHAnsi"/>
          <w:lang w:val="en-GB" w:bidi="en-US"/>
        </w:rPr>
        <w:t>3. The purpose of the processing:</w:t>
      </w:r>
    </w:p>
    <w:p w14:paraId="71B043BA" w14:textId="77777777" w:rsidR="002E3C9A" w:rsidRPr="00D61BD2" w:rsidRDefault="002E3C9A" w:rsidP="00745F72">
      <w:pPr>
        <w:pStyle w:val="Paragraphedeliste"/>
        <w:numPr>
          <w:ilvl w:val="0"/>
          <w:numId w:val="15"/>
        </w:numPr>
        <w:pBdr>
          <w:between w:val="nil"/>
          <w:bar w:val="nil"/>
        </w:pBdr>
        <w:contextualSpacing w:val="0"/>
        <w:jc w:val="both"/>
        <w:rPr>
          <w:rFonts w:cstheme="minorHAnsi"/>
        </w:rPr>
      </w:pPr>
      <w:r w:rsidRPr="00D61BD2">
        <w:rPr>
          <w:rFonts w:cstheme="minorHAnsi"/>
        </w:rPr>
        <w:t xml:space="preserve">Scientific </w:t>
      </w:r>
      <w:proofErr w:type="spellStart"/>
      <w:r w:rsidRPr="00D61BD2">
        <w:rPr>
          <w:rFonts w:cstheme="minorHAnsi"/>
        </w:rPr>
        <w:t>research</w:t>
      </w:r>
      <w:proofErr w:type="spellEnd"/>
    </w:p>
    <w:p w14:paraId="7DBD0B09" w14:textId="77777777" w:rsidR="002E3C9A" w:rsidRPr="00D61BD2" w:rsidRDefault="002E3C9A" w:rsidP="002E3C9A">
      <w:pPr>
        <w:pStyle w:val="Paragraphedeliste"/>
        <w:ind w:left="709" w:hanging="425"/>
        <w:rPr>
          <w:rFonts w:cstheme="minorHAnsi"/>
          <w:lang w:val="en-US"/>
        </w:rPr>
      </w:pPr>
    </w:p>
    <w:p w14:paraId="12232A6A" w14:textId="1B314B79" w:rsidR="002E3C9A" w:rsidRPr="00D61BD2" w:rsidRDefault="002E3C9A" w:rsidP="002E3C9A">
      <w:pPr>
        <w:pStyle w:val="Paragraphedeliste"/>
        <w:ind w:left="709" w:hanging="425"/>
        <w:rPr>
          <w:rFonts w:cstheme="minorHAnsi"/>
          <w:lang w:val="en-US"/>
        </w:rPr>
      </w:pPr>
      <w:r w:rsidRPr="00D61BD2">
        <w:rPr>
          <w:rFonts w:cstheme="minorHAnsi"/>
          <w:lang w:val="en-US"/>
        </w:rPr>
        <w:t>4. The legal basis of the processing:</w:t>
      </w:r>
    </w:p>
    <w:p w14:paraId="6A1ED117" w14:textId="3535A221" w:rsidR="002E3C9A" w:rsidRPr="00D61BD2" w:rsidRDefault="0000734F" w:rsidP="00745F72">
      <w:pPr>
        <w:pStyle w:val="Paragraphedeliste"/>
        <w:numPr>
          <w:ilvl w:val="0"/>
          <w:numId w:val="16"/>
        </w:numPr>
        <w:pBdr>
          <w:between w:val="nil"/>
          <w:bar w:val="nil"/>
        </w:pBdr>
        <w:contextualSpacing w:val="0"/>
        <w:jc w:val="both"/>
        <w:rPr>
          <w:rFonts w:cstheme="minorHAnsi"/>
          <w:lang w:val="en-US"/>
        </w:rPr>
      </w:pPr>
      <w:r>
        <w:rPr>
          <w:rFonts w:cstheme="minorHAnsi"/>
          <w:lang w:val="en-US"/>
        </w:rPr>
        <w:t>Legitimate interests</w:t>
      </w:r>
    </w:p>
    <w:p w14:paraId="3B483C1E" w14:textId="77777777" w:rsidR="002E3C9A" w:rsidRPr="00D61BD2" w:rsidRDefault="002E3C9A" w:rsidP="002E3C9A">
      <w:pPr>
        <w:pStyle w:val="Paragraphedeliste"/>
        <w:ind w:left="709"/>
        <w:rPr>
          <w:rFonts w:cstheme="minorHAnsi"/>
          <w:lang w:val="en-US"/>
        </w:rPr>
      </w:pPr>
    </w:p>
    <w:p w14:paraId="5D371FCA" w14:textId="1D56217C" w:rsidR="002E3C9A" w:rsidRPr="00D61BD2" w:rsidRDefault="0051186C" w:rsidP="002E3C9A">
      <w:pPr>
        <w:widowControl w:val="0"/>
        <w:autoSpaceDE w:val="0"/>
        <w:autoSpaceDN w:val="0"/>
        <w:adjustRightInd w:val="0"/>
        <w:spacing w:before="120"/>
        <w:ind w:left="709" w:hanging="425"/>
        <w:rPr>
          <w:rFonts w:cstheme="minorHAnsi"/>
          <w:lang w:val="en-GB" w:bidi="en-US"/>
        </w:rPr>
      </w:pPr>
      <w:r>
        <w:rPr>
          <w:rFonts w:cstheme="minorHAnsi"/>
          <w:lang w:val="en-GB" w:bidi="en-US"/>
        </w:rPr>
        <w:t>5</w:t>
      </w:r>
      <w:r w:rsidR="002E3C9A" w:rsidRPr="00D61BD2">
        <w:rPr>
          <w:rFonts w:cstheme="minorHAnsi"/>
          <w:lang w:val="en-GB" w:bidi="en-US"/>
        </w:rPr>
        <w:t>. Who are potential recipients of the personal data?</w:t>
      </w:r>
    </w:p>
    <w:p w14:paraId="26CB80DF" w14:textId="77777777" w:rsidR="002E3C9A" w:rsidRPr="00D61BD2" w:rsidRDefault="002E3C9A" w:rsidP="00745F72">
      <w:pPr>
        <w:pStyle w:val="Paragraphedeliste"/>
        <w:numPr>
          <w:ilvl w:val="0"/>
          <w:numId w:val="17"/>
        </w:numPr>
        <w:pBdr>
          <w:between w:val="nil"/>
          <w:bar w:val="nil"/>
        </w:pBdr>
        <w:contextualSpacing w:val="0"/>
        <w:jc w:val="both"/>
        <w:rPr>
          <w:rFonts w:cstheme="minorHAnsi"/>
          <w:lang w:val="en-US"/>
        </w:rPr>
      </w:pPr>
      <w:r w:rsidRPr="00D61BD2">
        <w:rPr>
          <w:rFonts w:cstheme="minorHAnsi"/>
          <w:lang w:val="en-US"/>
        </w:rPr>
        <w:t>All researchers involved in this clinical trial or in research projects that use materials original from this clinical trial. Staff involved in monitoring and ethical evaluation and people from competent authorities. Subcontracted parties that perform analysis on study-related data or materials.</w:t>
      </w:r>
    </w:p>
    <w:p w14:paraId="681BA17C" w14:textId="77777777" w:rsidR="002E3C9A" w:rsidRPr="00D61BD2" w:rsidRDefault="002E3C9A" w:rsidP="002E3C9A">
      <w:pPr>
        <w:pStyle w:val="Paragraphedeliste"/>
        <w:ind w:left="709"/>
        <w:rPr>
          <w:rFonts w:cstheme="minorHAnsi"/>
          <w:sz w:val="24"/>
          <w:szCs w:val="24"/>
          <w:lang w:val="en-US"/>
        </w:rPr>
      </w:pPr>
    </w:p>
    <w:p w14:paraId="070EEDEA" w14:textId="58D48FB8" w:rsidR="002E3C9A" w:rsidRPr="00D61BD2" w:rsidRDefault="0051186C" w:rsidP="002E3C9A">
      <w:pPr>
        <w:widowControl w:val="0"/>
        <w:autoSpaceDE w:val="0"/>
        <w:autoSpaceDN w:val="0"/>
        <w:adjustRightInd w:val="0"/>
        <w:spacing w:after="240"/>
        <w:ind w:left="709" w:hanging="425"/>
        <w:rPr>
          <w:rFonts w:cstheme="minorHAnsi"/>
          <w:lang w:val="en-GB" w:bidi="en-US"/>
        </w:rPr>
      </w:pPr>
      <w:r>
        <w:rPr>
          <w:rFonts w:cstheme="minorHAnsi"/>
          <w:lang w:val="en-GB" w:bidi="en-US"/>
        </w:rPr>
        <w:t>6</w:t>
      </w:r>
      <w:r w:rsidR="002E3C9A" w:rsidRPr="00D61BD2">
        <w:rPr>
          <w:rFonts w:cstheme="minorHAnsi"/>
          <w:lang w:val="en-GB" w:bidi="en-US"/>
        </w:rPr>
        <w:t>. It is possible that the personal data will be viewed by people who are in countries that do not use the same standards as the EU in terms of legal protection of data. In that case, we guarantee that the conditions of European and Belgian legislation on the protection of personal data will be respected.</w:t>
      </w:r>
    </w:p>
    <w:p w14:paraId="62C9D1A5" w14:textId="5A12C32E" w:rsidR="002E3C9A" w:rsidRPr="00D61BD2" w:rsidRDefault="0051186C" w:rsidP="002E3C9A">
      <w:pPr>
        <w:widowControl w:val="0"/>
        <w:autoSpaceDE w:val="0"/>
        <w:autoSpaceDN w:val="0"/>
        <w:adjustRightInd w:val="0"/>
        <w:spacing w:before="120"/>
        <w:ind w:left="709" w:hanging="425"/>
        <w:rPr>
          <w:rFonts w:cstheme="minorHAnsi"/>
          <w:lang w:val="en-GB" w:bidi="en-US"/>
        </w:rPr>
      </w:pPr>
      <w:r>
        <w:rPr>
          <w:rFonts w:cstheme="minorHAnsi"/>
          <w:lang w:val="en-GB" w:bidi="en-US"/>
        </w:rPr>
        <w:t>7</w:t>
      </w:r>
      <w:r w:rsidR="002E3C9A" w:rsidRPr="00D61BD2">
        <w:rPr>
          <w:rFonts w:cstheme="minorHAnsi"/>
          <w:lang w:val="en-GB" w:bidi="en-US"/>
        </w:rPr>
        <w:t>. The storage period:</w:t>
      </w:r>
    </w:p>
    <w:p w14:paraId="737C8426" w14:textId="77777777" w:rsidR="002E3C9A" w:rsidRPr="00D61BD2" w:rsidRDefault="002E3C9A" w:rsidP="00745F72">
      <w:pPr>
        <w:pStyle w:val="Paragraphedeliste"/>
        <w:numPr>
          <w:ilvl w:val="0"/>
          <w:numId w:val="18"/>
        </w:numPr>
        <w:pBdr>
          <w:between w:val="nil"/>
          <w:bar w:val="nil"/>
        </w:pBdr>
        <w:contextualSpacing w:val="0"/>
        <w:jc w:val="both"/>
        <w:rPr>
          <w:rFonts w:cstheme="minorHAnsi"/>
          <w:lang w:val="en-US"/>
        </w:rPr>
      </w:pPr>
      <w:r w:rsidRPr="00D61BD2">
        <w:rPr>
          <w:rFonts w:cstheme="minorHAnsi"/>
          <w:lang w:val="en-US"/>
        </w:rPr>
        <w:t>Study-related documents will be stored for at least 25 years, data included in the medical file for 30 years.</w:t>
      </w:r>
    </w:p>
    <w:p w14:paraId="0AE6A483" w14:textId="77777777" w:rsidR="002E3C9A" w:rsidRPr="00D61BD2" w:rsidRDefault="002E3C9A" w:rsidP="002E3C9A">
      <w:pPr>
        <w:jc w:val="both"/>
        <w:rPr>
          <w:rFonts w:ascii="Lucida Sans" w:hAnsi="Lucida Sans" w:cs="Arial"/>
          <w:lang w:val="en-GB"/>
        </w:rPr>
      </w:pPr>
    </w:p>
    <w:p w14:paraId="4D41EF0F" w14:textId="41519ED4" w:rsidR="002E3C9A" w:rsidRPr="00D61BD2" w:rsidRDefault="002E3C9A" w:rsidP="002E3C9A">
      <w:pPr>
        <w:pStyle w:val="TitreSOP2"/>
        <w:rPr>
          <w:lang w:val="en-US"/>
        </w:rPr>
      </w:pPr>
      <w:bookmarkStart w:id="112" w:name="_Toc25932896"/>
      <w:bookmarkStart w:id="113" w:name="_Toc224309881"/>
      <w:r w:rsidRPr="00D61BD2">
        <w:rPr>
          <w:lang w:val="en-US"/>
        </w:rPr>
        <w:t>Case Report Form</w:t>
      </w:r>
      <w:bookmarkEnd w:id="112"/>
      <w:bookmarkEnd w:id="113"/>
    </w:p>
    <w:p w14:paraId="59FB7C97"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757CF880" w14:textId="5B835FB5"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D61BD2">
        <w:rPr>
          <w:rFonts w:asciiTheme="minorHAnsi" w:hAnsiTheme="minorHAnsi" w:cstheme="minorHAnsi"/>
          <w:sz w:val="22"/>
          <w:szCs w:val="22"/>
        </w:rPr>
        <w:t xml:space="preserve">An electronic data capture (EDC) system, i.e. </w:t>
      </w:r>
      <w:proofErr w:type="spellStart"/>
      <w:r w:rsidRPr="00D61BD2">
        <w:rPr>
          <w:rFonts w:asciiTheme="minorHAnsi" w:hAnsiTheme="minorHAnsi" w:cstheme="minorHAnsi"/>
          <w:sz w:val="22"/>
          <w:szCs w:val="22"/>
        </w:rPr>
        <w:t>REDCap</w:t>
      </w:r>
      <w:proofErr w:type="spellEnd"/>
      <w:r w:rsidRPr="00D61BD2">
        <w:rPr>
          <w:rFonts w:asciiTheme="minorHAnsi" w:hAnsiTheme="minorHAnsi" w:cstheme="minorHAnsi"/>
          <w:sz w:val="22"/>
          <w:szCs w:val="22"/>
        </w:rPr>
        <w:t xml:space="preserve">, will be used for data collection. Data reported on each eCRF should be consistent with the source data. If information is not known, this must be clearly indicated on the eCRF. All missing and ambiguous data will be clarified. </w:t>
      </w:r>
    </w:p>
    <w:p w14:paraId="56562F79"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r w:rsidRPr="00D61BD2">
        <w:rPr>
          <w:rFonts w:asciiTheme="minorHAnsi" w:hAnsiTheme="minorHAnsi" w:cstheme="minorHAnsi"/>
          <w:sz w:val="22"/>
          <w:szCs w:val="22"/>
          <w:lang w:eastAsia="en-GB"/>
        </w:rPr>
        <w:t>The eCRFs will be developed, based on the protocol. The final eCRF design will be approved by the Co-ordinating/Principal Investigator.</w:t>
      </w:r>
    </w:p>
    <w:p w14:paraId="4368213B"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r w:rsidRPr="00D61BD2">
        <w:rPr>
          <w:rFonts w:asciiTheme="minorHAnsi" w:hAnsiTheme="minorHAnsi" w:cstheme="minorHAnsi"/>
          <w:sz w:val="22"/>
          <w:szCs w:val="22"/>
          <w:lang w:eastAsia="en-GB"/>
        </w:rPr>
        <w:t xml:space="preserve">All data entries and corrections will only be performed by study site staff, authorized by the investigator. Data will be checked by trained personnel (monitor) and any errors or inconsistencies will be clarified. </w:t>
      </w:r>
      <w:r w:rsidRPr="00D61BD2">
        <w:rPr>
          <w:rFonts w:asciiTheme="minorHAnsi" w:hAnsiTheme="minorHAnsi" w:cstheme="minorHAnsi"/>
          <w:sz w:val="22"/>
          <w:szCs w:val="22"/>
        </w:rPr>
        <w:t>The investigator must verify that all data entries in the eCRF are accurate and correct.</w:t>
      </w:r>
    </w:p>
    <w:p w14:paraId="0CCF99F8"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13528827" w14:textId="32CD05F6"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proofErr w:type="spellStart"/>
      <w:r w:rsidRPr="00D61BD2">
        <w:rPr>
          <w:rFonts w:asciiTheme="minorHAnsi" w:hAnsiTheme="minorHAnsi" w:cstheme="minorHAnsi"/>
          <w:sz w:val="22"/>
          <w:szCs w:val="22"/>
          <w:lang w:eastAsia="en-GB"/>
        </w:rPr>
        <w:t>REDCap</w:t>
      </w:r>
      <w:proofErr w:type="spellEnd"/>
      <w:r w:rsidRPr="00D61BD2">
        <w:rPr>
          <w:rFonts w:asciiTheme="minorHAnsi" w:hAnsiTheme="minorHAnsi" w:cstheme="minorHAnsi"/>
          <w:sz w:val="22"/>
          <w:szCs w:val="22"/>
          <w:lang w:eastAsia="en-GB"/>
        </w:rPr>
        <w:t xml:space="preserve"> is provided and maintained by Vanderbilt University; a license for use was granted to the CUSL. </w:t>
      </w:r>
      <w:proofErr w:type="spellStart"/>
      <w:r w:rsidRPr="00D61BD2">
        <w:rPr>
          <w:rFonts w:asciiTheme="minorHAnsi" w:hAnsiTheme="minorHAnsi" w:cstheme="minorHAnsi"/>
          <w:sz w:val="22"/>
          <w:szCs w:val="22"/>
          <w:lang w:eastAsia="en-GB"/>
        </w:rPr>
        <w:t>REDCap</w:t>
      </w:r>
      <w:proofErr w:type="spellEnd"/>
      <w:r w:rsidRPr="00D61BD2">
        <w:rPr>
          <w:rFonts w:asciiTheme="minorHAnsi" w:hAnsiTheme="minorHAnsi" w:cstheme="minorHAnsi"/>
          <w:sz w:val="22"/>
          <w:szCs w:val="22"/>
          <w:lang w:eastAsia="en-GB"/>
        </w:rPr>
        <w:t xml:space="preserve"> is a web-based system. </w:t>
      </w:r>
    </w:p>
    <w:p w14:paraId="603DF777"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sz w:val="22"/>
          <w:szCs w:val="22"/>
          <w:lang w:eastAsia="en-GB"/>
        </w:rPr>
      </w:pPr>
    </w:p>
    <w:p w14:paraId="444B6C05" w14:textId="77777777" w:rsidR="002E3C9A" w:rsidRPr="00D61BD2" w:rsidRDefault="002E3C9A" w:rsidP="002E3C9A">
      <w:pPr>
        <w:pStyle w:val="TitreSOP2"/>
      </w:pPr>
      <w:bookmarkStart w:id="114" w:name="_Toc43390124"/>
      <w:bookmarkStart w:id="115" w:name="_Toc43390125"/>
      <w:bookmarkStart w:id="116" w:name="_Toc25932898"/>
      <w:bookmarkStart w:id="117" w:name="_Toc104797220"/>
      <w:bookmarkStart w:id="118" w:name="_Toc224309882"/>
      <w:bookmarkEnd w:id="114"/>
      <w:bookmarkEnd w:id="115"/>
      <w:r w:rsidRPr="00D61BD2">
        <w:t xml:space="preserve">Data </w:t>
      </w:r>
      <w:proofErr w:type="spellStart"/>
      <w:r w:rsidRPr="00D61BD2">
        <w:t>storage</w:t>
      </w:r>
      <w:bookmarkEnd w:id="116"/>
      <w:bookmarkEnd w:id="117"/>
      <w:bookmarkEnd w:id="118"/>
      <w:proofErr w:type="spellEnd"/>
    </w:p>
    <w:p w14:paraId="0C2E10C2"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lang w:eastAsia="en-GB"/>
        </w:rPr>
      </w:pPr>
    </w:p>
    <w:p w14:paraId="1C7BC2DA" w14:textId="4AA89F1A"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r w:rsidRPr="00D61BD2">
        <w:rPr>
          <w:rFonts w:asciiTheme="minorHAnsi" w:hAnsiTheme="minorHAnsi" w:cstheme="minorHAnsi"/>
          <w:sz w:val="22"/>
          <w:szCs w:val="22"/>
          <w:lang w:eastAsia="en-GB"/>
        </w:rPr>
        <w:t xml:space="preserve">The data is accessed through a web browser directly on the secure </w:t>
      </w:r>
      <w:proofErr w:type="spellStart"/>
      <w:r w:rsidRPr="00D61BD2">
        <w:rPr>
          <w:rFonts w:asciiTheme="minorHAnsi" w:hAnsiTheme="minorHAnsi" w:cstheme="minorHAnsi"/>
          <w:sz w:val="22"/>
          <w:szCs w:val="22"/>
          <w:lang w:eastAsia="en-GB"/>
        </w:rPr>
        <w:t>REDCap</w:t>
      </w:r>
      <w:proofErr w:type="spellEnd"/>
      <w:r w:rsidRPr="00D61BD2">
        <w:rPr>
          <w:rFonts w:asciiTheme="minorHAnsi" w:hAnsiTheme="minorHAnsi" w:cstheme="minorHAnsi"/>
          <w:sz w:val="22"/>
          <w:szCs w:val="22"/>
          <w:lang w:eastAsia="en-GB"/>
        </w:rPr>
        <w:t xml:space="preserve"> server. The server is hosted within the </w:t>
      </w:r>
      <w:proofErr w:type="spellStart"/>
      <w:r w:rsidRPr="00D61BD2">
        <w:rPr>
          <w:rFonts w:asciiTheme="minorHAnsi" w:hAnsiTheme="minorHAnsi" w:cstheme="minorHAnsi"/>
          <w:sz w:val="22"/>
          <w:szCs w:val="22"/>
          <w:lang w:eastAsia="en-GB"/>
        </w:rPr>
        <w:t>Cliniques</w:t>
      </w:r>
      <w:proofErr w:type="spellEnd"/>
      <w:r w:rsidRPr="00D61BD2">
        <w:rPr>
          <w:rFonts w:asciiTheme="minorHAnsi" w:hAnsiTheme="minorHAnsi" w:cstheme="minorHAnsi"/>
          <w:sz w:val="22"/>
          <w:szCs w:val="22"/>
          <w:lang w:eastAsia="en-GB"/>
        </w:rPr>
        <w:t xml:space="preserve"> </w:t>
      </w:r>
      <w:proofErr w:type="spellStart"/>
      <w:r w:rsidR="0066602F" w:rsidRPr="00D61BD2">
        <w:rPr>
          <w:rFonts w:asciiTheme="minorHAnsi" w:hAnsiTheme="minorHAnsi" w:cstheme="minorHAnsi"/>
          <w:sz w:val="22"/>
          <w:szCs w:val="22"/>
          <w:lang w:eastAsia="en-GB"/>
        </w:rPr>
        <w:t>u</w:t>
      </w:r>
      <w:r w:rsidRPr="00D61BD2">
        <w:rPr>
          <w:rFonts w:asciiTheme="minorHAnsi" w:hAnsiTheme="minorHAnsi" w:cstheme="minorHAnsi"/>
          <w:sz w:val="22"/>
          <w:szCs w:val="22"/>
          <w:lang w:eastAsia="en-GB"/>
        </w:rPr>
        <w:t>niversitaires</w:t>
      </w:r>
      <w:proofErr w:type="spellEnd"/>
      <w:r w:rsidRPr="00D61BD2">
        <w:rPr>
          <w:rFonts w:asciiTheme="minorHAnsi" w:hAnsiTheme="minorHAnsi" w:cstheme="minorHAnsi"/>
          <w:sz w:val="22"/>
          <w:szCs w:val="22"/>
          <w:lang w:eastAsia="en-GB"/>
        </w:rPr>
        <w:t xml:space="preserve"> Saint-Luc campus and meets hospital level security and back-up requirements. </w:t>
      </w:r>
    </w:p>
    <w:p w14:paraId="08C4555B"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lang w:eastAsia="en-GB"/>
        </w:rPr>
      </w:pPr>
    </w:p>
    <w:p w14:paraId="52EEE02A" w14:textId="48C013B2" w:rsidR="002E3C9A" w:rsidRPr="00D61BD2" w:rsidRDefault="002E3C9A" w:rsidP="002E3C9A">
      <w:pPr>
        <w:pStyle w:val="TitreSOP2"/>
        <w:rPr>
          <w:lang w:val="en-US"/>
        </w:rPr>
      </w:pPr>
      <w:bookmarkStart w:id="119" w:name="_Toc25932900"/>
      <w:bookmarkStart w:id="120" w:name="_Toc104797222"/>
      <w:bookmarkStart w:id="121" w:name="_Toc224309883"/>
      <w:r w:rsidRPr="00D61BD2">
        <w:rPr>
          <w:lang w:val="en-US"/>
        </w:rPr>
        <w:t>Access to data</w:t>
      </w:r>
      <w:bookmarkEnd w:id="119"/>
      <w:bookmarkEnd w:id="120"/>
      <w:bookmarkEnd w:id="121"/>
    </w:p>
    <w:p w14:paraId="67FE9981"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rPr>
      </w:pPr>
    </w:p>
    <w:p w14:paraId="311A833A" w14:textId="4A7E3D33"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D61BD2">
        <w:rPr>
          <w:rFonts w:asciiTheme="minorHAnsi" w:hAnsiTheme="minorHAnsi" w:cstheme="minorHAnsi"/>
          <w:sz w:val="22"/>
          <w:szCs w:val="22"/>
        </w:rPr>
        <w:t>Direct access will be granted to authorised representatives from the Sponsor, host institution and the regulatory authorities to permit study-related monitoring, audits and inspections.</w:t>
      </w:r>
    </w:p>
    <w:p w14:paraId="612904FC" w14:textId="77777777" w:rsidR="002E3C9A" w:rsidRPr="00D61BD2" w:rsidRDefault="002E3C9A" w:rsidP="002E3C9A">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D61BD2">
        <w:rPr>
          <w:rFonts w:asciiTheme="minorHAnsi" w:eastAsia="Times New Roman" w:hAnsiTheme="minorHAnsi" w:cstheme="minorHAnsi"/>
          <w:sz w:val="22"/>
          <w:szCs w:val="22"/>
          <w:lang w:eastAsia="en-GB"/>
        </w:rPr>
        <w:lastRenderedPageBreak/>
        <w:t xml:space="preserve">Login in </w:t>
      </w:r>
      <w:proofErr w:type="spellStart"/>
      <w:r w:rsidRPr="00D61BD2">
        <w:rPr>
          <w:rFonts w:asciiTheme="minorHAnsi" w:eastAsia="Times New Roman" w:hAnsiTheme="minorHAnsi" w:cstheme="minorHAnsi"/>
          <w:sz w:val="22"/>
          <w:szCs w:val="22"/>
          <w:lang w:eastAsia="en-GB"/>
        </w:rPr>
        <w:t>REDCap</w:t>
      </w:r>
      <w:proofErr w:type="spellEnd"/>
      <w:r w:rsidRPr="00D61BD2">
        <w:rPr>
          <w:rFonts w:asciiTheme="minorHAnsi" w:eastAsia="Times New Roman" w:hAnsiTheme="minorHAnsi" w:cstheme="minorHAnsi"/>
          <w:sz w:val="22"/>
          <w:szCs w:val="22"/>
          <w:lang w:eastAsia="en-GB"/>
        </w:rPr>
        <w:t xml:space="preserve"> is password controlled. Each user will receive a personal login name and password and will have a specific role which has predefined restrictions on what is allowed in </w:t>
      </w:r>
      <w:proofErr w:type="spellStart"/>
      <w:r w:rsidRPr="00D61BD2">
        <w:rPr>
          <w:rFonts w:asciiTheme="minorHAnsi" w:eastAsia="Times New Roman" w:hAnsiTheme="minorHAnsi" w:cstheme="minorHAnsi"/>
          <w:sz w:val="22"/>
          <w:szCs w:val="22"/>
          <w:lang w:eastAsia="en-GB"/>
        </w:rPr>
        <w:t>REDCap</w:t>
      </w:r>
      <w:proofErr w:type="spellEnd"/>
      <w:r w:rsidRPr="00D61BD2">
        <w:rPr>
          <w:rFonts w:asciiTheme="minorHAnsi" w:eastAsia="Times New Roman" w:hAnsiTheme="minorHAnsi" w:cstheme="minorHAnsi"/>
          <w:sz w:val="22"/>
          <w:szCs w:val="22"/>
          <w:lang w:eastAsia="en-GB"/>
        </w:rPr>
        <w:t>. Any activity in the software is traced and transparent via the audit trail and log files.</w:t>
      </w:r>
    </w:p>
    <w:p w14:paraId="0EEA8F85" w14:textId="200552EB" w:rsidR="00626227" w:rsidRPr="00D61BD2" w:rsidRDefault="00626227" w:rsidP="002E3C9A">
      <w:pPr>
        <w:pStyle w:val="Corpsdetexte"/>
        <w:spacing w:before="120" w:line="276" w:lineRule="auto"/>
        <w:ind w:left="426"/>
        <w:jc w:val="both"/>
        <w:rPr>
          <w:color w:val="FF0000"/>
          <w:lang w:val="en-GB"/>
        </w:rPr>
      </w:pPr>
    </w:p>
    <w:p w14:paraId="57909517" w14:textId="77777777" w:rsidR="000D7C32" w:rsidRPr="00D61BD2" w:rsidRDefault="000D7C32" w:rsidP="000D7C32">
      <w:pPr>
        <w:pStyle w:val="TitreSOP2"/>
        <w:spacing w:before="240" w:after="240"/>
        <w:rPr>
          <w:lang w:val="en-US"/>
        </w:rPr>
      </w:pPr>
      <w:bookmarkStart w:id="122" w:name="_Toc224309884"/>
      <w:r w:rsidRPr="00D61BD2">
        <w:rPr>
          <w:lang w:val="en-US"/>
        </w:rPr>
        <w:t>Data breach</w:t>
      </w:r>
      <w:bookmarkEnd w:id="122"/>
    </w:p>
    <w:p w14:paraId="60B480E6" w14:textId="77777777" w:rsidR="00D7325C" w:rsidRPr="00D61BD2" w:rsidRDefault="00D7325C" w:rsidP="00D7325C">
      <w:pPr>
        <w:spacing w:before="120" w:after="120" w:line="276" w:lineRule="auto"/>
        <w:rPr>
          <w:color w:val="FF0000"/>
          <w:lang w:val="en-US" w:eastAsia="fr-FR"/>
        </w:rPr>
      </w:pPr>
      <w:r w:rsidRPr="00D61BD2">
        <w:rPr>
          <w:color w:val="FF0000"/>
          <w:lang w:val="en-US" w:eastAsia="fr-FR"/>
        </w:rPr>
        <w:t>A description of the measures taken to comply with the rules in force relating to the protection of personal data, and in particular the technical and organizational arrangements that will be applied to prevent unauthorized access, disclosure, dissemination, modification or loss of the information and personal data processed</w:t>
      </w:r>
    </w:p>
    <w:p w14:paraId="07C1E6D4" w14:textId="77777777" w:rsidR="00D7325C" w:rsidRPr="00D61BD2" w:rsidRDefault="00D7325C" w:rsidP="00D7325C">
      <w:pPr>
        <w:spacing w:before="120" w:after="120" w:line="276" w:lineRule="auto"/>
        <w:rPr>
          <w:color w:val="FF0000"/>
          <w:lang w:val="en-US" w:eastAsia="fr-FR"/>
        </w:rPr>
      </w:pPr>
      <w:r w:rsidRPr="00D61BD2">
        <w:rPr>
          <w:color w:val="FF0000"/>
          <w:lang w:val="en-US" w:eastAsia="fr-FR"/>
        </w:rPr>
        <w:t xml:space="preserve">A description of the measures that will be applied to guarantee the confidentiality of the information and personal data of the participants </w:t>
      </w:r>
    </w:p>
    <w:p w14:paraId="34C0FC61" w14:textId="77777777" w:rsidR="00D7325C" w:rsidRPr="00D61BD2" w:rsidRDefault="00D7325C" w:rsidP="00D7325C">
      <w:pPr>
        <w:spacing w:before="120" w:after="120" w:line="276" w:lineRule="auto"/>
        <w:rPr>
          <w:color w:val="FF0000"/>
          <w:lang w:val="en-US" w:eastAsia="fr-FR"/>
        </w:rPr>
      </w:pPr>
      <w:r w:rsidRPr="00D61BD2">
        <w:rPr>
          <w:color w:val="FF0000"/>
          <w:lang w:val="en-US" w:eastAsia="fr-FR"/>
        </w:rPr>
        <w:t>A description of the measures that will be applied in the event of a data security breach, in order to mitigate the possible adverse effects</w:t>
      </w:r>
    </w:p>
    <w:p w14:paraId="6A9ED2E7" w14:textId="57278543" w:rsidR="0085695D" w:rsidRPr="00D61BD2" w:rsidRDefault="0085695D" w:rsidP="0085695D">
      <w:pPr>
        <w:spacing w:before="120" w:after="120" w:line="276" w:lineRule="auto"/>
        <w:rPr>
          <w:lang w:val="en-US" w:eastAsia="fr-FR"/>
        </w:rPr>
      </w:pPr>
      <w:r w:rsidRPr="00D61BD2">
        <w:rPr>
          <w:lang w:val="en-US" w:eastAsia="fr-FR"/>
        </w:rPr>
        <w:t xml:space="preserve">The Sponsor or designee must report to regulatory authorities, </w:t>
      </w:r>
      <w:r w:rsidR="00D0180F" w:rsidRPr="00D61BD2">
        <w:rPr>
          <w:lang w:val="en-US" w:eastAsia="fr-FR"/>
        </w:rPr>
        <w:t>v</w:t>
      </w:r>
      <w:r w:rsidRPr="00D61BD2">
        <w:rPr>
          <w:lang w:val="en-US" w:eastAsia="fr-FR"/>
        </w:rPr>
        <w:t>ia CTIS portal, serious data breaches : transgressions against the </w:t>
      </w:r>
      <w:hyperlink r:id="rId25" w:tgtFrame="_blank" w:tooltip="A study performed to investigate the safety or efficacy of a medicine. For human medicines, these studies are carried out in human volunteers." w:history="1">
        <w:r w:rsidRPr="00D61BD2">
          <w:rPr>
            <w:lang w:val="en-US" w:eastAsia="fr-FR"/>
          </w:rPr>
          <w:t>clinical trial</w:t>
        </w:r>
      </w:hyperlink>
      <w:r w:rsidRPr="00D61BD2">
        <w:rPr>
          <w:lang w:val="en-US" w:eastAsia="fr-FR"/>
        </w:rPr>
        <w:t> protocol or the </w:t>
      </w:r>
      <w:hyperlink r:id="rId26" w:tgtFrame="_blank" w:tooltip="A study performed to investigate the safety or efficacy of a medicine. For human medicines, these studies are carried out in human volunteers." w:history="1">
        <w:r w:rsidRPr="00D61BD2">
          <w:rPr>
            <w:lang w:val="en-US" w:eastAsia="fr-FR"/>
          </w:rPr>
          <w:t>Clinical Trials</w:t>
        </w:r>
      </w:hyperlink>
      <w:r w:rsidRPr="00D61BD2">
        <w:rPr>
          <w:lang w:val="en-US" w:eastAsia="fr-FR"/>
        </w:rPr>
        <w:t> Regulation that are likely to significantly affect the safety and rights of a subject or the reliability and robustness of the data generated in the </w:t>
      </w:r>
      <w:hyperlink r:id="rId27" w:tgtFrame="_blank" w:tooltip="A study performed to investigate the safety or efficacy of a medicine. For human medicines, these studies are carried out in human volunteers." w:history="1">
        <w:r w:rsidRPr="00D61BD2">
          <w:rPr>
            <w:lang w:val="en-US" w:eastAsia="fr-FR"/>
          </w:rPr>
          <w:t>clinical tria</w:t>
        </w:r>
      </w:hyperlink>
      <w:r w:rsidRPr="00D61BD2">
        <w:rPr>
          <w:lang w:val="en-US" w:eastAsia="fr-FR"/>
        </w:rPr>
        <w:t>l.</w:t>
      </w:r>
    </w:p>
    <w:p w14:paraId="22303F39" w14:textId="04102219" w:rsidR="002E3C9A" w:rsidRPr="00D61BD2" w:rsidRDefault="002E3C9A" w:rsidP="0085695D">
      <w:pPr>
        <w:spacing w:before="120" w:after="120" w:line="276" w:lineRule="auto"/>
        <w:rPr>
          <w:lang w:val="en-US" w:eastAsia="fr-FR"/>
        </w:rPr>
      </w:pPr>
      <w:r w:rsidRPr="00D61BD2">
        <w:rPr>
          <w:rFonts w:cstheme="minorHAnsi"/>
          <w:lang w:val="en-US"/>
        </w:rPr>
        <w:t>Critical issues that significantly affect patient safety, data integrity and/or study conduct should be clearly documented and will be communicated with the Coordinating Investigator, the sponsor and possibly both the applicable Ethics Committee(s) and Competent authority.</w:t>
      </w:r>
    </w:p>
    <w:p w14:paraId="2FA080B0" w14:textId="77777777" w:rsidR="006D2934" w:rsidRPr="00D61BD2" w:rsidRDefault="006D2934" w:rsidP="0090329B">
      <w:pPr>
        <w:pStyle w:val="TitreSOP1"/>
        <w:rPr>
          <w:lang w:val="en-GB"/>
        </w:rPr>
      </w:pPr>
      <w:bookmarkStart w:id="123" w:name="_Toc105574369"/>
      <w:bookmarkStart w:id="124" w:name="_Toc224309885"/>
      <w:r w:rsidRPr="00D61BD2">
        <w:t>Finance and Insurance</w:t>
      </w:r>
      <w:bookmarkEnd w:id="123"/>
      <w:bookmarkEnd w:id="124"/>
    </w:p>
    <w:p w14:paraId="497604A4" w14:textId="77777777" w:rsidR="002E3C9A" w:rsidRPr="00D61BD2" w:rsidRDefault="002E3C9A" w:rsidP="002E3C9A">
      <w:pPr>
        <w:rPr>
          <w:lang w:val="en-US"/>
        </w:rPr>
      </w:pPr>
    </w:p>
    <w:p w14:paraId="7B44E3D6" w14:textId="2A7E46FC" w:rsidR="002E3C9A" w:rsidRPr="00D61BD2" w:rsidRDefault="002E3C9A" w:rsidP="002E3C9A">
      <w:pPr>
        <w:rPr>
          <w:lang w:val="en-US"/>
        </w:rPr>
      </w:pPr>
      <w:r w:rsidRPr="00D61BD2">
        <w:rPr>
          <w:lang w:val="en-US"/>
        </w:rPr>
        <w:t>The sponsor has taken a no fault insurance for this study, in accordance with the relevant legislation (article 29, Belgian Law of May 7, 2017).</w:t>
      </w:r>
    </w:p>
    <w:p w14:paraId="1F04CC76" w14:textId="1CE58F3E" w:rsidR="002E3C9A" w:rsidRPr="00D61BD2" w:rsidRDefault="002E3C9A" w:rsidP="002E3C9A">
      <w:pPr>
        <w:rPr>
          <w:rFonts w:eastAsia="Times New Roman" w:cs="Times New Roman"/>
          <w:lang w:val="en-US" w:eastAsia="fr-BE"/>
        </w:rPr>
      </w:pPr>
      <w:r w:rsidRPr="00D61BD2">
        <w:rPr>
          <w:lang w:val="en-GB" w:bidi="en-US"/>
        </w:rPr>
        <w:t>The subjects taking part in this study will be covered by the insurance taken by the sponsor, if they were to suffer any prejudice as a result of taking part in the study and according to ICH-GCP requirements, the institution has taken out personal liability insurance with an Insurance company following the Belgian regulations. This insurance was taken out with MS Amlin Insurance SE.</w:t>
      </w:r>
    </w:p>
    <w:p w14:paraId="0EE174E6" w14:textId="77777777" w:rsidR="006F0CDA" w:rsidRPr="00D61BD2" w:rsidRDefault="006F0CDA" w:rsidP="00D07086">
      <w:pPr>
        <w:autoSpaceDE w:val="0"/>
        <w:autoSpaceDN w:val="0"/>
        <w:adjustRightInd w:val="0"/>
        <w:spacing w:before="120"/>
        <w:ind w:left="426"/>
        <w:rPr>
          <w:rFonts w:eastAsia="Times New Roman" w:cs="Times New Roman"/>
          <w:lang w:eastAsia="fr-BE"/>
        </w:rPr>
      </w:pPr>
      <w:r w:rsidRPr="00D61BD2">
        <w:rPr>
          <w:rFonts w:eastAsia="Times New Roman" w:cs="Times New Roman"/>
          <w:u w:val="single"/>
          <w:lang w:eastAsia="fr-BE"/>
        </w:rPr>
        <w:t xml:space="preserve">Policy </w:t>
      </w:r>
      <w:proofErr w:type="spellStart"/>
      <w:r w:rsidRPr="00D61BD2">
        <w:rPr>
          <w:rFonts w:eastAsia="Times New Roman" w:cs="Times New Roman"/>
          <w:u w:val="single"/>
          <w:lang w:eastAsia="fr-BE"/>
        </w:rPr>
        <w:t>holder</w:t>
      </w:r>
      <w:proofErr w:type="spellEnd"/>
      <w:r w:rsidRPr="00D61BD2">
        <w:rPr>
          <w:rFonts w:eastAsia="Times New Roman" w:cs="Times New Roman"/>
          <w:lang w:eastAsia="fr-BE"/>
        </w:rPr>
        <w:t>:</w:t>
      </w:r>
    </w:p>
    <w:p w14:paraId="7A4E516D" w14:textId="77777777" w:rsidR="006F0CDA" w:rsidRPr="00D61BD2" w:rsidRDefault="006F0CDA" w:rsidP="006F0CDA">
      <w:pPr>
        <w:autoSpaceDE w:val="0"/>
        <w:autoSpaceDN w:val="0"/>
        <w:adjustRightInd w:val="0"/>
        <w:ind w:left="425"/>
        <w:rPr>
          <w:rFonts w:eastAsia="Times New Roman" w:cs="Times New Roman"/>
          <w:lang w:eastAsia="fr-BE"/>
        </w:rPr>
      </w:pPr>
      <w:r w:rsidRPr="00D61BD2">
        <w:rPr>
          <w:rFonts w:eastAsia="Times New Roman" w:cs="Times New Roman"/>
          <w:lang w:eastAsia="fr-BE"/>
        </w:rPr>
        <w:t xml:space="preserve">Cliniques </w:t>
      </w:r>
      <w:r w:rsidR="00D07086" w:rsidRPr="00D61BD2">
        <w:rPr>
          <w:rFonts w:eastAsia="Times New Roman" w:cs="Times New Roman"/>
          <w:lang w:eastAsia="fr-BE"/>
        </w:rPr>
        <w:t>u</w:t>
      </w:r>
      <w:r w:rsidRPr="00D61BD2">
        <w:rPr>
          <w:rFonts w:eastAsia="Times New Roman" w:cs="Times New Roman"/>
          <w:lang w:eastAsia="fr-BE"/>
        </w:rPr>
        <w:t>niversitaires Saint-Luc</w:t>
      </w:r>
    </w:p>
    <w:p w14:paraId="2996B371" w14:textId="77777777" w:rsidR="006F0CDA" w:rsidRPr="00D61BD2" w:rsidRDefault="006F0CDA" w:rsidP="006F0CDA">
      <w:pPr>
        <w:autoSpaceDE w:val="0"/>
        <w:autoSpaceDN w:val="0"/>
        <w:adjustRightInd w:val="0"/>
        <w:ind w:left="425"/>
        <w:rPr>
          <w:rFonts w:eastAsia="Times New Roman" w:cs="Times New Roman"/>
          <w:lang w:val="en-GB" w:eastAsia="fr-BE"/>
        </w:rPr>
      </w:pPr>
      <w:r w:rsidRPr="00D61BD2">
        <w:rPr>
          <w:rFonts w:eastAsia="Times New Roman" w:cs="Times New Roman"/>
          <w:lang w:val="en-GB" w:eastAsia="fr-BE"/>
        </w:rPr>
        <w:t xml:space="preserve">Avenue </w:t>
      </w:r>
      <w:proofErr w:type="spellStart"/>
      <w:r w:rsidRPr="00D61BD2">
        <w:rPr>
          <w:rFonts w:eastAsia="Times New Roman" w:cs="Times New Roman"/>
          <w:lang w:val="en-GB" w:eastAsia="fr-BE"/>
        </w:rPr>
        <w:t>Hippocrate</w:t>
      </w:r>
      <w:proofErr w:type="spellEnd"/>
      <w:r w:rsidRPr="00D61BD2">
        <w:rPr>
          <w:rFonts w:eastAsia="Times New Roman" w:cs="Times New Roman"/>
          <w:lang w:val="en-GB" w:eastAsia="fr-BE"/>
        </w:rPr>
        <w:t>, 10</w:t>
      </w:r>
    </w:p>
    <w:p w14:paraId="156EBECF" w14:textId="77777777" w:rsidR="006F0CDA" w:rsidRPr="00D61BD2" w:rsidRDefault="006F0CDA" w:rsidP="006F0CDA">
      <w:pPr>
        <w:autoSpaceDE w:val="0"/>
        <w:autoSpaceDN w:val="0"/>
        <w:adjustRightInd w:val="0"/>
        <w:ind w:left="425"/>
        <w:rPr>
          <w:rFonts w:eastAsia="Times New Roman" w:cs="Times New Roman"/>
          <w:lang w:val="en-US" w:eastAsia="fr-BE"/>
        </w:rPr>
      </w:pPr>
      <w:r w:rsidRPr="00D61BD2">
        <w:rPr>
          <w:rFonts w:eastAsia="Times New Roman" w:cs="Times New Roman"/>
          <w:lang w:val="en-US" w:eastAsia="fr-BE"/>
        </w:rPr>
        <w:t>1200 Brussels</w:t>
      </w:r>
    </w:p>
    <w:p w14:paraId="549ACCFC" w14:textId="77777777" w:rsidR="00D07086" w:rsidRPr="00D61BD2" w:rsidRDefault="00D07086" w:rsidP="006F0CDA">
      <w:pPr>
        <w:autoSpaceDE w:val="0"/>
        <w:autoSpaceDN w:val="0"/>
        <w:adjustRightInd w:val="0"/>
        <w:ind w:left="425"/>
        <w:rPr>
          <w:rFonts w:eastAsia="Times New Roman" w:cs="Times New Roman"/>
          <w:lang w:val="en-US" w:eastAsia="fr-BE"/>
        </w:rPr>
      </w:pPr>
    </w:p>
    <w:p w14:paraId="51B6CBD1" w14:textId="77777777" w:rsidR="006F0CDA" w:rsidRPr="00D61BD2" w:rsidRDefault="006F0CDA" w:rsidP="006F0CDA">
      <w:pPr>
        <w:autoSpaceDE w:val="0"/>
        <w:autoSpaceDN w:val="0"/>
        <w:adjustRightInd w:val="0"/>
        <w:ind w:left="425"/>
        <w:rPr>
          <w:rFonts w:eastAsia="Times New Roman" w:cs="Times New Roman"/>
          <w:lang w:val="en-US" w:eastAsia="fr-BE"/>
        </w:rPr>
      </w:pPr>
      <w:r w:rsidRPr="00D61BD2">
        <w:rPr>
          <w:rFonts w:eastAsia="Times New Roman" w:cs="Times New Roman"/>
          <w:u w:val="single"/>
          <w:lang w:val="en-US" w:eastAsia="fr-BE"/>
        </w:rPr>
        <w:t>Issuer of the certificate of insurance</w:t>
      </w:r>
      <w:r w:rsidRPr="00D61BD2">
        <w:rPr>
          <w:rFonts w:eastAsia="Times New Roman" w:cs="Times New Roman"/>
          <w:lang w:val="en-US" w:eastAsia="fr-BE"/>
        </w:rPr>
        <w:t>:</w:t>
      </w:r>
    </w:p>
    <w:p w14:paraId="6CB5FCD2" w14:textId="09B51B46" w:rsidR="00D07086" w:rsidRPr="00D61BD2" w:rsidRDefault="00D07086" w:rsidP="006F0CDA">
      <w:pPr>
        <w:autoSpaceDE w:val="0"/>
        <w:autoSpaceDN w:val="0"/>
        <w:adjustRightInd w:val="0"/>
        <w:ind w:left="425"/>
        <w:rPr>
          <w:rFonts w:eastAsia="Times New Roman" w:cs="Times New Roman"/>
          <w:lang w:eastAsia="fr-BE"/>
        </w:rPr>
      </w:pPr>
      <w:r w:rsidRPr="00D61BD2">
        <w:rPr>
          <w:rFonts w:eastAsia="Arial Unicode MS" w:cs="Times New Roman"/>
          <w:color w:val="000000"/>
          <w:lang w:val="fr-FR" w:eastAsia="fr-FR"/>
        </w:rPr>
        <w:t>MS</w:t>
      </w:r>
      <w:r w:rsidR="00866FF4">
        <w:rPr>
          <w:rFonts w:eastAsia="Arial Unicode MS" w:cs="Times New Roman"/>
          <w:color w:val="000000"/>
          <w:lang w:val="fr-FR" w:eastAsia="fr-FR"/>
        </w:rPr>
        <w:t>IG Europe (91346) SE</w:t>
      </w:r>
    </w:p>
    <w:p w14:paraId="10197D6B" w14:textId="77777777" w:rsidR="00B734F7" w:rsidRDefault="00B734F7" w:rsidP="00D07086">
      <w:pPr>
        <w:shd w:val="clear" w:color="auto" w:fill="FFFFFF"/>
        <w:ind w:left="425"/>
        <w:rPr>
          <w:rFonts w:eastAsia="Times New Roman" w:cs="Times New Roman"/>
          <w:lang w:eastAsia="fr-BE"/>
        </w:rPr>
      </w:pPr>
      <w:r w:rsidRPr="00B734F7">
        <w:rPr>
          <w:rFonts w:eastAsia="Times New Roman" w:cs="Times New Roman"/>
          <w:lang w:eastAsia="fr-BE"/>
        </w:rPr>
        <w:t>Boulevard Louis Schmidt, 87</w:t>
      </w:r>
    </w:p>
    <w:p w14:paraId="30DF4FBB" w14:textId="6F155BB5" w:rsidR="00B734F7" w:rsidRPr="00720406" w:rsidRDefault="00B734F7" w:rsidP="00D07086">
      <w:pPr>
        <w:shd w:val="clear" w:color="auto" w:fill="FFFFFF"/>
        <w:ind w:left="425"/>
        <w:rPr>
          <w:rFonts w:eastAsia="Times New Roman" w:cs="Times New Roman"/>
          <w:lang w:val="en-US" w:eastAsia="fr-BE"/>
        </w:rPr>
      </w:pPr>
      <w:r w:rsidRPr="00720406">
        <w:rPr>
          <w:rFonts w:eastAsia="Times New Roman" w:cs="Times New Roman"/>
          <w:lang w:val="en-US" w:eastAsia="fr-BE"/>
        </w:rPr>
        <w:t>1040 Bru</w:t>
      </w:r>
      <w:r w:rsidR="00E11443" w:rsidRPr="00720406">
        <w:rPr>
          <w:rFonts w:eastAsia="Times New Roman" w:cs="Times New Roman"/>
          <w:lang w:val="en-US" w:eastAsia="fr-BE"/>
        </w:rPr>
        <w:t>ssels</w:t>
      </w:r>
    </w:p>
    <w:p w14:paraId="5F8A522A" w14:textId="4E05000A" w:rsidR="00D07086" w:rsidRPr="00720406" w:rsidRDefault="00D07086" w:rsidP="00D07086">
      <w:pPr>
        <w:shd w:val="clear" w:color="auto" w:fill="FFFFFF"/>
        <w:ind w:left="425"/>
        <w:rPr>
          <w:rFonts w:eastAsia="Times New Roman" w:cs="Times New Roman"/>
          <w:lang w:val="en-US" w:eastAsia="fr-BE"/>
        </w:rPr>
      </w:pPr>
      <w:r w:rsidRPr="00720406">
        <w:rPr>
          <w:lang w:val="en-US"/>
        </w:rPr>
        <w:t>N° de police : LXX00259</w:t>
      </w:r>
      <w:r w:rsidR="00866FF4" w:rsidRPr="00720406">
        <w:rPr>
          <w:lang w:val="en-US"/>
        </w:rPr>
        <w:t>6</w:t>
      </w:r>
    </w:p>
    <w:p w14:paraId="587EFE88" w14:textId="77777777" w:rsidR="00D07086" w:rsidRPr="00720406" w:rsidRDefault="00D07086" w:rsidP="006F0CDA">
      <w:pPr>
        <w:shd w:val="clear" w:color="auto" w:fill="FFFFFF"/>
        <w:ind w:left="425"/>
        <w:rPr>
          <w:rFonts w:eastAsia="Times New Roman" w:cs="Times New Roman"/>
          <w:lang w:val="en-US" w:eastAsia="fr-BE"/>
        </w:rPr>
      </w:pPr>
    </w:p>
    <w:p w14:paraId="500F5B7E" w14:textId="09F23758" w:rsidR="00583CAC" w:rsidRPr="00D61BD2" w:rsidRDefault="003B600A" w:rsidP="00583CAC">
      <w:pPr>
        <w:pStyle w:val="Corpsdetexte"/>
        <w:spacing w:before="120" w:line="276" w:lineRule="auto"/>
        <w:ind w:left="426"/>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t>See d</w:t>
      </w:r>
      <w:r w:rsidR="00583CAC" w:rsidRPr="00D61BD2">
        <w:rPr>
          <w:rFonts w:asciiTheme="minorHAnsi" w:hAnsiTheme="minorHAnsi" w:cstheme="minorHAnsi"/>
          <w:iCs/>
          <w:sz w:val="22"/>
          <w:szCs w:val="22"/>
          <w:lang w:val="en-US"/>
        </w:rPr>
        <w:t xml:space="preserve">etails of the research funding and any cost which will be incurred </w:t>
      </w:r>
      <w:r w:rsidRPr="00D61BD2">
        <w:rPr>
          <w:rFonts w:asciiTheme="minorHAnsi" w:hAnsiTheme="minorHAnsi" w:cstheme="minorHAnsi"/>
          <w:iCs/>
          <w:sz w:val="22"/>
          <w:szCs w:val="22"/>
          <w:lang w:val="en-US"/>
        </w:rPr>
        <w:t>in Appendix (</w:t>
      </w:r>
      <w:proofErr w:type="spellStart"/>
      <w:r w:rsidRPr="00D61BD2">
        <w:rPr>
          <w:rFonts w:asciiTheme="minorHAnsi" w:hAnsiTheme="minorHAnsi" w:cstheme="minorHAnsi"/>
          <w:iCs/>
          <w:sz w:val="22"/>
          <w:szCs w:val="22"/>
          <w:lang w:val="en-US"/>
        </w:rPr>
        <w:t>déclaration</w:t>
      </w:r>
      <w:proofErr w:type="spellEnd"/>
      <w:r w:rsidRPr="00D61BD2">
        <w:rPr>
          <w:rFonts w:asciiTheme="minorHAnsi" w:hAnsiTheme="minorHAnsi" w:cstheme="minorHAnsi"/>
          <w:iCs/>
          <w:sz w:val="22"/>
          <w:szCs w:val="22"/>
          <w:lang w:val="en-US"/>
        </w:rPr>
        <w:t xml:space="preserve"> financière)</w:t>
      </w:r>
      <w:r w:rsidR="00583CAC" w:rsidRPr="00D61BD2">
        <w:rPr>
          <w:rFonts w:asciiTheme="minorHAnsi" w:hAnsiTheme="minorHAnsi" w:cstheme="minorHAnsi"/>
          <w:iCs/>
          <w:sz w:val="22"/>
          <w:szCs w:val="22"/>
          <w:lang w:val="en-US"/>
        </w:rPr>
        <w:t>.</w:t>
      </w:r>
    </w:p>
    <w:p w14:paraId="7835C31E" w14:textId="7AF4F64E" w:rsidR="00583CAC" w:rsidRPr="00D61BD2" w:rsidRDefault="003B600A" w:rsidP="003B600A">
      <w:pPr>
        <w:pStyle w:val="Corpsdetexte"/>
        <w:spacing w:before="120" w:line="276" w:lineRule="auto"/>
        <w:ind w:left="426"/>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lastRenderedPageBreak/>
        <w:t>No compensation is offered to trial participants. Participants will not pay for study drugs and procedures outside the scope of standard care (detailed in the financial statement).</w:t>
      </w:r>
    </w:p>
    <w:p w14:paraId="2553F1FB" w14:textId="77777777" w:rsidR="005F3448" w:rsidRPr="00D61BD2" w:rsidRDefault="005F3448" w:rsidP="0090329B">
      <w:pPr>
        <w:pStyle w:val="TitreSOP1"/>
      </w:pPr>
      <w:bookmarkStart w:id="125" w:name="_Toc224309886"/>
      <w:bookmarkStart w:id="126" w:name="_Toc105574370"/>
      <w:r w:rsidRPr="00D61BD2">
        <w:t>End of trial</w:t>
      </w:r>
      <w:bookmarkEnd w:id="125"/>
    </w:p>
    <w:p w14:paraId="45386300" w14:textId="058B7E2B" w:rsidR="002E3C9A" w:rsidRPr="00D61BD2" w:rsidRDefault="002E3C9A" w:rsidP="002E3C9A">
      <w:pPr>
        <w:pStyle w:val="TitreSOP2"/>
        <w:spacing w:before="240"/>
      </w:pPr>
      <w:bookmarkStart w:id="127" w:name="_Toc25932852"/>
      <w:bookmarkStart w:id="128" w:name="_Toc224309887"/>
      <w:r w:rsidRPr="00D61BD2">
        <w:t xml:space="preserve">For an </w:t>
      </w:r>
      <w:proofErr w:type="spellStart"/>
      <w:r w:rsidRPr="00D61BD2">
        <w:t>individual</w:t>
      </w:r>
      <w:proofErr w:type="spellEnd"/>
      <w:r w:rsidRPr="00D61BD2">
        <w:t xml:space="preserve"> </w:t>
      </w:r>
      <w:proofErr w:type="spellStart"/>
      <w:r w:rsidRPr="00D61BD2">
        <w:t>subject</w:t>
      </w:r>
      <w:bookmarkEnd w:id="127"/>
      <w:bookmarkEnd w:id="128"/>
      <w:proofErr w:type="spellEnd"/>
    </w:p>
    <w:p w14:paraId="2DFE569C" w14:textId="77777777" w:rsidR="002E3C9A" w:rsidRPr="00D61BD2" w:rsidRDefault="002E3C9A" w:rsidP="002E3C9A">
      <w:pPr>
        <w:pStyle w:val="Sansinterligne"/>
        <w:rPr>
          <w:rFonts w:asciiTheme="minorHAnsi" w:hAnsiTheme="minorHAnsi" w:cstheme="minorHAnsi"/>
          <w:sz w:val="24"/>
          <w:szCs w:val="24"/>
        </w:rPr>
      </w:pPr>
    </w:p>
    <w:p w14:paraId="1F3AD869" w14:textId="623581D9" w:rsidR="002E3C9A" w:rsidRPr="00D61BD2" w:rsidRDefault="002E3C9A" w:rsidP="002E3C9A">
      <w:pPr>
        <w:pStyle w:val="Sansinterligne"/>
        <w:rPr>
          <w:rFonts w:asciiTheme="minorHAnsi" w:hAnsiTheme="minorHAnsi" w:cstheme="minorHAnsi"/>
          <w:sz w:val="22"/>
          <w:szCs w:val="22"/>
        </w:rPr>
      </w:pPr>
      <w:r w:rsidRPr="00D61BD2">
        <w:rPr>
          <w:rFonts w:asciiTheme="minorHAnsi" w:hAnsiTheme="minorHAnsi" w:cstheme="minorHAnsi"/>
          <w:sz w:val="22"/>
          <w:szCs w:val="22"/>
        </w:rPr>
        <w:t>The subject has completed the study if he or she has completed all of study procedures, including the last visit or the last scheduled procedure, as described in this protocol (see section “Study Specific Procedures”.</w:t>
      </w:r>
    </w:p>
    <w:p w14:paraId="50D667A0" w14:textId="77777777" w:rsidR="002E3C9A" w:rsidRPr="00D61BD2" w:rsidRDefault="002E3C9A" w:rsidP="002E3C9A">
      <w:pPr>
        <w:pStyle w:val="Sansinterligne"/>
        <w:rPr>
          <w:rFonts w:asciiTheme="minorHAnsi" w:hAnsiTheme="minorHAnsi" w:cstheme="minorHAnsi"/>
          <w:sz w:val="24"/>
          <w:szCs w:val="24"/>
        </w:rPr>
      </w:pPr>
    </w:p>
    <w:p w14:paraId="2F8CECB7" w14:textId="77777777" w:rsidR="002E3C9A" w:rsidRPr="00D61BD2" w:rsidRDefault="002E3C9A" w:rsidP="002E3C9A">
      <w:pPr>
        <w:pStyle w:val="TitreSOP2"/>
      </w:pPr>
      <w:bookmarkStart w:id="129" w:name="_Toc25932853"/>
      <w:bookmarkStart w:id="130" w:name="_Toc224309888"/>
      <w:r w:rsidRPr="00D61BD2">
        <w:t xml:space="preserve">For the </w:t>
      </w:r>
      <w:proofErr w:type="spellStart"/>
      <w:r w:rsidRPr="00D61BD2">
        <w:t>whole</w:t>
      </w:r>
      <w:proofErr w:type="spellEnd"/>
      <w:r w:rsidRPr="00D61BD2">
        <w:t xml:space="preserve"> </w:t>
      </w:r>
      <w:proofErr w:type="spellStart"/>
      <w:r w:rsidRPr="00D61BD2">
        <w:t>study</w:t>
      </w:r>
      <w:bookmarkEnd w:id="129"/>
      <w:bookmarkEnd w:id="130"/>
      <w:proofErr w:type="spellEnd"/>
    </w:p>
    <w:p w14:paraId="0111B51E" w14:textId="77777777" w:rsidR="002E3C9A" w:rsidRPr="00D61BD2" w:rsidRDefault="002E3C9A" w:rsidP="002E3C9A">
      <w:pPr>
        <w:pStyle w:val="Sansinterligne"/>
        <w:rPr>
          <w:rFonts w:asciiTheme="minorHAnsi" w:hAnsiTheme="minorHAnsi" w:cstheme="minorHAnsi"/>
          <w:sz w:val="24"/>
          <w:szCs w:val="24"/>
        </w:rPr>
      </w:pPr>
    </w:p>
    <w:p w14:paraId="4C6207A4" w14:textId="44295795" w:rsidR="002E3C9A" w:rsidRPr="00D61BD2" w:rsidRDefault="002E3C9A" w:rsidP="002E3C9A">
      <w:pPr>
        <w:pStyle w:val="Sansinterligne"/>
        <w:rPr>
          <w:rFonts w:asciiTheme="minorHAnsi" w:hAnsiTheme="minorHAnsi" w:cstheme="minorHAnsi"/>
          <w:sz w:val="22"/>
          <w:szCs w:val="22"/>
        </w:rPr>
      </w:pPr>
      <w:r w:rsidRPr="00D61BD2">
        <w:rPr>
          <w:rFonts w:asciiTheme="minorHAnsi" w:hAnsiTheme="minorHAnsi" w:cstheme="minorHAnsi"/>
          <w:sz w:val="22"/>
          <w:szCs w:val="22"/>
        </w:rPr>
        <w:t xml:space="preserve">Overall, the end of the study is reached when the last study procedure for the last subject has occurred: last subject, last visit (LSLV). </w:t>
      </w:r>
    </w:p>
    <w:p w14:paraId="67CBEC47" w14:textId="77777777" w:rsidR="002E3C9A" w:rsidRPr="00D61BD2" w:rsidRDefault="002E3C9A" w:rsidP="002E3C9A">
      <w:pPr>
        <w:jc w:val="both"/>
        <w:rPr>
          <w:rFonts w:cstheme="minorHAnsi"/>
          <w:lang w:val="en-GB"/>
        </w:rPr>
      </w:pPr>
    </w:p>
    <w:p w14:paraId="1534477F" w14:textId="77777777" w:rsidR="002E3C9A" w:rsidRPr="00D61BD2" w:rsidRDefault="002E3C9A" w:rsidP="002E3C9A">
      <w:pPr>
        <w:pStyle w:val="Sansinterligne"/>
        <w:rPr>
          <w:rFonts w:asciiTheme="minorHAnsi" w:hAnsiTheme="minorHAnsi" w:cstheme="minorHAnsi"/>
          <w:sz w:val="22"/>
          <w:szCs w:val="22"/>
        </w:rPr>
      </w:pPr>
      <w:r w:rsidRPr="00D61BD2">
        <w:rPr>
          <w:rFonts w:asciiTheme="minorHAnsi" w:hAnsiTheme="minorHAnsi" w:cstheme="minorHAnsi"/>
          <w:sz w:val="22"/>
          <w:szCs w:val="22"/>
        </w:rPr>
        <w:t>As soon as the whole study has ended (</w:t>
      </w:r>
      <w:proofErr w:type="spellStart"/>
      <w:r w:rsidRPr="00D61BD2">
        <w:rPr>
          <w:rFonts w:asciiTheme="minorHAnsi" w:hAnsiTheme="minorHAnsi" w:cstheme="minorHAnsi"/>
          <w:sz w:val="22"/>
          <w:szCs w:val="22"/>
        </w:rPr>
        <w:t>cfr</w:t>
      </w:r>
      <w:proofErr w:type="spellEnd"/>
      <w:r w:rsidRPr="00D61BD2">
        <w:rPr>
          <w:rFonts w:asciiTheme="minorHAnsi" w:hAnsiTheme="minorHAnsi" w:cstheme="minorHAnsi"/>
          <w:sz w:val="22"/>
          <w:szCs w:val="22"/>
        </w:rPr>
        <w:t xml:space="preserve"> the definition above), the co-ordinating/Principal Investigator shall notify the sponsor, so that the Competent Authority and the Ethics Committee can be informed in a timely manner according to the regulatory requirements (within 90 days after the end of the study, or if the study had to be terminated early, this period must be reduced to 15 days and the reasons should clearly explained).</w:t>
      </w:r>
    </w:p>
    <w:p w14:paraId="0F35DF20" w14:textId="21834D47" w:rsidR="005F3448" w:rsidRPr="00D61BD2" w:rsidRDefault="005F3448" w:rsidP="00510D32">
      <w:pPr>
        <w:pStyle w:val="Corpsdetexte"/>
        <w:spacing w:before="120" w:line="276" w:lineRule="auto"/>
        <w:ind w:left="131"/>
        <w:jc w:val="both"/>
        <w:rPr>
          <w:rFonts w:asciiTheme="minorHAnsi" w:hAnsiTheme="minorHAnsi" w:cstheme="minorHAnsi"/>
          <w:iCs/>
          <w:color w:val="FF0000"/>
          <w:sz w:val="22"/>
          <w:szCs w:val="22"/>
          <w:lang w:val="en-US"/>
        </w:rPr>
      </w:pPr>
    </w:p>
    <w:p w14:paraId="20BD81E1" w14:textId="77777777" w:rsidR="006D2934" w:rsidRPr="00D61BD2" w:rsidRDefault="006D2934" w:rsidP="0090329B">
      <w:pPr>
        <w:pStyle w:val="TitreSOP1"/>
      </w:pPr>
      <w:bookmarkStart w:id="131" w:name="_Toc224309889"/>
      <w:r w:rsidRPr="00D61BD2">
        <w:t>Dissemination of Results and Publication Policy</w:t>
      </w:r>
      <w:bookmarkEnd w:id="126"/>
      <w:bookmarkEnd w:id="131"/>
    </w:p>
    <w:p w14:paraId="3C3FA79E" w14:textId="77777777" w:rsidR="000C525F" w:rsidRPr="00D61BD2" w:rsidRDefault="000C525F" w:rsidP="009A0328">
      <w:pPr>
        <w:pStyle w:val="Corpsdetexte"/>
        <w:spacing w:before="120" w:line="276" w:lineRule="auto"/>
        <w:ind w:left="131"/>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t>This trial is registered on EU Clinical Trials portal (</w:t>
      </w:r>
      <w:hyperlink r:id="rId28" w:history="1">
        <w:r w:rsidRPr="00D61BD2">
          <w:rPr>
            <w:rStyle w:val="Lienhypertexte"/>
            <w:rFonts w:asciiTheme="minorHAnsi" w:hAnsiTheme="minorHAnsi" w:cstheme="minorHAnsi"/>
            <w:iCs/>
            <w:sz w:val="22"/>
            <w:szCs w:val="22"/>
            <w:lang w:val="en-US"/>
          </w:rPr>
          <w:t>https://euclinicaltrials.eu/home</w:t>
        </w:r>
      </w:hyperlink>
      <w:r w:rsidRPr="00D61BD2">
        <w:rPr>
          <w:rFonts w:asciiTheme="minorHAnsi" w:hAnsiTheme="minorHAnsi" w:cstheme="minorHAnsi"/>
          <w:iCs/>
          <w:sz w:val="22"/>
          <w:szCs w:val="22"/>
          <w:lang w:val="en-US"/>
        </w:rPr>
        <w:t xml:space="preserve">) and is available to the public. </w:t>
      </w:r>
    </w:p>
    <w:p w14:paraId="710E257F" w14:textId="4493ADE4" w:rsidR="00DF3EC1" w:rsidRDefault="00DF3EC1" w:rsidP="00DF3EC1">
      <w:pPr>
        <w:pStyle w:val="Corpsdetexte"/>
        <w:spacing w:before="120" w:line="276" w:lineRule="auto"/>
        <w:ind w:left="131"/>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t>Study results will be published on EU Clinical Trials portal one year after the end of the study.</w:t>
      </w:r>
    </w:p>
    <w:p w14:paraId="730F79FD" w14:textId="77777777" w:rsidR="00CC2AF6" w:rsidRDefault="00CC2AF6" w:rsidP="00CC2AF6">
      <w:pPr>
        <w:pStyle w:val="Corpsdetexte"/>
        <w:spacing w:before="120" w:line="276" w:lineRule="auto"/>
        <w:ind w:left="131"/>
        <w:jc w:val="both"/>
        <w:rPr>
          <w:rFonts w:asciiTheme="minorHAnsi" w:hAnsiTheme="minorHAnsi" w:cstheme="minorHAnsi"/>
          <w:iCs/>
          <w:sz w:val="22"/>
          <w:szCs w:val="22"/>
          <w:lang w:val="en-US"/>
        </w:rPr>
      </w:pPr>
      <w:r w:rsidRPr="00CC2AF6">
        <w:rPr>
          <w:rFonts w:asciiTheme="minorHAnsi" w:hAnsiTheme="minorHAnsi" w:cstheme="minorHAnsi"/>
          <w:iCs/>
          <w:sz w:val="22"/>
          <w:szCs w:val="22"/>
          <w:lang w:val="en-US"/>
        </w:rPr>
        <w:t>Authorship will be discussed prior to publication.</w:t>
      </w:r>
    </w:p>
    <w:p w14:paraId="33C7CB68" w14:textId="4F5372A7" w:rsidR="00CC2AF6" w:rsidRPr="004D75B1" w:rsidRDefault="004D75B1" w:rsidP="00CC2AF6">
      <w:pPr>
        <w:pStyle w:val="Corpsdetexte"/>
        <w:spacing w:before="120" w:line="276" w:lineRule="auto"/>
        <w:ind w:left="131"/>
        <w:jc w:val="both"/>
        <w:rPr>
          <w:rFonts w:asciiTheme="minorHAnsi" w:hAnsiTheme="minorHAnsi" w:cstheme="minorHAnsi"/>
          <w:iCs/>
          <w:sz w:val="22"/>
          <w:szCs w:val="22"/>
          <w:lang w:val="en-US"/>
        </w:rPr>
      </w:pPr>
      <w:r w:rsidRPr="004D75B1">
        <w:rPr>
          <w:rFonts w:asciiTheme="minorHAnsi" w:hAnsiTheme="minorHAnsi" w:cstheme="minorHAnsi"/>
          <w:iCs/>
          <w:sz w:val="22"/>
          <w:szCs w:val="22"/>
          <w:lang w:val="en-US"/>
        </w:rPr>
        <w:t xml:space="preserve">The following </w:t>
      </w:r>
      <w:r w:rsidR="00CC2AF6" w:rsidRPr="004D75B1">
        <w:rPr>
          <w:rFonts w:asciiTheme="minorHAnsi" w:hAnsiTheme="minorHAnsi" w:cstheme="minorHAnsi"/>
          <w:iCs/>
          <w:sz w:val="22"/>
          <w:szCs w:val="22"/>
          <w:lang w:val="en-US"/>
        </w:rPr>
        <w:t xml:space="preserve">text </w:t>
      </w:r>
      <w:r w:rsidRPr="004D75B1">
        <w:rPr>
          <w:rFonts w:asciiTheme="minorHAnsi" w:hAnsiTheme="minorHAnsi" w:cstheme="minorHAnsi"/>
          <w:iCs/>
          <w:sz w:val="22"/>
          <w:szCs w:val="22"/>
          <w:lang w:val="en-US"/>
        </w:rPr>
        <w:t xml:space="preserve">would be added </w:t>
      </w:r>
      <w:r w:rsidR="00CC2AF6" w:rsidRPr="004D75B1">
        <w:rPr>
          <w:rFonts w:asciiTheme="minorHAnsi" w:hAnsiTheme="minorHAnsi" w:cstheme="minorHAnsi"/>
          <w:iCs/>
          <w:sz w:val="22"/>
          <w:szCs w:val="22"/>
          <w:lang w:val="en-US"/>
        </w:rPr>
        <w:t xml:space="preserve">to publication for </w:t>
      </w:r>
      <w:proofErr w:type="spellStart"/>
      <w:r w:rsidR="00CC2AF6" w:rsidRPr="004D75B1">
        <w:rPr>
          <w:rFonts w:asciiTheme="minorHAnsi" w:hAnsiTheme="minorHAnsi" w:cstheme="minorHAnsi"/>
          <w:iCs/>
          <w:sz w:val="22"/>
          <w:szCs w:val="22"/>
          <w:lang w:val="en-US"/>
        </w:rPr>
        <w:t>REDCap</w:t>
      </w:r>
      <w:proofErr w:type="spellEnd"/>
      <w:r w:rsidR="00CC2AF6" w:rsidRPr="004D75B1">
        <w:rPr>
          <w:rFonts w:asciiTheme="minorHAnsi" w:hAnsiTheme="minorHAnsi" w:cstheme="minorHAnsi"/>
          <w:iCs/>
          <w:sz w:val="22"/>
          <w:szCs w:val="22"/>
          <w:lang w:val="en-US"/>
        </w:rPr>
        <w:t xml:space="preserve"> use</w:t>
      </w:r>
      <w:r w:rsidRPr="004D75B1">
        <w:rPr>
          <w:rFonts w:asciiTheme="minorHAnsi" w:hAnsiTheme="minorHAnsi" w:cstheme="minorHAnsi"/>
          <w:iCs/>
          <w:sz w:val="22"/>
          <w:szCs w:val="22"/>
          <w:lang w:val="en-US"/>
        </w:rPr>
        <w:t xml:space="preserve"> :</w:t>
      </w:r>
    </w:p>
    <w:p w14:paraId="40AA62EB" w14:textId="72B8FD25" w:rsidR="004D75B1" w:rsidRPr="004D75B1" w:rsidRDefault="004D75B1" w:rsidP="00CC2AF6">
      <w:pPr>
        <w:pStyle w:val="Corpsdetexte"/>
        <w:spacing w:before="120" w:line="276" w:lineRule="auto"/>
        <w:ind w:left="131"/>
        <w:jc w:val="both"/>
        <w:rPr>
          <w:rFonts w:asciiTheme="minorHAnsi" w:hAnsiTheme="minorHAnsi" w:cstheme="minorHAnsi"/>
          <w:i/>
          <w:iCs/>
          <w:sz w:val="22"/>
          <w:szCs w:val="22"/>
          <w:lang w:val="en-US"/>
        </w:rPr>
      </w:pPr>
      <w:r w:rsidRPr="004D75B1">
        <w:rPr>
          <w:rFonts w:asciiTheme="minorHAnsi" w:hAnsiTheme="minorHAnsi" w:cstheme="minorHAnsi"/>
          <w:i/>
          <w:iCs/>
          <w:sz w:val="22"/>
          <w:szCs w:val="22"/>
          <w:lang w:val="en-US"/>
        </w:rPr>
        <w:t xml:space="preserve">“Study data were collected and managed using </w:t>
      </w:r>
      <w:proofErr w:type="spellStart"/>
      <w:r w:rsidRPr="004D75B1">
        <w:rPr>
          <w:rFonts w:asciiTheme="minorHAnsi" w:hAnsiTheme="minorHAnsi" w:cstheme="minorHAnsi"/>
          <w:i/>
          <w:iCs/>
          <w:sz w:val="22"/>
          <w:szCs w:val="22"/>
          <w:lang w:val="en-US"/>
        </w:rPr>
        <w:t>REDCap</w:t>
      </w:r>
      <w:proofErr w:type="spellEnd"/>
      <w:r w:rsidRPr="004D75B1">
        <w:rPr>
          <w:rFonts w:asciiTheme="minorHAnsi" w:hAnsiTheme="minorHAnsi" w:cstheme="minorHAnsi"/>
          <w:i/>
          <w:iCs/>
          <w:sz w:val="22"/>
          <w:szCs w:val="22"/>
          <w:lang w:val="en-US"/>
        </w:rPr>
        <w:t xml:space="preserve"> electronic data capture tools hosted at </w:t>
      </w:r>
      <w:proofErr w:type="spellStart"/>
      <w:r w:rsidRPr="004D75B1">
        <w:rPr>
          <w:rFonts w:asciiTheme="minorHAnsi" w:hAnsiTheme="minorHAnsi" w:cstheme="minorHAnsi"/>
          <w:i/>
          <w:iCs/>
          <w:sz w:val="22"/>
          <w:szCs w:val="22"/>
          <w:lang w:val="en-US"/>
        </w:rPr>
        <w:t>Cliniques</w:t>
      </w:r>
      <w:proofErr w:type="spellEnd"/>
      <w:r w:rsidRPr="004D75B1">
        <w:rPr>
          <w:rFonts w:asciiTheme="minorHAnsi" w:hAnsiTheme="minorHAnsi" w:cstheme="minorHAnsi"/>
          <w:i/>
          <w:iCs/>
          <w:sz w:val="22"/>
          <w:szCs w:val="22"/>
          <w:lang w:val="en-US"/>
        </w:rPr>
        <w:t xml:space="preserve"> </w:t>
      </w:r>
      <w:proofErr w:type="spellStart"/>
      <w:r w:rsidRPr="004D75B1">
        <w:rPr>
          <w:rFonts w:asciiTheme="minorHAnsi" w:hAnsiTheme="minorHAnsi" w:cstheme="minorHAnsi"/>
          <w:i/>
          <w:iCs/>
          <w:sz w:val="22"/>
          <w:szCs w:val="22"/>
          <w:lang w:val="en-US"/>
        </w:rPr>
        <w:t>universitaires</w:t>
      </w:r>
      <w:proofErr w:type="spellEnd"/>
      <w:r w:rsidRPr="004D75B1">
        <w:rPr>
          <w:rFonts w:asciiTheme="minorHAnsi" w:hAnsiTheme="minorHAnsi" w:cstheme="minorHAnsi"/>
          <w:i/>
          <w:iCs/>
          <w:sz w:val="22"/>
          <w:szCs w:val="22"/>
          <w:lang w:val="en-US"/>
        </w:rPr>
        <w:t xml:space="preserve"> Saint-Luc. </w:t>
      </w:r>
      <w:proofErr w:type="spellStart"/>
      <w:r w:rsidRPr="004D75B1">
        <w:rPr>
          <w:rFonts w:asciiTheme="minorHAnsi" w:hAnsiTheme="minorHAnsi" w:cstheme="minorHAnsi"/>
          <w:i/>
          <w:iCs/>
          <w:sz w:val="22"/>
          <w:szCs w:val="22"/>
          <w:lang w:val="en-US"/>
        </w:rPr>
        <w:t>REDCap</w:t>
      </w:r>
      <w:proofErr w:type="spellEnd"/>
      <w:r w:rsidRPr="004D75B1">
        <w:rPr>
          <w:rFonts w:asciiTheme="minorHAnsi" w:hAnsiTheme="minorHAnsi" w:cstheme="minorHAnsi"/>
          <w:i/>
          <w:iCs/>
          <w:sz w:val="22"/>
          <w:szCs w:val="22"/>
          <w:lang w:val="en-US"/>
        </w:rPr>
        <w:t xml:space="preserve"> (Research Electronic Data Capture) is a secure, web-based software platform designed to support data capture for research studies, providing 1) an intuitive interface for validated data capture; 2) audit trails for tracking data manipulation and export procedures ; 3) automated export procedures for seamless data downloads to common statistical packages ; and 4) procedures for data integration and interoperability with external sources.”</w:t>
      </w:r>
    </w:p>
    <w:p w14:paraId="46C175D1" w14:textId="7878330E" w:rsidR="00DF3EC1" w:rsidRPr="00D61BD2" w:rsidRDefault="00510D32" w:rsidP="00DF3EC1">
      <w:pPr>
        <w:pStyle w:val="Corpsdetexte"/>
        <w:spacing w:before="120" w:line="276" w:lineRule="auto"/>
        <w:ind w:left="13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Duly justified reasons for submitting the summary of clinical trial results after more than one year</w:t>
      </w:r>
      <w:r w:rsidR="004D75B1">
        <w:rPr>
          <w:rFonts w:asciiTheme="minorHAnsi" w:hAnsiTheme="minorHAnsi" w:cstheme="minorHAnsi"/>
          <w:iCs/>
          <w:color w:val="FF0000"/>
          <w:sz w:val="22"/>
          <w:szCs w:val="22"/>
          <w:lang w:val="en-US"/>
        </w:rPr>
        <w:t>.</w:t>
      </w:r>
    </w:p>
    <w:p w14:paraId="06D1B65C" w14:textId="77777777" w:rsidR="006D2934" w:rsidRPr="00D61BD2" w:rsidRDefault="006D2934" w:rsidP="0090329B">
      <w:pPr>
        <w:pStyle w:val="TitreSOP1"/>
        <w:rPr>
          <w:lang w:val="en-GB" w:eastAsia="fr-FR"/>
        </w:rPr>
      </w:pPr>
      <w:bookmarkStart w:id="132" w:name="_Toc105574371"/>
      <w:bookmarkStart w:id="133" w:name="_Toc224309890"/>
      <w:r w:rsidRPr="00D61BD2">
        <w:t>Archiving</w:t>
      </w:r>
      <w:bookmarkEnd w:id="132"/>
      <w:bookmarkEnd w:id="133"/>
    </w:p>
    <w:p w14:paraId="4BE8C7F6" w14:textId="77777777" w:rsidR="009A7DB5" w:rsidRPr="00D61BD2" w:rsidRDefault="00173F3E" w:rsidP="009074D7">
      <w:pPr>
        <w:pStyle w:val="Corpsdetexte"/>
        <w:spacing w:before="120" w:line="276" w:lineRule="auto"/>
        <w:ind w:left="131"/>
        <w:jc w:val="both"/>
        <w:rPr>
          <w:rFonts w:asciiTheme="minorHAnsi" w:hAnsiTheme="minorHAnsi" w:cstheme="minorHAnsi"/>
          <w:iCs/>
          <w:sz w:val="22"/>
          <w:szCs w:val="22"/>
          <w:lang w:val="en-US"/>
        </w:rPr>
      </w:pPr>
      <w:bookmarkStart w:id="134" w:name="_Toc105574372"/>
      <w:r w:rsidRPr="00D61BD2">
        <w:rPr>
          <w:rFonts w:asciiTheme="minorHAnsi" w:hAnsiTheme="minorHAnsi" w:cstheme="minorHAnsi"/>
          <w:iCs/>
          <w:sz w:val="22"/>
          <w:szCs w:val="22"/>
          <w:lang w:val="en-US"/>
        </w:rPr>
        <w:t xml:space="preserve">Essential clinical trial documents are kept for 25 years after the end of the study, in accordance with the Art. 58 of the EU regulation 536/2014. </w:t>
      </w:r>
    </w:p>
    <w:p w14:paraId="0A0E458F" w14:textId="00498192" w:rsidR="009074D7" w:rsidRPr="00D61BD2" w:rsidRDefault="00173F3E" w:rsidP="009074D7">
      <w:pPr>
        <w:pStyle w:val="Corpsdetexte"/>
        <w:spacing w:before="120" w:line="276" w:lineRule="auto"/>
        <w:ind w:left="131"/>
        <w:jc w:val="both"/>
        <w:rPr>
          <w:rFonts w:asciiTheme="minorHAnsi" w:hAnsiTheme="minorHAnsi" w:cstheme="minorHAnsi"/>
          <w:iCs/>
          <w:sz w:val="22"/>
          <w:szCs w:val="22"/>
          <w:lang w:val="en-US"/>
        </w:rPr>
      </w:pPr>
      <w:r w:rsidRPr="00D61BD2">
        <w:rPr>
          <w:rFonts w:asciiTheme="minorHAnsi" w:hAnsiTheme="minorHAnsi" w:cstheme="minorHAnsi"/>
          <w:iCs/>
          <w:sz w:val="22"/>
          <w:szCs w:val="22"/>
          <w:lang w:val="en-US"/>
        </w:rPr>
        <w:lastRenderedPageBreak/>
        <w:t>Source documentation are kept for 30 years, according to the Belgian legislation</w:t>
      </w:r>
      <w:r w:rsidR="009074D7" w:rsidRPr="00D61BD2">
        <w:rPr>
          <w:rFonts w:asciiTheme="minorHAnsi" w:hAnsiTheme="minorHAnsi" w:cstheme="minorHAnsi"/>
          <w:iCs/>
          <w:sz w:val="22"/>
          <w:szCs w:val="22"/>
          <w:lang w:val="en-US"/>
        </w:rPr>
        <w:t xml:space="preserve"> </w:t>
      </w:r>
      <w:r w:rsidRPr="00D61BD2">
        <w:rPr>
          <w:rFonts w:asciiTheme="minorHAnsi" w:hAnsiTheme="minorHAnsi" w:cstheme="minorHAnsi"/>
          <w:iCs/>
          <w:sz w:val="22"/>
          <w:szCs w:val="22"/>
          <w:lang w:val="en-US"/>
        </w:rPr>
        <w:t>(</w:t>
      </w:r>
      <w:r w:rsidR="009A7DB5" w:rsidRPr="00D61BD2">
        <w:rPr>
          <w:rFonts w:asciiTheme="minorHAnsi" w:hAnsiTheme="minorHAnsi" w:cstheme="minorHAnsi"/>
          <w:iCs/>
          <w:sz w:val="22"/>
          <w:szCs w:val="22"/>
          <w:lang w:val="en-US"/>
        </w:rPr>
        <w:t>Art 35 Belgian Law of 22 April 2019</w:t>
      </w:r>
      <w:r w:rsidRPr="00D61BD2">
        <w:rPr>
          <w:rFonts w:asciiTheme="minorHAnsi" w:hAnsiTheme="minorHAnsi" w:cstheme="minorHAnsi"/>
          <w:iCs/>
          <w:sz w:val="22"/>
          <w:szCs w:val="22"/>
          <w:lang w:val="en-US"/>
        </w:rPr>
        <w:t>).</w:t>
      </w:r>
    </w:p>
    <w:p w14:paraId="14339618" w14:textId="77777777" w:rsidR="00932C30" w:rsidRPr="00D61BD2" w:rsidRDefault="00932C30" w:rsidP="00932C30">
      <w:pPr>
        <w:pStyle w:val="Corpsdetexte"/>
        <w:spacing w:before="120" w:line="276" w:lineRule="auto"/>
        <w:ind w:left="13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Specify who archives, where and access conditions.</w:t>
      </w:r>
    </w:p>
    <w:p w14:paraId="02F2D563" w14:textId="77777777" w:rsidR="006D2934" w:rsidRPr="00D61BD2" w:rsidRDefault="006D2934" w:rsidP="0090329B">
      <w:pPr>
        <w:pStyle w:val="TitreSOP1"/>
        <w:rPr>
          <w:lang w:val="en-GB"/>
        </w:rPr>
      </w:pPr>
      <w:bookmarkStart w:id="135" w:name="_Toc224309891"/>
      <w:r w:rsidRPr="00D61BD2">
        <w:t>Study Report</w:t>
      </w:r>
      <w:bookmarkEnd w:id="134"/>
      <w:bookmarkEnd w:id="135"/>
    </w:p>
    <w:p w14:paraId="38F0E5F2" w14:textId="77777777" w:rsidR="006D2934" w:rsidRPr="00D61BD2" w:rsidRDefault="006D2934" w:rsidP="009A0328">
      <w:pPr>
        <w:pStyle w:val="Corpsdetexte"/>
        <w:spacing w:before="120" w:line="276" w:lineRule="auto"/>
        <w:ind w:left="13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Deadline of writing final report, who will draft it and to whom it will be transmitted.</w:t>
      </w:r>
    </w:p>
    <w:p w14:paraId="2EE05229" w14:textId="77777777" w:rsidR="006D2934" w:rsidRPr="00D61BD2" w:rsidRDefault="006D2934" w:rsidP="0090329B">
      <w:pPr>
        <w:pStyle w:val="TitreSOP1"/>
        <w:rPr>
          <w:lang w:val="en-GB"/>
        </w:rPr>
      </w:pPr>
      <w:bookmarkStart w:id="136" w:name="_Toc105574373"/>
      <w:bookmarkStart w:id="137" w:name="_Toc224309892"/>
      <w:bookmarkStart w:id="138" w:name="_Toc341867677"/>
      <w:r w:rsidRPr="00D61BD2">
        <w:t>Literature References</w:t>
      </w:r>
      <w:bookmarkEnd w:id="136"/>
      <w:bookmarkEnd w:id="137"/>
      <w:r w:rsidRPr="00D61BD2">
        <w:t xml:space="preserve"> </w:t>
      </w:r>
      <w:bookmarkEnd w:id="138"/>
    </w:p>
    <w:p w14:paraId="6EBCC3F0" w14:textId="77777777" w:rsidR="006D2934" w:rsidRPr="00D61BD2" w:rsidRDefault="00BE6F28" w:rsidP="00BE6F28">
      <w:pPr>
        <w:pStyle w:val="Corpsdetexte"/>
        <w:spacing w:before="120" w:line="276" w:lineRule="auto"/>
        <w:ind w:left="131"/>
        <w:jc w:val="both"/>
        <w:rPr>
          <w:rFonts w:asciiTheme="minorHAnsi" w:hAnsiTheme="minorHAnsi" w:cstheme="minorHAnsi"/>
          <w:iCs/>
          <w:color w:val="FF0000"/>
          <w:sz w:val="22"/>
          <w:szCs w:val="22"/>
          <w:lang w:val="en-US"/>
        </w:rPr>
      </w:pPr>
      <w:r w:rsidRPr="00D61BD2">
        <w:rPr>
          <w:rFonts w:asciiTheme="minorHAnsi" w:hAnsiTheme="minorHAnsi" w:cstheme="minorHAnsi"/>
          <w:iCs/>
          <w:color w:val="FF0000"/>
          <w:sz w:val="22"/>
          <w:szCs w:val="22"/>
          <w:lang w:val="en-US"/>
        </w:rPr>
        <w:t>List of bibliographic references related to the clinical investigation</w:t>
      </w:r>
    </w:p>
    <w:p w14:paraId="3D3E0F53" w14:textId="75D0961D" w:rsidR="003F2897" w:rsidRPr="00D61BD2" w:rsidRDefault="003F2897">
      <w:pPr>
        <w:rPr>
          <w:rFonts w:eastAsia="Times New Roman" w:cstheme="minorHAnsi"/>
          <w:b/>
          <w:bCs/>
          <w:u w:val="single"/>
          <w:lang w:val="en-US" w:eastAsia="fr-FR"/>
        </w:rPr>
      </w:pPr>
    </w:p>
    <w:p w14:paraId="4AEFE58C" w14:textId="77777777" w:rsidR="009074D7" w:rsidRPr="00D61BD2" w:rsidRDefault="009074D7">
      <w:pPr>
        <w:rPr>
          <w:rFonts w:eastAsia="Times New Roman" w:cstheme="minorHAnsi"/>
          <w:b/>
          <w:bCs/>
          <w:u w:val="single"/>
          <w:lang w:val="en-US" w:eastAsia="fr-FR"/>
        </w:rPr>
      </w:pPr>
    </w:p>
    <w:p w14:paraId="111DD861" w14:textId="77777777" w:rsidR="003F2897" w:rsidRPr="00CB0A22" w:rsidRDefault="003F2897">
      <w:pPr>
        <w:rPr>
          <w:rFonts w:eastAsia="Times New Roman" w:cstheme="minorHAnsi"/>
          <w:b/>
          <w:bCs/>
          <w:u w:val="single"/>
          <w:lang w:val="en-US" w:eastAsia="fr-FR"/>
        </w:rPr>
      </w:pPr>
    </w:p>
    <w:sectPr w:rsidR="003F2897" w:rsidRPr="00CB0A22" w:rsidSect="00014CC3">
      <w:headerReference w:type="first" r:id="rId29"/>
      <w:footerReference w:type="first" r:id="rId30"/>
      <w:endnotePr>
        <w:numFmt w:val="upperRoman"/>
      </w:endnotePr>
      <w:pgSz w:w="11906" w:h="16838"/>
      <w:pgMar w:top="1417" w:right="1417" w:bottom="1417" w:left="1417"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797E90" w14:textId="77777777" w:rsidR="00CC2AF6" w:rsidRDefault="00CC2AF6" w:rsidP="006343B3">
      <w:r>
        <w:separator/>
      </w:r>
    </w:p>
  </w:endnote>
  <w:endnote w:type="continuationSeparator" w:id="0">
    <w:p w14:paraId="1BF92BD6" w14:textId="77777777" w:rsidR="00CC2AF6" w:rsidRDefault="00CC2AF6" w:rsidP="006343B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Lucida Sans">
    <w:panose1 w:val="020B0602030504020204"/>
    <w:charset w:val="00"/>
    <w:family w:val="swiss"/>
    <w:pitch w:val="variable"/>
    <w:sig w:usb0="00000003" w:usb1="00000000" w:usb2="00000000" w:usb3="00000000" w:csb0="00000001" w:csb1="00000000"/>
  </w:font>
  <w:font w:name="Arial,BoldItalic">
    <w:altName w:val="MS Gothic"/>
    <w:panose1 w:val="00000000000000000000"/>
    <w:charset w:val="80"/>
    <w:family w:val="auto"/>
    <w:notTrueType/>
    <w:pitch w:val="default"/>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F8C0A4" w14:textId="5083407C" w:rsidR="00CC2AF6" w:rsidRPr="00CC2AF6" w:rsidRDefault="00CC2AF6" w:rsidP="005F5E91">
    <w:pPr>
      <w:pStyle w:val="Pieddepage"/>
      <w:rPr>
        <w:sz w:val="18"/>
        <w:szCs w:val="18"/>
        <w:lang w:val="en-US"/>
      </w:rPr>
    </w:pPr>
    <w:r w:rsidRPr="00CC2AF6">
      <w:rPr>
        <w:sz w:val="18"/>
        <w:szCs w:val="18"/>
        <w:lang w:val="en-US"/>
      </w:rPr>
      <w:t xml:space="preserve">Protocol v </w:t>
    </w:r>
    <w:proofErr w:type="spellStart"/>
    <w:r w:rsidRPr="00CC2AF6">
      <w:rPr>
        <w:sz w:val="18"/>
        <w:szCs w:val="18"/>
        <w:lang w:val="en-US"/>
      </w:rPr>
      <w:t>x.x</w:t>
    </w:r>
    <w:proofErr w:type="spellEnd"/>
    <w:r w:rsidRPr="00CC2AF6">
      <w:rPr>
        <w:sz w:val="18"/>
        <w:szCs w:val="18"/>
        <w:lang w:val="en-US"/>
      </w:rPr>
      <w:t xml:space="preserve"> – dated on </w:t>
    </w:r>
    <w:proofErr w:type="spellStart"/>
    <w:r w:rsidRPr="00CC2AF6">
      <w:rPr>
        <w:sz w:val="18"/>
        <w:szCs w:val="18"/>
        <w:lang w:val="en-US"/>
      </w:rPr>
      <w:t>yyyy</w:t>
    </w:r>
    <w:proofErr w:type="spellEnd"/>
    <w:r w:rsidRPr="00CC2AF6">
      <w:rPr>
        <w:sz w:val="18"/>
        <w:szCs w:val="18"/>
        <w:lang w:val="en-US"/>
      </w:rPr>
      <w:t>/mm/dd</w:t>
    </w:r>
    <w:r w:rsidRPr="00CC2AF6">
      <w:rPr>
        <w:sz w:val="18"/>
        <w:szCs w:val="18"/>
        <w:lang w:val="en-US"/>
      </w:rPr>
      <w:tab/>
    </w:r>
    <w:r w:rsidRPr="00CC2AF6">
      <w:rPr>
        <w:sz w:val="18"/>
        <w:szCs w:val="18"/>
        <w:lang w:val="en-US"/>
      </w:rPr>
      <w:tab/>
    </w:r>
    <w:r w:rsidRPr="00CC2AF6">
      <w:rPr>
        <w:rFonts w:eastAsiaTheme="majorEastAsia" w:cs="Calibri"/>
        <w:sz w:val="18"/>
        <w:szCs w:val="18"/>
        <w:lang w:val="en-US"/>
      </w:rPr>
      <w:t>Page</w:t>
    </w:r>
    <w:r w:rsidRPr="00CC2AF6">
      <w:rPr>
        <w:rFonts w:eastAsiaTheme="majorEastAsia" w:cs="Calibri"/>
        <w:b/>
        <w:sz w:val="18"/>
        <w:szCs w:val="18"/>
        <w:lang w:val="en-US"/>
      </w:rPr>
      <w:t xml:space="preserve"> </w:t>
    </w:r>
    <w:r w:rsidRPr="00CC2AF6">
      <w:rPr>
        <w:rFonts w:eastAsiaTheme="majorEastAsia" w:cs="Calibri"/>
        <w:b/>
        <w:sz w:val="18"/>
        <w:szCs w:val="18"/>
      </w:rPr>
      <w:fldChar w:fldCharType="begin"/>
    </w:r>
    <w:r w:rsidRPr="00CC2AF6">
      <w:rPr>
        <w:rFonts w:eastAsiaTheme="majorEastAsia" w:cs="Calibri"/>
        <w:b/>
        <w:sz w:val="18"/>
        <w:szCs w:val="18"/>
        <w:lang w:val="en-US"/>
      </w:rPr>
      <w:instrText xml:space="preserve"> PAGE  \* MERGEFORMAT </w:instrText>
    </w:r>
    <w:r w:rsidRPr="00CC2AF6">
      <w:rPr>
        <w:rFonts w:eastAsiaTheme="majorEastAsia" w:cs="Calibri"/>
        <w:b/>
        <w:sz w:val="18"/>
        <w:szCs w:val="18"/>
      </w:rPr>
      <w:fldChar w:fldCharType="separate"/>
    </w:r>
    <w:r w:rsidR="00C863F1">
      <w:rPr>
        <w:rFonts w:eastAsiaTheme="majorEastAsia" w:cs="Calibri"/>
        <w:b/>
        <w:noProof/>
        <w:sz w:val="18"/>
        <w:szCs w:val="18"/>
        <w:lang w:val="en-US"/>
      </w:rPr>
      <w:t>22</w:t>
    </w:r>
    <w:r w:rsidRPr="00CC2AF6">
      <w:rPr>
        <w:rFonts w:eastAsiaTheme="majorEastAsia" w:cs="Calibri"/>
        <w:b/>
        <w:sz w:val="18"/>
        <w:szCs w:val="18"/>
      </w:rPr>
      <w:fldChar w:fldCharType="end"/>
    </w:r>
    <w:r w:rsidRPr="00CC2AF6">
      <w:rPr>
        <w:rFonts w:eastAsiaTheme="majorEastAsia" w:cs="Calibri"/>
        <w:sz w:val="18"/>
        <w:szCs w:val="18"/>
        <w:lang w:val="en-US"/>
      </w:rPr>
      <w:t xml:space="preserve"> of </w:t>
    </w:r>
    <w:r w:rsidRPr="00CC2AF6">
      <w:rPr>
        <w:rFonts w:eastAsiaTheme="majorEastAsia" w:cs="Calibri"/>
        <w:b/>
        <w:sz w:val="18"/>
        <w:szCs w:val="18"/>
      </w:rPr>
      <w:fldChar w:fldCharType="begin"/>
    </w:r>
    <w:r w:rsidRPr="00CC2AF6">
      <w:rPr>
        <w:rFonts w:eastAsiaTheme="majorEastAsia" w:cs="Calibri"/>
        <w:b/>
        <w:sz w:val="18"/>
        <w:szCs w:val="18"/>
        <w:lang w:val="en-US"/>
      </w:rPr>
      <w:instrText xml:space="preserve"> NUMPAGES  \* MERGEFORMAT </w:instrText>
    </w:r>
    <w:r w:rsidRPr="00CC2AF6">
      <w:rPr>
        <w:rFonts w:eastAsiaTheme="majorEastAsia" w:cs="Calibri"/>
        <w:b/>
        <w:sz w:val="18"/>
        <w:szCs w:val="18"/>
      </w:rPr>
      <w:fldChar w:fldCharType="separate"/>
    </w:r>
    <w:r w:rsidR="00C863F1">
      <w:rPr>
        <w:rFonts w:eastAsiaTheme="majorEastAsia" w:cs="Calibri"/>
        <w:b/>
        <w:noProof/>
        <w:sz w:val="18"/>
        <w:szCs w:val="18"/>
        <w:lang w:val="en-US"/>
      </w:rPr>
      <w:t>33</w:t>
    </w:r>
    <w:r w:rsidRPr="00CC2AF6">
      <w:rPr>
        <w:rFonts w:eastAsiaTheme="majorEastAsia" w:cs="Calibri"/>
        <w:b/>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01078B" w14:textId="2BF51FB0" w:rsidR="00CC2AF6" w:rsidRPr="00396304" w:rsidRDefault="00473EDC" w:rsidP="00396304">
    <w:pPr>
      <w:pStyle w:val="Pieddepage"/>
      <w:rPr>
        <w:rFonts w:eastAsiaTheme="majorEastAsia" w:cs="Calibri"/>
        <w:b/>
        <w:sz w:val="16"/>
        <w:szCs w:val="16"/>
      </w:rPr>
    </w:pPr>
    <w:sdt>
      <w:sdtPr>
        <w:rPr>
          <w:sz w:val="16"/>
          <w:szCs w:val="16"/>
        </w:rPr>
        <w:alias w:val="Société"/>
        <w:tag w:val=""/>
        <w:id w:val="1572081983"/>
        <w:dataBinding w:prefixMappings="xmlns:ns0='http://schemas.openxmlformats.org/officeDocument/2006/extended-properties' " w:xpath="/ns0:Properties[1]/ns0:Company[1]" w:storeItemID="{6668398D-A668-4E3E-A5EB-62B293D839F1}"/>
        <w:text/>
      </w:sdtPr>
      <w:sdtEndPr/>
      <w:sdtContent>
        <w:r w:rsidR="00CC2AF6">
          <w:rPr>
            <w:sz w:val="16"/>
            <w:szCs w:val="16"/>
          </w:rPr>
          <w:t>Cliniques Universitaires Saint-Luc</w:t>
        </w:r>
      </w:sdtContent>
    </w:sdt>
    <w:r w:rsidR="00CC2AF6" w:rsidRPr="00A01213">
      <w:rPr>
        <w:rFonts w:eastAsiaTheme="majorEastAsia" w:cs="Calibri"/>
        <w:b/>
        <w:sz w:val="16"/>
        <w:szCs w:val="16"/>
      </w:rPr>
      <w:t> </w:t>
    </w:r>
    <w:r w:rsidR="00CC2AF6" w:rsidRPr="00A01213">
      <w:rPr>
        <w:sz w:val="16"/>
        <w:szCs w:val="16"/>
      </w:rPr>
      <w:tab/>
      <w:t xml:space="preserve">                         </w:t>
    </w:r>
    <w:r w:rsidR="00CC2AF6">
      <w:rPr>
        <w:b/>
        <w:sz w:val="16"/>
        <w:szCs w:val="16"/>
      </w:rPr>
      <w:t>Modèle de DSQ</w:t>
    </w:r>
    <w:r w:rsidR="00CC2AF6">
      <w:rPr>
        <w:sz w:val="16"/>
        <w:szCs w:val="16"/>
      </w:rPr>
      <w:t xml:space="preserve"> </w:t>
    </w:r>
    <w:r w:rsidR="00CC2AF6">
      <w:rPr>
        <w:b/>
        <w:sz w:val="16"/>
        <w:szCs w:val="16"/>
      </w:rPr>
      <w:t>valide 2 ans à partir de la date d’application</w:t>
    </w:r>
    <w:r w:rsidR="00CC2AF6" w:rsidRPr="00A01213">
      <w:rPr>
        <w:rFonts w:eastAsiaTheme="majorEastAsia" w:cs="Calibri"/>
        <w:b/>
        <w:sz w:val="16"/>
        <w:szCs w:val="16"/>
      </w:rPr>
      <w:tab/>
    </w:r>
    <w:r w:rsidR="00CC2AF6" w:rsidRPr="00A01213">
      <w:rPr>
        <w:rFonts w:eastAsiaTheme="majorEastAsia" w:cs="Calibri"/>
        <w:sz w:val="16"/>
        <w:szCs w:val="16"/>
      </w:rPr>
      <w:t>Page</w:t>
    </w:r>
    <w:r w:rsidR="00CC2AF6" w:rsidRPr="00A01213">
      <w:rPr>
        <w:rFonts w:eastAsiaTheme="majorEastAsia" w:cs="Calibri"/>
        <w:b/>
        <w:sz w:val="16"/>
        <w:szCs w:val="16"/>
      </w:rPr>
      <w:t xml:space="preserve"> </w:t>
    </w:r>
    <w:r w:rsidR="00CC2AF6" w:rsidRPr="00A01213">
      <w:rPr>
        <w:rFonts w:eastAsiaTheme="majorEastAsia" w:cs="Calibri"/>
        <w:b/>
        <w:sz w:val="16"/>
        <w:szCs w:val="16"/>
      </w:rPr>
      <w:fldChar w:fldCharType="begin"/>
    </w:r>
    <w:r w:rsidR="00CC2AF6" w:rsidRPr="00A01213">
      <w:rPr>
        <w:rFonts w:eastAsiaTheme="majorEastAsia" w:cs="Calibri"/>
        <w:b/>
        <w:sz w:val="16"/>
        <w:szCs w:val="16"/>
      </w:rPr>
      <w:instrText xml:space="preserve"> PAGE  \* MERGEFORMAT </w:instrText>
    </w:r>
    <w:r w:rsidR="00CC2AF6" w:rsidRPr="00A01213">
      <w:rPr>
        <w:rFonts w:eastAsiaTheme="majorEastAsia" w:cs="Calibri"/>
        <w:b/>
        <w:sz w:val="16"/>
        <w:szCs w:val="16"/>
      </w:rPr>
      <w:fldChar w:fldCharType="separate"/>
    </w:r>
    <w:r w:rsidR="00C863F1">
      <w:rPr>
        <w:rFonts w:eastAsiaTheme="majorEastAsia" w:cs="Calibri"/>
        <w:b/>
        <w:noProof/>
        <w:sz w:val="16"/>
        <w:szCs w:val="16"/>
      </w:rPr>
      <w:t>1</w:t>
    </w:r>
    <w:r w:rsidR="00CC2AF6" w:rsidRPr="00A01213">
      <w:rPr>
        <w:rFonts w:eastAsiaTheme="majorEastAsia" w:cs="Calibri"/>
        <w:b/>
        <w:sz w:val="16"/>
        <w:szCs w:val="16"/>
      </w:rPr>
      <w:fldChar w:fldCharType="end"/>
    </w:r>
    <w:r w:rsidR="00CC2AF6" w:rsidRPr="00A01213">
      <w:rPr>
        <w:rFonts w:eastAsiaTheme="majorEastAsia" w:cs="Calibri"/>
        <w:sz w:val="16"/>
        <w:szCs w:val="16"/>
      </w:rPr>
      <w:t xml:space="preserve"> de </w:t>
    </w:r>
    <w:r w:rsidR="00CC2AF6" w:rsidRPr="00A01213">
      <w:rPr>
        <w:rFonts w:eastAsiaTheme="majorEastAsia" w:cs="Calibri"/>
        <w:b/>
        <w:sz w:val="16"/>
        <w:szCs w:val="16"/>
      </w:rPr>
      <w:fldChar w:fldCharType="begin"/>
    </w:r>
    <w:r w:rsidR="00CC2AF6" w:rsidRPr="00A01213">
      <w:rPr>
        <w:rFonts w:eastAsiaTheme="majorEastAsia" w:cs="Calibri"/>
        <w:b/>
        <w:sz w:val="16"/>
        <w:szCs w:val="16"/>
      </w:rPr>
      <w:instrText xml:space="preserve"> NUMPAGES  \* MERGEFORMAT </w:instrText>
    </w:r>
    <w:r w:rsidR="00CC2AF6" w:rsidRPr="00A01213">
      <w:rPr>
        <w:rFonts w:eastAsiaTheme="majorEastAsia" w:cs="Calibri"/>
        <w:b/>
        <w:sz w:val="16"/>
        <w:szCs w:val="16"/>
      </w:rPr>
      <w:fldChar w:fldCharType="separate"/>
    </w:r>
    <w:r w:rsidR="00C863F1">
      <w:rPr>
        <w:rFonts w:eastAsiaTheme="majorEastAsia" w:cs="Calibri"/>
        <w:b/>
        <w:noProof/>
        <w:sz w:val="16"/>
        <w:szCs w:val="16"/>
      </w:rPr>
      <w:t>33</w:t>
    </w:r>
    <w:r w:rsidR="00CC2AF6" w:rsidRPr="00A01213">
      <w:rPr>
        <w:rFonts w:eastAsiaTheme="majorEastAsia" w:cs="Calibri"/>
        <w:b/>
        <w:sz w:val="16"/>
        <w:szCs w:val="1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43040F" w14:textId="72386174" w:rsidR="00CC2AF6" w:rsidRPr="00F71650" w:rsidRDefault="00CC2AF6" w:rsidP="00F71650">
    <w:pPr>
      <w:pStyle w:val="Pieddepage"/>
      <w:rPr>
        <w:lang w:val="en-US"/>
      </w:rPr>
    </w:pPr>
    <w:r w:rsidRPr="00F71650">
      <w:rPr>
        <w:lang w:val="en-US"/>
      </w:rPr>
      <w:t xml:space="preserve">Protocol v </w:t>
    </w:r>
    <w:proofErr w:type="spellStart"/>
    <w:r w:rsidRPr="00F71650">
      <w:rPr>
        <w:lang w:val="en-US"/>
      </w:rPr>
      <w:t>x.x</w:t>
    </w:r>
    <w:proofErr w:type="spellEnd"/>
    <w:r w:rsidRPr="00F71650">
      <w:rPr>
        <w:lang w:val="en-US"/>
      </w:rPr>
      <w:t xml:space="preserve"> – dated on </w:t>
    </w:r>
    <w:proofErr w:type="spellStart"/>
    <w:r w:rsidRPr="00F71650">
      <w:rPr>
        <w:lang w:val="en-US"/>
      </w:rPr>
      <w:t>yyyy</w:t>
    </w:r>
    <w:proofErr w:type="spellEnd"/>
    <w:r w:rsidRPr="00F71650">
      <w:rPr>
        <w:lang w:val="en-US"/>
      </w:rPr>
      <w:t>/mm/dd</w:t>
    </w:r>
    <w:r w:rsidRPr="00F71650">
      <w:rPr>
        <w:lang w:val="en-US"/>
      </w:rPr>
      <w:tab/>
    </w:r>
    <w:r w:rsidRPr="00F71650">
      <w:rPr>
        <w:lang w:val="en-US"/>
      </w:rPr>
      <w:tab/>
    </w:r>
    <w:r w:rsidRPr="00F71650">
      <w:rPr>
        <w:rFonts w:eastAsiaTheme="majorEastAsia" w:cs="Calibri"/>
        <w:sz w:val="14"/>
        <w:szCs w:val="20"/>
        <w:lang w:val="en-US"/>
      </w:rPr>
      <w:t>Page</w:t>
    </w:r>
    <w:r w:rsidRPr="00F71650">
      <w:rPr>
        <w:rFonts w:eastAsiaTheme="majorEastAsia" w:cs="Calibri"/>
        <w:b/>
        <w:sz w:val="14"/>
        <w:szCs w:val="20"/>
        <w:lang w:val="en-US"/>
      </w:rPr>
      <w:t xml:space="preserve">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PAGE  \* MERGEFORMAT </w:instrText>
    </w:r>
    <w:r w:rsidRPr="001A3CC7">
      <w:rPr>
        <w:rFonts w:eastAsiaTheme="majorEastAsia" w:cs="Calibri"/>
        <w:b/>
        <w:sz w:val="14"/>
        <w:szCs w:val="20"/>
      </w:rPr>
      <w:fldChar w:fldCharType="separate"/>
    </w:r>
    <w:r w:rsidR="00415B4D">
      <w:rPr>
        <w:rFonts w:eastAsiaTheme="majorEastAsia" w:cs="Calibri"/>
        <w:b/>
        <w:noProof/>
        <w:sz w:val="14"/>
        <w:szCs w:val="20"/>
        <w:lang w:val="en-US"/>
      </w:rPr>
      <w:t>2</w:t>
    </w:r>
    <w:r w:rsidRPr="001A3CC7">
      <w:rPr>
        <w:rFonts w:eastAsiaTheme="majorEastAsia" w:cs="Calibri"/>
        <w:b/>
        <w:sz w:val="14"/>
        <w:szCs w:val="20"/>
      </w:rPr>
      <w:fldChar w:fldCharType="end"/>
    </w:r>
    <w:r w:rsidRPr="00F71650">
      <w:rPr>
        <w:rFonts w:eastAsiaTheme="majorEastAsia" w:cs="Calibri"/>
        <w:sz w:val="14"/>
        <w:szCs w:val="20"/>
        <w:lang w:val="en-US"/>
      </w:rPr>
      <w:t xml:space="preserve"> of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NUMPAGES  \* MERGEFORMAT </w:instrText>
    </w:r>
    <w:r w:rsidRPr="001A3CC7">
      <w:rPr>
        <w:rFonts w:eastAsiaTheme="majorEastAsia" w:cs="Calibri"/>
        <w:b/>
        <w:sz w:val="14"/>
        <w:szCs w:val="20"/>
      </w:rPr>
      <w:fldChar w:fldCharType="separate"/>
    </w:r>
    <w:r w:rsidR="00415B4D">
      <w:rPr>
        <w:rFonts w:eastAsiaTheme="majorEastAsia" w:cs="Calibri"/>
        <w:b/>
        <w:noProof/>
        <w:sz w:val="14"/>
        <w:szCs w:val="20"/>
        <w:lang w:val="en-US"/>
      </w:rPr>
      <w:t>33</w:t>
    </w:r>
    <w:r w:rsidRPr="001A3CC7">
      <w:rPr>
        <w:rFonts w:eastAsiaTheme="majorEastAsia" w:cs="Calibri"/>
        <w:b/>
        <w:sz w:val="14"/>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FF9108" w14:textId="77777777" w:rsidR="00CC2AF6" w:rsidRDefault="00CC2AF6" w:rsidP="006343B3">
      <w:r>
        <w:separator/>
      </w:r>
    </w:p>
  </w:footnote>
  <w:footnote w:type="continuationSeparator" w:id="0">
    <w:p w14:paraId="176BDB17" w14:textId="77777777" w:rsidR="00CC2AF6" w:rsidRDefault="00CC2AF6" w:rsidP="006343B3">
      <w:r>
        <w:continuationSeparator/>
      </w:r>
    </w:p>
  </w:footnote>
  <w:footnote w:id="1">
    <w:p w14:paraId="45E6D58C" w14:textId="77777777" w:rsidR="00720406" w:rsidRDefault="00720406" w:rsidP="00720406">
      <w:pPr>
        <w:pStyle w:val="Notedebasdepage"/>
      </w:pPr>
      <w:r>
        <w:rPr>
          <w:rStyle w:val="Appelnotedebasdep"/>
        </w:rPr>
        <w:footnoteRef/>
      </w:r>
      <w:r>
        <w:t xml:space="preserve"> </w:t>
      </w:r>
      <w:hyperlink r:id="rId1" w:history="1">
        <w:r w:rsidRPr="00DB2E6F">
          <w:rPr>
            <w:rStyle w:val="Lienhypertexte"/>
          </w:rPr>
          <w:t>Règlement 536/2014 du parlement européen et du conseil du 16 avril 2014 relatif aux essais cliniques de médicaments à usage humain</w:t>
        </w:r>
      </w:hyperlink>
      <w:r>
        <w:t xml:space="preserve"> </w:t>
      </w:r>
    </w:p>
  </w:footnote>
  <w:footnote w:id="2">
    <w:p w14:paraId="12D443ED" w14:textId="77777777" w:rsidR="00720406" w:rsidRDefault="00720406" w:rsidP="00720406">
      <w:pPr>
        <w:pStyle w:val="Notedefin"/>
        <w:ind w:left="284"/>
      </w:pPr>
      <w:r>
        <w:rPr>
          <w:rStyle w:val="Appelnotedebasdep"/>
        </w:rPr>
        <w:footnoteRef/>
      </w:r>
      <w:r>
        <w:t xml:space="preserve"> </w:t>
      </w:r>
      <w:hyperlink r:id="rId2" w:history="1">
        <w:r w:rsidRPr="00A06901">
          <w:rPr>
            <w:rStyle w:val="Lienhypertexte"/>
          </w:rPr>
          <w:t>ICH GCP E6 (R2) Guide de bonnes pratiques cliniques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F5762A" w14:textId="7342E0E0" w:rsidR="00CC2AF6" w:rsidRDefault="00CC2AF6">
    <w:pPr>
      <w:pStyle w:val="En-tte"/>
    </w:pPr>
    <w:r>
      <w:t xml:space="preserve">Protocol </w:t>
    </w:r>
    <w:proofErr w:type="spellStart"/>
    <w:r>
      <w:t>title</w:t>
    </w:r>
    <w:proofErr w:type="spellEnd"/>
    <w:r>
      <w:t xml:space="preserve"> / </w:t>
    </w:r>
    <w:proofErr w:type="spellStart"/>
    <w:r>
      <w:t>Acronym</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349" w:type="dxa"/>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276"/>
      <w:gridCol w:w="4394"/>
      <w:gridCol w:w="2552"/>
    </w:tblGrid>
    <w:tr w:rsidR="00CC2AF6" w:rsidRPr="004F6D4C" w14:paraId="5AC46E32" w14:textId="77777777" w:rsidTr="00396304">
      <w:trPr>
        <w:trHeight w:val="699"/>
      </w:trPr>
      <w:tc>
        <w:tcPr>
          <w:tcW w:w="3403" w:type="dxa"/>
          <w:gridSpan w:val="2"/>
          <w:tcBorders>
            <w:bottom w:val="single" w:sz="4" w:space="0" w:color="auto"/>
          </w:tcBorders>
          <w:noWrap/>
          <w:vAlign w:val="center"/>
        </w:tcPr>
        <w:p w14:paraId="5D801DE8" w14:textId="77777777" w:rsidR="00CC2AF6" w:rsidRPr="004F6D4C" w:rsidRDefault="00CC2AF6" w:rsidP="00162728">
          <w:pPr>
            <w:spacing w:before="20" w:after="20"/>
            <w:ind w:left="-80"/>
            <w:jc w:val="center"/>
            <w:rPr>
              <w:rFonts w:cs="Calibri"/>
              <w:b/>
              <w:szCs w:val="20"/>
            </w:rPr>
          </w:pPr>
          <w:r>
            <w:rPr>
              <w:rFonts w:cs="Calibri"/>
              <w:b/>
              <w:noProof/>
              <w:szCs w:val="20"/>
              <w:lang w:eastAsia="fr-BE"/>
            </w:rPr>
            <w:drawing>
              <wp:inline distT="0" distB="0" distL="0" distR="0" wp14:anchorId="6E2EA688" wp14:editId="0EB7A280">
                <wp:extent cx="1753870" cy="660400"/>
                <wp:effectExtent l="0" t="0" r="0" b="6350"/>
                <wp:docPr id="16" name="Imag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t luc.jpg"/>
                        <pic:cNvPicPr/>
                      </pic:nvPicPr>
                      <pic:blipFill>
                        <a:blip r:embed="rId1">
                          <a:extLst>
                            <a:ext uri="{28A0092B-C50C-407E-A947-70E740481C1C}">
                              <a14:useLocalDpi xmlns:a14="http://schemas.microsoft.com/office/drawing/2010/main" val="0"/>
                            </a:ext>
                          </a:extLst>
                        </a:blip>
                        <a:stretch>
                          <a:fillRect/>
                        </a:stretch>
                      </pic:blipFill>
                      <pic:spPr>
                        <a:xfrm>
                          <a:off x="0" y="0"/>
                          <a:ext cx="1753870" cy="660400"/>
                        </a:xfrm>
                        <a:prstGeom prst="rect">
                          <a:avLst/>
                        </a:prstGeom>
                      </pic:spPr>
                    </pic:pic>
                  </a:graphicData>
                </a:graphic>
              </wp:inline>
            </w:drawing>
          </w:r>
        </w:p>
      </w:tc>
      <w:tc>
        <w:tcPr>
          <w:tcW w:w="4394" w:type="dxa"/>
          <w:vMerge w:val="restart"/>
          <w:vAlign w:val="center"/>
        </w:tcPr>
        <w:p w14:paraId="17082673" w14:textId="0E315694" w:rsidR="00CC2AF6" w:rsidRPr="004D75B1" w:rsidRDefault="00473EDC" w:rsidP="004D75B1">
          <w:pPr>
            <w:ind w:left="0"/>
            <w:jc w:val="center"/>
            <w:rPr>
              <w:szCs w:val="20"/>
              <w:lang w:val="en-US"/>
            </w:rPr>
          </w:pPr>
          <w:sdt>
            <w:sdtPr>
              <w:rPr>
                <w:lang w:val="en-US"/>
              </w:rPr>
              <w:alias w:val="Titre "/>
              <w:tag w:val=""/>
              <w:id w:val="1985434615"/>
              <w:placeholder>
                <w:docPart w:val="D89BA86E22B9403F83ED3FEC7783700A"/>
              </w:placeholder>
              <w:dataBinding w:prefixMappings="xmlns:ns0='http://purl.org/dc/elements/1.1/' xmlns:ns1='http://schemas.openxmlformats.org/package/2006/metadata/core-properties' " w:xpath="/ns1:coreProperties[1]/ns0:title[1]" w:storeItemID="{6C3C8BC8-F283-45AE-878A-BAB7291924A1}"/>
              <w:text/>
            </w:sdtPr>
            <w:sdtEndPr/>
            <w:sdtContent>
              <w:r w:rsidR="004D75B1" w:rsidRPr="004D75B1">
                <w:rPr>
                  <w:lang w:val="en-US"/>
                </w:rPr>
                <w:t>Clinical drug trial protocol (Template)</w:t>
              </w:r>
            </w:sdtContent>
          </w:sdt>
        </w:p>
      </w:tc>
      <w:sdt>
        <w:sdtPr>
          <w:rPr>
            <w:rFonts w:cs="Calibri"/>
            <w:noProof/>
            <w:color w:val="000000"/>
            <w:szCs w:val="20"/>
            <w:lang w:eastAsia="fr-BE"/>
          </w:rPr>
          <w:alias w:val="Dept"/>
          <w:tag w:val="Dept"/>
          <w:id w:val="1921524309"/>
          <w:placeholder>
            <w:docPart w:val="3264F03B052046DBB4272B4EADDEB4D3"/>
          </w:placeholder>
          <w:dataBinding w:prefixMappings="xmlns:ns0='http://schemas.microsoft.com/office/2006/metadata/properties' xmlns:ns1='http://www.w3.org/2001/XMLSchema-instance' xmlns:ns2='http://schemas.microsoft.com/office/infopath/2007/PartnerControls' xmlns:ns3='e33cef0b-1299-449a-8c9b-9377b704d689' xmlns:ns4='80eed50f-45b9-4b44-a9f0-cf999f8ca4ad' xmlns:ns5='1513a309-1cca-4c63-bf5d-9114afb0e718' xmlns:ns6='de4ee292-a203-47ce-b1c7-763c471c966e' " w:xpath="/ns0:properties[1]/documentManagement[1]/ns6:Dept[1]" w:storeItemID="{3DFB5159-1033-4837-AFA3-C78928F0047A}"/>
          <w:text/>
        </w:sdtPr>
        <w:sdtEndPr/>
        <w:sdtContent>
          <w:tc>
            <w:tcPr>
              <w:tcW w:w="2552" w:type="dxa"/>
              <w:tcBorders>
                <w:bottom w:val="single" w:sz="4" w:space="0" w:color="auto"/>
              </w:tcBorders>
              <w:vAlign w:val="center"/>
            </w:tcPr>
            <w:p w14:paraId="2EB7C319" w14:textId="479C895E" w:rsidR="00CC2AF6" w:rsidRPr="00CA3BE5" w:rsidRDefault="00CC2AF6" w:rsidP="00162728">
              <w:pPr>
                <w:ind w:left="27"/>
                <w:jc w:val="center"/>
                <w:rPr>
                  <w:rFonts w:cs="Calibri"/>
                  <w:noProof/>
                  <w:color w:val="000000"/>
                  <w:szCs w:val="20"/>
                  <w:lang w:eastAsia="fr-BE"/>
                </w:rPr>
              </w:pPr>
              <w:r>
                <w:rPr>
                  <w:rFonts w:cs="Calibri"/>
                  <w:noProof/>
                  <w:color w:val="000000"/>
                  <w:szCs w:val="20"/>
                  <w:lang w:eastAsia="fr-BE"/>
                </w:rPr>
                <w:t>Clinical Trial Center</w:t>
              </w:r>
            </w:p>
          </w:tc>
        </w:sdtContent>
      </w:sdt>
    </w:tr>
    <w:tr w:rsidR="00CC2AF6" w:rsidRPr="004F6D4C" w14:paraId="4AB072BD" w14:textId="77777777" w:rsidTr="00396304">
      <w:trPr>
        <w:trHeight w:val="484"/>
      </w:trPr>
      <w:tc>
        <w:tcPr>
          <w:tcW w:w="2127" w:type="dxa"/>
          <w:tcBorders>
            <w:right w:val="single" w:sz="4" w:space="0" w:color="auto"/>
          </w:tcBorders>
          <w:vAlign w:val="center"/>
        </w:tcPr>
        <w:p w14:paraId="3CC46562" w14:textId="024AFF6F" w:rsidR="00CC2AF6" w:rsidRPr="004F6D4C" w:rsidRDefault="00473EDC" w:rsidP="00396304">
          <w:pPr>
            <w:ind w:left="-108"/>
            <w:jc w:val="center"/>
            <w:rPr>
              <w:szCs w:val="20"/>
            </w:rPr>
          </w:pPr>
          <w:sdt>
            <w:sdtPr>
              <w:alias w:val="N° de référence"/>
              <w:tag w:val="DocRef"/>
              <w:id w:val="-436905242"/>
              <w:placeholder>
                <w:docPart w:val="CD6529171C1444E0AFC5E1E2206E766F"/>
              </w:placeholder>
              <w:dataBinding w:prefixMappings="xmlns:ns0='http://schemas.microsoft.com/office/2006/metadata/properties' xmlns:ns1='http://www.w3.org/2001/XMLSchema-instance' xmlns:ns2='http://schemas.microsoft.com/office/infopath/2007/PartnerControls' xmlns:ns3='913ae90a-235f-4f98-af62-f85eda0521a6' xmlns:ns4='7dcd4de4-299d-46a9-99db-fd99dbf60aee' xmlns:ns5='http://schemas.microsoft.com/sharepoint/v3' " w:xpath="/ns0:properties[1]/documentManagement[1]/ns3:DocRef[1]" w:storeItemID="{3DFB5159-1033-4837-AFA3-C78928F0047A}"/>
              <w:text/>
            </w:sdtPr>
            <w:sdtEndPr/>
            <w:sdtContent>
              <w:r w:rsidR="00CC2AF6">
                <w:t>AAHRPP-DSQ-034</w:t>
              </w:r>
            </w:sdtContent>
          </w:sdt>
        </w:p>
      </w:tc>
      <w:tc>
        <w:tcPr>
          <w:tcW w:w="1276" w:type="dxa"/>
          <w:tcBorders>
            <w:left w:val="single" w:sz="4" w:space="0" w:color="auto"/>
          </w:tcBorders>
          <w:vAlign w:val="center"/>
        </w:tcPr>
        <w:p w14:paraId="557225AF" w14:textId="768BB275" w:rsidR="00CC2AF6" w:rsidRPr="004F6D4C" w:rsidRDefault="00CC2AF6" w:rsidP="00840AA5">
          <w:pPr>
            <w:ind w:left="0"/>
            <w:jc w:val="center"/>
            <w:rPr>
              <w:szCs w:val="20"/>
            </w:rPr>
          </w:pPr>
          <w:r>
            <w:t xml:space="preserve">Version </w:t>
          </w:r>
          <w:r w:rsidR="00AF3C29">
            <w:t>6</w:t>
          </w:r>
          <w:r>
            <w:t>.0</w:t>
          </w:r>
        </w:p>
      </w:tc>
      <w:tc>
        <w:tcPr>
          <w:tcW w:w="4394" w:type="dxa"/>
          <w:vMerge/>
          <w:vAlign w:val="center"/>
        </w:tcPr>
        <w:p w14:paraId="171C968C" w14:textId="77777777" w:rsidR="00CC2AF6" w:rsidRPr="004F6D4C" w:rsidRDefault="00CC2AF6" w:rsidP="00162728">
          <w:pPr>
            <w:pStyle w:val="CorpsTableauSOP"/>
          </w:pPr>
        </w:p>
      </w:tc>
      <w:tc>
        <w:tcPr>
          <w:tcW w:w="2552" w:type="dxa"/>
          <w:vAlign w:val="center"/>
        </w:tcPr>
        <w:p w14:paraId="3EC848E2" w14:textId="77777777" w:rsidR="00CC2AF6" w:rsidRPr="004F6D4C" w:rsidRDefault="00CC2AF6" w:rsidP="00162728">
          <w:pPr>
            <w:pStyle w:val="CorpsTableauSOP"/>
          </w:pPr>
          <w:r w:rsidRPr="004F6D4C">
            <w:t>Date d’application :</w:t>
          </w:r>
        </w:p>
        <w:p w14:paraId="24A0DFA5" w14:textId="551B6E72" w:rsidR="00CC2AF6" w:rsidRPr="004F6D4C" w:rsidRDefault="00E11443" w:rsidP="00162728">
          <w:pPr>
            <w:pStyle w:val="CorpsTableauSOP"/>
          </w:pPr>
          <w:r>
            <w:t>13</w:t>
          </w:r>
          <w:r w:rsidR="00CC2AF6">
            <w:t>/</w:t>
          </w:r>
          <w:r w:rsidR="00AF3C29">
            <w:t>03</w:t>
          </w:r>
          <w:r w:rsidR="00CC2AF6">
            <w:t>/202</w:t>
          </w:r>
          <w:r w:rsidR="00AF3C29">
            <w:t>6</w:t>
          </w:r>
        </w:p>
      </w:tc>
    </w:tr>
  </w:tbl>
  <w:p w14:paraId="54DB190A" w14:textId="77777777" w:rsidR="00CC2AF6" w:rsidRDefault="00CC2AF6">
    <w:pPr>
      <w:pStyle w:val="En-tt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93F0E6" w14:textId="77777777" w:rsidR="00CC2AF6" w:rsidRDefault="00CC2AF6">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C6A2E960"/>
    <w:lvl w:ilvl="0">
      <w:start w:val="1"/>
      <w:numFmt w:val="bullet"/>
      <w:pStyle w:val="Listepuces"/>
      <w:lvlText w:val=""/>
      <w:lvlJc w:val="left"/>
      <w:pPr>
        <w:tabs>
          <w:tab w:val="num" w:pos="360"/>
        </w:tabs>
        <w:ind w:left="360" w:hanging="360"/>
      </w:pPr>
      <w:rPr>
        <w:rFonts w:ascii="Symbol" w:hAnsi="Symbol" w:hint="default"/>
      </w:rPr>
    </w:lvl>
  </w:abstractNum>
  <w:abstractNum w:abstractNumId="1" w15:restartNumberingAfterBreak="0">
    <w:nsid w:val="01067444"/>
    <w:multiLevelType w:val="hybridMultilevel"/>
    <w:tmpl w:val="46BE3622"/>
    <w:lvl w:ilvl="0" w:tplc="A09ABF3C">
      <w:numFmt w:val="bullet"/>
      <w:lvlText w:val="-"/>
      <w:lvlJc w:val="left"/>
      <w:pPr>
        <w:ind w:left="1146" w:hanging="360"/>
      </w:pPr>
      <w:rPr>
        <w:rFonts w:ascii="Calibri" w:hAnsi="Calibri" w:hint="default"/>
        <w:color w:val="auto"/>
        <w:u w:color="FF0000"/>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06564E86"/>
    <w:multiLevelType w:val="hybridMultilevel"/>
    <w:tmpl w:val="0B6223A6"/>
    <w:lvl w:ilvl="0" w:tplc="080C000B">
      <w:start w:val="1"/>
      <w:numFmt w:val="bullet"/>
      <w:lvlText w:val=""/>
      <w:lvlJc w:val="left"/>
      <w:pPr>
        <w:tabs>
          <w:tab w:val="num" w:pos="720"/>
        </w:tabs>
        <w:ind w:left="720" w:hanging="360"/>
      </w:pPr>
      <w:rPr>
        <w:rFonts w:ascii="Wingdings" w:hAnsi="Wingdings" w:hint="default"/>
      </w:rPr>
    </w:lvl>
    <w:lvl w:ilvl="1" w:tplc="040C0003">
      <w:start w:val="1"/>
      <w:numFmt w:val="bullet"/>
      <w:lvlText w:val="o"/>
      <w:lvlJc w:val="left"/>
      <w:pPr>
        <w:tabs>
          <w:tab w:val="num" w:pos="1440"/>
        </w:tabs>
        <w:ind w:left="1440" w:hanging="360"/>
      </w:pPr>
      <w:rPr>
        <w:rFonts w:ascii="Courier New" w:hAnsi="Courier New" w:cs="Courier New" w:hint="default"/>
      </w:rPr>
    </w:lvl>
    <w:lvl w:ilvl="2" w:tplc="040C0005">
      <w:start w:val="1"/>
      <w:numFmt w:val="bullet"/>
      <w:lvlText w:val=""/>
      <w:lvlJc w:val="left"/>
      <w:pPr>
        <w:tabs>
          <w:tab w:val="num" w:pos="2160"/>
        </w:tabs>
        <w:ind w:left="2160" w:hanging="360"/>
      </w:pPr>
      <w:rPr>
        <w:rFonts w:ascii="Wingdings" w:hAnsi="Wingdings" w:hint="default"/>
      </w:rPr>
    </w:lvl>
    <w:lvl w:ilvl="3" w:tplc="040C0001">
      <w:start w:val="1"/>
      <w:numFmt w:val="bullet"/>
      <w:lvlText w:val=""/>
      <w:lvlJc w:val="left"/>
      <w:pPr>
        <w:tabs>
          <w:tab w:val="num" w:pos="2880"/>
        </w:tabs>
        <w:ind w:left="2880" w:hanging="360"/>
      </w:pPr>
      <w:rPr>
        <w:rFonts w:ascii="Symbol" w:hAnsi="Symbol" w:hint="default"/>
      </w:rPr>
    </w:lvl>
    <w:lvl w:ilvl="4" w:tplc="040C0003">
      <w:start w:val="1"/>
      <w:numFmt w:val="bullet"/>
      <w:lvlText w:val="o"/>
      <w:lvlJc w:val="left"/>
      <w:pPr>
        <w:tabs>
          <w:tab w:val="num" w:pos="3600"/>
        </w:tabs>
        <w:ind w:left="3600" w:hanging="360"/>
      </w:pPr>
      <w:rPr>
        <w:rFonts w:ascii="Courier New" w:hAnsi="Courier New" w:cs="Courier New" w:hint="default"/>
      </w:rPr>
    </w:lvl>
    <w:lvl w:ilvl="5" w:tplc="040C0005">
      <w:start w:val="1"/>
      <w:numFmt w:val="bullet"/>
      <w:lvlText w:val=""/>
      <w:lvlJc w:val="left"/>
      <w:pPr>
        <w:tabs>
          <w:tab w:val="num" w:pos="4320"/>
        </w:tabs>
        <w:ind w:left="4320" w:hanging="360"/>
      </w:pPr>
      <w:rPr>
        <w:rFonts w:ascii="Wingdings" w:hAnsi="Wingdings" w:hint="default"/>
      </w:rPr>
    </w:lvl>
    <w:lvl w:ilvl="6" w:tplc="040C0001">
      <w:start w:val="1"/>
      <w:numFmt w:val="bullet"/>
      <w:lvlText w:val=""/>
      <w:lvlJc w:val="left"/>
      <w:pPr>
        <w:tabs>
          <w:tab w:val="num" w:pos="5040"/>
        </w:tabs>
        <w:ind w:left="5040" w:hanging="360"/>
      </w:pPr>
      <w:rPr>
        <w:rFonts w:ascii="Symbol" w:hAnsi="Symbol" w:hint="default"/>
      </w:rPr>
    </w:lvl>
    <w:lvl w:ilvl="7" w:tplc="040C0003">
      <w:start w:val="1"/>
      <w:numFmt w:val="bullet"/>
      <w:lvlText w:val="o"/>
      <w:lvlJc w:val="left"/>
      <w:pPr>
        <w:tabs>
          <w:tab w:val="num" w:pos="5760"/>
        </w:tabs>
        <w:ind w:left="5760" w:hanging="360"/>
      </w:pPr>
      <w:rPr>
        <w:rFonts w:ascii="Courier New" w:hAnsi="Courier New" w:cs="Courier New" w:hint="default"/>
      </w:rPr>
    </w:lvl>
    <w:lvl w:ilvl="8" w:tplc="040C0005">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E4D5E7F"/>
    <w:multiLevelType w:val="hybridMultilevel"/>
    <w:tmpl w:val="F3103738"/>
    <w:lvl w:ilvl="0" w:tplc="B3566198">
      <w:start w:val="1"/>
      <w:numFmt w:val="decimal"/>
      <w:pStyle w:val="Titre1"/>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 w15:restartNumberingAfterBreak="0">
    <w:nsid w:val="14AC4488"/>
    <w:multiLevelType w:val="multilevel"/>
    <w:tmpl w:val="ACCCBDE6"/>
    <w:lvl w:ilvl="0">
      <w:start w:val="1"/>
      <w:numFmt w:val="decimal"/>
      <w:lvlText w:val="%1."/>
      <w:lvlJc w:val="left"/>
      <w:pPr>
        <w:ind w:left="360" w:hanging="360"/>
      </w:pPr>
      <w:rPr>
        <w:rFonts w:hint="default"/>
      </w:rPr>
    </w:lvl>
    <w:lvl w:ilvl="1">
      <w:start w:val="1"/>
      <w:numFmt w:val="decimal"/>
      <w:pStyle w:val="Titre2"/>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1612563B"/>
    <w:multiLevelType w:val="hybridMultilevel"/>
    <w:tmpl w:val="D4821130"/>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6" w15:restartNumberingAfterBreak="0">
    <w:nsid w:val="191D1D5F"/>
    <w:multiLevelType w:val="hybridMultilevel"/>
    <w:tmpl w:val="EC08AB60"/>
    <w:lvl w:ilvl="0" w:tplc="85B883FA">
      <w:numFmt w:val="bullet"/>
      <w:lvlText w:val="-"/>
      <w:lvlJc w:val="left"/>
      <w:pPr>
        <w:ind w:left="1060" w:hanging="360"/>
      </w:pPr>
      <w:rPr>
        <w:rFonts w:ascii="Calibri" w:eastAsia="Arial Unicode MS" w:hAnsi="Calibri" w:cs="Calibri" w:hint="default"/>
      </w:rPr>
    </w:lvl>
    <w:lvl w:ilvl="1" w:tplc="080C0003" w:tentative="1">
      <w:start w:val="1"/>
      <w:numFmt w:val="bullet"/>
      <w:lvlText w:val="o"/>
      <w:lvlJc w:val="left"/>
      <w:pPr>
        <w:ind w:left="1780" w:hanging="360"/>
      </w:pPr>
      <w:rPr>
        <w:rFonts w:ascii="Courier New" w:hAnsi="Courier New" w:cs="Courier New" w:hint="default"/>
      </w:rPr>
    </w:lvl>
    <w:lvl w:ilvl="2" w:tplc="080C0005" w:tentative="1">
      <w:start w:val="1"/>
      <w:numFmt w:val="bullet"/>
      <w:lvlText w:val=""/>
      <w:lvlJc w:val="left"/>
      <w:pPr>
        <w:ind w:left="2500" w:hanging="360"/>
      </w:pPr>
      <w:rPr>
        <w:rFonts w:ascii="Wingdings" w:hAnsi="Wingdings" w:hint="default"/>
      </w:rPr>
    </w:lvl>
    <w:lvl w:ilvl="3" w:tplc="080C0001" w:tentative="1">
      <w:start w:val="1"/>
      <w:numFmt w:val="bullet"/>
      <w:lvlText w:val=""/>
      <w:lvlJc w:val="left"/>
      <w:pPr>
        <w:ind w:left="3220" w:hanging="360"/>
      </w:pPr>
      <w:rPr>
        <w:rFonts w:ascii="Symbol" w:hAnsi="Symbol" w:hint="default"/>
      </w:rPr>
    </w:lvl>
    <w:lvl w:ilvl="4" w:tplc="080C0003" w:tentative="1">
      <w:start w:val="1"/>
      <w:numFmt w:val="bullet"/>
      <w:lvlText w:val="o"/>
      <w:lvlJc w:val="left"/>
      <w:pPr>
        <w:ind w:left="3940" w:hanging="360"/>
      </w:pPr>
      <w:rPr>
        <w:rFonts w:ascii="Courier New" w:hAnsi="Courier New" w:cs="Courier New" w:hint="default"/>
      </w:rPr>
    </w:lvl>
    <w:lvl w:ilvl="5" w:tplc="080C0005" w:tentative="1">
      <w:start w:val="1"/>
      <w:numFmt w:val="bullet"/>
      <w:lvlText w:val=""/>
      <w:lvlJc w:val="left"/>
      <w:pPr>
        <w:ind w:left="4660" w:hanging="360"/>
      </w:pPr>
      <w:rPr>
        <w:rFonts w:ascii="Wingdings" w:hAnsi="Wingdings" w:hint="default"/>
      </w:rPr>
    </w:lvl>
    <w:lvl w:ilvl="6" w:tplc="080C0001" w:tentative="1">
      <w:start w:val="1"/>
      <w:numFmt w:val="bullet"/>
      <w:lvlText w:val=""/>
      <w:lvlJc w:val="left"/>
      <w:pPr>
        <w:ind w:left="5380" w:hanging="360"/>
      </w:pPr>
      <w:rPr>
        <w:rFonts w:ascii="Symbol" w:hAnsi="Symbol" w:hint="default"/>
      </w:rPr>
    </w:lvl>
    <w:lvl w:ilvl="7" w:tplc="080C0003" w:tentative="1">
      <w:start w:val="1"/>
      <w:numFmt w:val="bullet"/>
      <w:lvlText w:val="o"/>
      <w:lvlJc w:val="left"/>
      <w:pPr>
        <w:ind w:left="6100" w:hanging="360"/>
      </w:pPr>
      <w:rPr>
        <w:rFonts w:ascii="Courier New" w:hAnsi="Courier New" w:cs="Courier New" w:hint="default"/>
      </w:rPr>
    </w:lvl>
    <w:lvl w:ilvl="8" w:tplc="080C0005" w:tentative="1">
      <w:start w:val="1"/>
      <w:numFmt w:val="bullet"/>
      <w:lvlText w:val=""/>
      <w:lvlJc w:val="left"/>
      <w:pPr>
        <w:ind w:left="6820" w:hanging="360"/>
      </w:pPr>
      <w:rPr>
        <w:rFonts w:ascii="Wingdings" w:hAnsi="Wingdings" w:hint="default"/>
      </w:rPr>
    </w:lvl>
  </w:abstractNum>
  <w:abstractNum w:abstractNumId="7" w15:restartNumberingAfterBreak="0">
    <w:nsid w:val="27970B05"/>
    <w:multiLevelType w:val="hybridMultilevel"/>
    <w:tmpl w:val="DE283736"/>
    <w:lvl w:ilvl="0" w:tplc="11B8016E">
      <w:numFmt w:val="bullet"/>
      <w:lvlText w:val="-"/>
      <w:lvlJc w:val="left"/>
      <w:pPr>
        <w:ind w:left="1146" w:hanging="360"/>
      </w:pPr>
      <w:rPr>
        <w:rFonts w:ascii="Calibri" w:eastAsia="Arial Unicode MS" w:hAnsi="Calibri" w:cs="Times New Roman" w:hint="default"/>
        <w:color w:val="auto"/>
      </w:rPr>
    </w:lvl>
    <w:lvl w:ilvl="1" w:tplc="080C0003" w:tentative="1">
      <w:start w:val="1"/>
      <w:numFmt w:val="bullet"/>
      <w:lvlText w:val="o"/>
      <w:lvlJc w:val="left"/>
      <w:pPr>
        <w:ind w:left="1866" w:hanging="360"/>
      </w:pPr>
      <w:rPr>
        <w:rFonts w:ascii="Courier New" w:hAnsi="Courier New" w:cs="Courier New" w:hint="default"/>
      </w:rPr>
    </w:lvl>
    <w:lvl w:ilvl="2" w:tplc="080C0005" w:tentative="1">
      <w:start w:val="1"/>
      <w:numFmt w:val="bullet"/>
      <w:lvlText w:val=""/>
      <w:lvlJc w:val="left"/>
      <w:pPr>
        <w:ind w:left="2586" w:hanging="360"/>
      </w:pPr>
      <w:rPr>
        <w:rFonts w:ascii="Wingdings" w:hAnsi="Wingdings" w:hint="default"/>
      </w:rPr>
    </w:lvl>
    <w:lvl w:ilvl="3" w:tplc="080C0001" w:tentative="1">
      <w:start w:val="1"/>
      <w:numFmt w:val="bullet"/>
      <w:lvlText w:val=""/>
      <w:lvlJc w:val="left"/>
      <w:pPr>
        <w:ind w:left="3306" w:hanging="360"/>
      </w:pPr>
      <w:rPr>
        <w:rFonts w:ascii="Symbol" w:hAnsi="Symbol" w:hint="default"/>
      </w:rPr>
    </w:lvl>
    <w:lvl w:ilvl="4" w:tplc="080C0003" w:tentative="1">
      <w:start w:val="1"/>
      <w:numFmt w:val="bullet"/>
      <w:lvlText w:val="o"/>
      <w:lvlJc w:val="left"/>
      <w:pPr>
        <w:ind w:left="4026" w:hanging="360"/>
      </w:pPr>
      <w:rPr>
        <w:rFonts w:ascii="Courier New" w:hAnsi="Courier New" w:cs="Courier New" w:hint="default"/>
      </w:rPr>
    </w:lvl>
    <w:lvl w:ilvl="5" w:tplc="080C0005" w:tentative="1">
      <w:start w:val="1"/>
      <w:numFmt w:val="bullet"/>
      <w:lvlText w:val=""/>
      <w:lvlJc w:val="left"/>
      <w:pPr>
        <w:ind w:left="4746" w:hanging="360"/>
      </w:pPr>
      <w:rPr>
        <w:rFonts w:ascii="Wingdings" w:hAnsi="Wingdings" w:hint="default"/>
      </w:rPr>
    </w:lvl>
    <w:lvl w:ilvl="6" w:tplc="080C0001" w:tentative="1">
      <w:start w:val="1"/>
      <w:numFmt w:val="bullet"/>
      <w:lvlText w:val=""/>
      <w:lvlJc w:val="left"/>
      <w:pPr>
        <w:ind w:left="5466" w:hanging="360"/>
      </w:pPr>
      <w:rPr>
        <w:rFonts w:ascii="Symbol" w:hAnsi="Symbol" w:hint="default"/>
      </w:rPr>
    </w:lvl>
    <w:lvl w:ilvl="7" w:tplc="080C0003" w:tentative="1">
      <w:start w:val="1"/>
      <w:numFmt w:val="bullet"/>
      <w:lvlText w:val="o"/>
      <w:lvlJc w:val="left"/>
      <w:pPr>
        <w:ind w:left="6186" w:hanging="360"/>
      </w:pPr>
      <w:rPr>
        <w:rFonts w:ascii="Courier New" w:hAnsi="Courier New" w:cs="Courier New" w:hint="default"/>
      </w:rPr>
    </w:lvl>
    <w:lvl w:ilvl="8" w:tplc="080C0005" w:tentative="1">
      <w:start w:val="1"/>
      <w:numFmt w:val="bullet"/>
      <w:lvlText w:val=""/>
      <w:lvlJc w:val="left"/>
      <w:pPr>
        <w:ind w:left="6906" w:hanging="360"/>
      </w:pPr>
      <w:rPr>
        <w:rFonts w:ascii="Wingdings" w:hAnsi="Wingdings" w:hint="default"/>
      </w:rPr>
    </w:lvl>
  </w:abstractNum>
  <w:abstractNum w:abstractNumId="8" w15:restartNumberingAfterBreak="0">
    <w:nsid w:val="2B620250"/>
    <w:multiLevelType w:val="multilevel"/>
    <w:tmpl w:val="DD62A148"/>
    <w:lvl w:ilvl="0">
      <w:start w:val="1"/>
      <w:numFmt w:val="bullet"/>
      <w:pStyle w:val="bullet"/>
      <w:lvlText w:val=""/>
      <w:lvlJc w:val="left"/>
      <w:pPr>
        <w:tabs>
          <w:tab w:val="num" w:pos="360"/>
        </w:tabs>
        <w:ind w:left="360" w:hanging="360"/>
      </w:pPr>
      <w:rPr>
        <w:rFonts w:ascii="Wingdings" w:hAnsi="Wingdings" w:hint="default"/>
      </w:rPr>
    </w:lvl>
    <w:lvl w:ilvl="1">
      <w:start w:val="1"/>
      <w:numFmt w:val="bullet"/>
      <w:lvlText w:val="o"/>
      <w:lvlJc w:val="left"/>
      <w:pPr>
        <w:tabs>
          <w:tab w:val="num" w:pos="1627"/>
        </w:tabs>
        <w:ind w:left="1627" w:hanging="360"/>
      </w:pPr>
      <w:rPr>
        <w:rFonts w:ascii="Courier New" w:hAnsi="Courier New" w:cs="Courier New" w:hint="default"/>
      </w:rPr>
    </w:lvl>
    <w:lvl w:ilvl="2">
      <w:start w:val="1"/>
      <w:numFmt w:val="bullet"/>
      <w:lvlText w:val=""/>
      <w:lvlJc w:val="left"/>
      <w:pPr>
        <w:tabs>
          <w:tab w:val="num" w:pos="2347"/>
        </w:tabs>
        <w:ind w:left="2347" w:hanging="360"/>
      </w:pPr>
      <w:rPr>
        <w:rFonts w:ascii="Wingdings" w:hAnsi="Wingdings" w:hint="default"/>
      </w:rPr>
    </w:lvl>
    <w:lvl w:ilvl="3">
      <w:start w:val="1"/>
      <w:numFmt w:val="bullet"/>
      <w:lvlText w:val=""/>
      <w:lvlJc w:val="left"/>
      <w:pPr>
        <w:tabs>
          <w:tab w:val="num" w:pos="3067"/>
        </w:tabs>
        <w:ind w:left="3067" w:hanging="360"/>
      </w:pPr>
      <w:rPr>
        <w:rFonts w:ascii="Symbol" w:hAnsi="Symbol" w:hint="default"/>
      </w:rPr>
    </w:lvl>
    <w:lvl w:ilvl="4">
      <w:start w:val="1"/>
      <w:numFmt w:val="bullet"/>
      <w:lvlText w:val="o"/>
      <w:lvlJc w:val="left"/>
      <w:pPr>
        <w:tabs>
          <w:tab w:val="num" w:pos="3787"/>
        </w:tabs>
        <w:ind w:left="3787" w:hanging="360"/>
      </w:pPr>
      <w:rPr>
        <w:rFonts w:ascii="Courier New" w:hAnsi="Courier New" w:cs="Courier New" w:hint="default"/>
      </w:rPr>
    </w:lvl>
    <w:lvl w:ilvl="5">
      <w:start w:val="1"/>
      <w:numFmt w:val="bullet"/>
      <w:lvlText w:val=""/>
      <w:lvlJc w:val="left"/>
      <w:pPr>
        <w:tabs>
          <w:tab w:val="num" w:pos="4507"/>
        </w:tabs>
        <w:ind w:left="4507" w:hanging="360"/>
      </w:pPr>
      <w:rPr>
        <w:rFonts w:ascii="Wingdings" w:hAnsi="Wingdings" w:hint="default"/>
      </w:rPr>
    </w:lvl>
    <w:lvl w:ilvl="6">
      <w:start w:val="1"/>
      <w:numFmt w:val="bullet"/>
      <w:lvlText w:val=""/>
      <w:lvlJc w:val="left"/>
      <w:pPr>
        <w:tabs>
          <w:tab w:val="num" w:pos="5227"/>
        </w:tabs>
        <w:ind w:left="5227" w:hanging="360"/>
      </w:pPr>
      <w:rPr>
        <w:rFonts w:ascii="Symbol" w:hAnsi="Symbol" w:hint="default"/>
      </w:rPr>
    </w:lvl>
    <w:lvl w:ilvl="7">
      <w:start w:val="1"/>
      <w:numFmt w:val="bullet"/>
      <w:lvlText w:val="o"/>
      <w:lvlJc w:val="left"/>
      <w:pPr>
        <w:tabs>
          <w:tab w:val="num" w:pos="5947"/>
        </w:tabs>
        <w:ind w:left="5947" w:hanging="360"/>
      </w:pPr>
      <w:rPr>
        <w:rFonts w:ascii="Courier New" w:hAnsi="Courier New" w:cs="Courier New" w:hint="default"/>
      </w:rPr>
    </w:lvl>
    <w:lvl w:ilvl="8">
      <w:start w:val="1"/>
      <w:numFmt w:val="bullet"/>
      <w:lvlText w:val=""/>
      <w:lvlJc w:val="left"/>
      <w:pPr>
        <w:tabs>
          <w:tab w:val="num" w:pos="6667"/>
        </w:tabs>
        <w:ind w:left="6667" w:hanging="360"/>
      </w:pPr>
      <w:rPr>
        <w:rFonts w:ascii="Wingdings" w:hAnsi="Wingdings" w:hint="default"/>
      </w:rPr>
    </w:lvl>
  </w:abstractNum>
  <w:abstractNum w:abstractNumId="9" w15:restartNumberingAfterBreak="0">
    <w:nsid w:val="2FCB4BD6"/>
    <w:multiLevelType w:val="hybridMultilevel"/>
    <w:tmpl w:val="18720F50"/>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10" w15:restartNumberingAfterBreak="0">
    <w:nsid w:val="32564A66"/>
    <w:multiLevelType w:val="hybridMultilevel"/>
    <w:tmpl w:val="FE000D64"/>
    <w:lvl w:ilvl="0" w:tplc="11B8016E">
      <w:numFmt w:val="bullet"/>
      <w:lvlText w:val="-"/>
      <w:lvlJc w:val="left"/>
      <w:pPr>
        <w:ind w:left="1145" w:hanging="360"/>
      </w:pPr>
      <w:rPr>
        <w:rFonts w:ascii="Calibri" w:eastAsia="Arial Unicode MS" w:hAnsi="Calibri" w:cs="Times New Roman" w:hint="default"/>
        <w:color w:val="auto"/>
      </w:rPr>
    </w:lvl>
    <w:lvl w:ilvl="1" w:tplc="080C0003" w:tentative="1">
      <w:start w:val="1"/>
      <w:numFmt w:val="bullet"/>
      <w:lvlText w:val="o"/>
      <w:lvlJc w:val="left"/>
      <w:pPr>
        <w:ind w:left="1865" w:hanging="360"/>
      </w:pPr>
      <w:rPr>
        <w:rFonts w:ascii="Courier New" w:hAnsi="Courier New" w:cs="Courier New" w:hint="default"/>
      </w:rPr>
    </w:lvl>
    <w:lvl w:ilvl="2" w:tplc="080C0005" w:tentative="1">
      <w:start w:val="1"/>
      <w:numFmt w:val="bullet"/>
      <w:lvlText w:val=""/>
      <w:lvlJc w:val="left"/>
      <w:pPr>
        <w:ind w:left="2585" w:hanging="360"/>
      </w:pPr>
      <w:rPr>
        <w:rFonts w:ascii="Wingdings" w:hAnsi="Wingdings" w:hint="default"/>
      </w:rPr>
    </w:lvl>
    <w:lvl w:ilvl="3" w:tplc="080C0001" w:tentative="1">
      <w:start w:val="1"/>
      <w:numFmt w:val="bullet"/>
      <w:lvlText w:val=""/>
      <w:lvlJc w:val="left"/>
      <w:pPr>
        <w:ind w:left="3305" w:hanging="360"/>
      </w:pPr>
      <w:rPr>
        <w:rFonts w:ascii="Symbol" w:hAnsi="Symbol" w:hint="default"/>
      </w:rPr>
    </w:lvl>
    <w:lvl w:ilvl="4" w:tplc="080C0003" w:tentative="1">
      <w:start w:val="1"/>
      <w:numFmt w:val="bullet"/>
      <w:lvlText w:val="o"/>
      <w:lvlJc w:val="left"/>
      <w:pPr>
        <w:ind w:left="4025" w:hanging="360"/>
      </w:pPr>
      <w:rPr>
        <w:rFonts w:ascii="Courier New" w:hAnsi="Courier New" w:cs="Courier New" w:hint="default"/>
      </w:rPr>
    </w:lvl>
    <w:lvl w:ilvl="5" w:tplc="080C0005" w:tentative="1">
      <w:start w:val="1"/>
      <w:numFmt w:val="bullet"/>
      <w:lvlText w:val=""/>
      <w:lvlJc w:val="left"/>
      <w:pPr>
        <w:ind w:left="4745" w:hanging="360"/>
      </w:pPr>
      <w:rPr>
        <w:rFonts w:ascii="Wingdings" w:hAnsi="Wingdings" w:hint="default"/>
      </w:rPr>
    </w:lvl>
    <w:lvl w:ilvl="6" w:tplc="080C0001" w:tentative="1">
      <w:start w:val="1"/>
      <w:numFmt w:val="bullet"/>
      <w:lvlText w:val=""/>
      <w:lvlJc w:val="left"/>
      <w:pPr>
        <w:ind w:left="5465" w:hanging="360"/>
      </w:pPr>
      <w:rPr>
        <w:rFonts w:ascii="Symbol" w:hAnsi="Symbol" w:hint="default"/>
      </w:rPr>
    </w:lvl>
    <w:lvl w:ilvl="7" w:tplc="080C0003" w:tentative="1">
      <w:start w:val="1"/>
      <w:numFmt w:val="bullet"/>
      <w:lvlText w:val="o"/>
      <w:lvlJc w:val="left"/>
      <w:pPr>
        <w:ind w:left="6185" w:hanging="360"/>
      </w:pPr>
      <w:rPr>
        <w:rFonts w:ascii="Courier New" w:hAnsi="Courier New" w:cs="Courier New" w:hint="default"/>
      </w:rPr>
    </w:lvl>
    <w:lvl w:ilvl="8" w:tplc="080C0005" w:tentative="1">
      <w:start w:val="1"/>
      <w:numFmt w:val="bullet"/>
      <w:lvlText w:val=""/>
      <w:lvlJc w:val="left"/>
      <w:pPr>
        <w:ind w:left="6905" w:hanging="360"/>
      </w:pPr>
      <w:rPr>
        <w:rFonts w:ascii="Wingdings" w:hAnsi="Wingdings" w:hint="default"/>
      </w:rPr>
    </w:lvl>
  </w:abstractNum>
  <w:abstractNum w:abstractNumId="11" w15:restartNumberingAfterBreak="0">
    <w:nsid w:val="33032E26"/>
    <w:multiLevelType w:val="hybridMultilevel"/>
    <w:tmpl w:val="21B2F5B8"/>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12" w15:restartNumberingAfterBreak="0">
    <w:nsid w:val="33590D2C"/>
    <w:multiLevelType w:val="hybridMultilevel"/>
    <w:tmpl w:val="8FC8728E"/>
    <w:lvl w:ilvl="0" w:tplc="C19E797E">
      <w:start w:val="1"/>
      <w:numFmt w:val="bullet"/>
      <w:lvlText w:val="-"/>
      <w:lvlJc w:val="left"/>
      <w:pPr>
        <w:ind w:left="1647" w:hanging="360"/>
      </w:pPr>
      <w:rPr>
        <w:rFonts w:ascii="Lucida Sans Unicode" w:eastAsia="Times New Roman" w:hAnsi="Lucida Sans Unicode" w:cs="Lucida Sans Unicode" w:hint="default"/>
        <w:b w:val="0"/>
        <w:color w:val="auto"/>
      </w:rPr>
    </w:lvl>
    <w:lvl w:ilvl="1" w:tplc="08090003">
      <w:start w:val="1"/>
      <w:numFmt w:val="bullet"/>
      <w:lvlText w:val="o"/>
      <w:lvlJc w:val="left"/>
      <w:pPr>
        <w:ind w:left="2367" w:hanging="360"/>
      </w:pPr>
      <w:rPr>
        <w:rFonts w:ascii="Courier New" w:hAnsi="Courier New" w:cs="Courier New" w:hint="default"/>
      </w:rPr>
    </w:lvl>
    <w:lvl w:ilvl="2" w:tplc="08090005">
      <w:start w:val="1"/>
      <w:numFmt w:val="bullet"/>
      <w:lvlText w:val=""/>
      <w:lvlJc w:val="left"/>
      <w:pPr>
        <w:ind w:left="3087" w:hanging="360"/>
      </w:pPr>
      <w:rPr>
        <w:rFonts w:ascii="Wingdings" w:hAnsi="Wingdings" w:hint="default"/>
      </w:rPr>
    </w:lvl>
    <w:lvl w:ilvl="3" w:tplc="08090001">
      <w:start w:val="1"/>
      <w:numFmt w:val="bullet"/>
      <w:lvlText w:val=""/>
      <w:lvlJc w:val="left"/>
      <w:pPr>
        <w:ind w:left="3807" w:hanging="360"/>
      </w:pPr>
      <w:rPr>
        <w:rFonts w:ascii="Symbol" w:hAnsi="Symbol" w:hint="default"/>
      </w:rPr>
    </w:lvl>
    <w:lvl w:ilvl="4" w:tplc="08090003">
      <w:start w:val="1"/>
      <w:numFmt w:val="bullet"/>
      <w:lvlText w:val="o"/>
      <w:lvlJc w:val="left"/>
      <w:pPr>
        <w:ind w:left="4527" w:hanging="360"/>
      </w:pPr>
      <w:rPr>
        <w:rFonts w:ascii="Courier New" w:hAnsi="Courier New" w:cs="Courier New" w:hint="default"/>
      </w:rPr>
    </w:lvl>
    <w:lvl w:ilvl="5" w:tplc="08090005">
      <w:start w:val="1"/>
      <w:numFmt w:val="bullet"/>
      <w:lvlText w:val=""/>
      <w:lvlJc w:val="left"/>
      <w:pPr>
        <w:ind w:left="5247" w:hanging="360"/>
      </w:pPr>
      <w:rPr>
        <w:rFonts w:ascii="Wingdings" w:hAnsi="Wingdings" w:hint="default"/>
      </w:rPr>
    </w:lvl>
    <w:lvl w:ilvl="6" w:tplc="08090001">
      <w:start w:val="1"/>
      <w:numFmt w:val="bullet"/>
      <w:lvlText w:val=""/>
      <w:lvlJc w:val="left"/>
      <w:pPr>
        <w:ind w:left="5967" w:hanging="360"/>
      </w:pPr>
      <w:rPr>
        <w:rFonts w:ascii="Symbol" w:hAnsi="Symbol" w:hint="default"/>
      </w:rPr>
    </w:lvl>
    <w:lvl w:ilvl="7" w:tplc="08090003">
      <w:start w:val="1"/>
      <w:numFmt w:val="bullet"/>
      <w:lvlText w:val="o"/>
      <w:lvlJc w:val="left"/>
      <w:pPr>
        <w:ind w:left="6687" w:hanging="360"/>
      </w:pPr>
      <w:rPr>
        <w:rFonts w:ascii="Courier New" w:hAnsi="Courier New" w:cs="Courier New" w:hint="default"/>
      </w:rPr>
    </w:lvl>
    <w:lvl w:ilvl="8" w:tplc="08090005">
      <w:start w:val="1"/>
      <w:numFmt w:val="bullet"/>
      <w:lvlText w:val=""/>
      <w:lvlJc w:val="left"/>
      <w:pPr>
        <w:ind w:left="7407" w:hanging="360"/>
      </w:pPr>
      <w:rPr>
        <w:rFonts w:ascii="Wingdings" w:hAnsi="Wingdings" w:hint="default"/>
      </w:rPr>
    </w:lvl>
  </w:abstractNum>
  <w:abstractNum w:abstractNumId="13" w15:restartNumberingAfterBreak="0">
    <w:nsid w:val="36B746F8"/>
    <w:multiLevelType w:val="singleLevel"/>
    <w:tmpl w:val="040C000B"/>
    <w:lvl w:ilvl="0">
      <w:start w:val="1"/>
      <w:numFmt w:val="bullet"/>
      <w:lvlText w:val=""/>
      <w:lvlJc w:val="left"/>
      <w:pPr>
        <w:tabs>
          <w:tab w:val="num" w:pos="360"/>
        </w:tabs>
        <w:ind w:left="360" w:hanging="360"/>
      </w:pPr>
      <w:rPr>
        <w:rFonts w:ascii="Wingdings" w:hAnsi="Wingdings" w:hint="default"/>
      </w:rPr>
    </w:lvl>
  </w:abstractNum>
  <w:abstractNum w:abstractNumId="14" w15:restartNumberingAfterBreak="0">
    <w:nsid w:val="42C95BB2"/>
    <w:multiLevelType w:val="hybridMultilevel"/>
    <w:tmpl w:val="FBF21096"/>
    <w:lvl w:ilvl="0" w:tplc="11B8016E">
      <w:numFmt w:val="bullet"/>
      <w:lvlText w:val="-"/>
      <w:lvlJc w:val="left"/>
      <w:pPr>
        <w:ind w:left="851" w:hanging="360"/>
      </w:pPr>
      <w:rPr>
        <w:rFonts w:ascii="Calibri" w:eastAsia="Arial Unicode MS" w:hAnsi="Calibri" w:cs="Times New Roman" w:hint="default"/>
        <w:color w:val="auto"/>
      </w:rPr>
    </w:lvl>
    <w:lvl w:ilvl="1" w:tplc="080C0003" w:tentative="1">
      <w:start w:val="1"/>
      <w:numFmt w:val="bullet"/>
      <w:lvlText w:val="o"/>
      <w:lvlJc w:val="left"/>
      <w:pPr>
        <w:ind w:left="1571" w:hanging="360"/>
      </w:pPr>
      <w:rPr>
        <w:rFonts w:ascii="Courier New" w:hAnsi="Courier New" w:cs="Courier New" w:hint="default"/>
      </w:rPr>
    </w:lvl>
    <w:lvl w:ilvl="2" w:tplc="080C0005" w:tentative="1">
      <w:start w:val="1"/>
      <w:numFmt w:val="bullet"/>
      <w:lvlText w:val=""/>
      <w:lvlJc w:val="left"/>
      <w:pPr>
        <w:ind w:left="2291" w:hanging="360"/>
      </w:pPr>
      <w:rPr>
        <w:rFonts w:ascii="Wingdings" w:hAnsi="Wingdings" w:hint="default"/>
      </w:rPr>
    </w:lvl>
    <w:lvl w:ilvl="3" w:tplc="080C0001" w:tentative="1">
      <w:start w:val="1"/>
      <w:numFmt w:val="bullet"/>
      <w:lvlText w:val=""/>
      <w:lvlJc w:val="left"/>
      <w:pPr>
        <w:ind w:left="3011" w:hanging="360"/>
      </w:pPr>
      <w:rPr>
        <w:rFonts w:ascii="Symbol" w:hAnsi="Symbol" w:hint="default"/>
      </w:rPr>
    </w:lvl>
    <w:lvl w:ilvl="4" w:tplc="080C0003" w:tentative="1">
      <w:start w:val="1"/>
      <w:numFmt w:val="bullet"/>
      <w:lvlText w:val="o"/>
      <w:lvlJc w:val="left"/>
      <w:pPr>
        <w:ind w:left="3731" w:hanging="360"/>
      </w:pPr>
      <w:rPr>
        <w:rFonts w:ascii="Courier New" w:hAnsi="Courier New" w:cs="Courier New" w:hint="default"/>
      </w:rPr>
    </w:lvl>
    <w:lvl w:ilvl="5" w:tplc="080C0005" w:tentative="1">
      <w:start w:val="1"/>
      <w:numFmt w:val="bullet"/>
      <w:lvlText w:val=""/>
      <w:lvlJc w:val="left"/>
      <w:pPr>
        <w:ind w:left="4451" w:hanging="360"/>
      </w:pPr>
      <w:rPr>
        <w:rFonts w:ascii="Wingdings" w:hAnsi="Wingdings" w:hint="default"/>
      </w:rPr>
    </w:lvl>
    <w:lvl w:ilvl="6" w:tplc="080C0001" w:tentative="1">
      <w:start w:val="1"/>
      <w:numFmt w:val="bullet"/>
      <w:lvlText w:val=""/>
      <w:lvlJc w:val="left"/>
      <w:pPr>
        <w:ind w:left="5171" w:hanging="360"/>
      </w:pPr>
      <w:rPr>
        <w:rFonts w:ascii="Symbol" w:hAnsi="Symbol" w:hint="default"/>
      </w:rPr>
    </w:lvl>
    <w:lvl w:ilvl="7" w:tplc="080C0003" w:tentative="1">
      <w:start w:val="1"/>
      <w:numFmt w:val="bullet"/>
      <w:lvlText w:val="o"/>
      <w:lvlJc w:val="left"/>
      <w:pPr>
        <w:ind w:left="5891" w:hanging="360"/>
      </w:pPr>
      <w:rPr>
        <w:rFonts w:ascii="Courier New" w:hAnsi="Courier New" w:cs="Courier New" w:hint="default"/>
      </w:rPr>
    </w:lvl>
    <w:lvl w:ilvl="8" w:tplc="080C0005" w:tentative="1">
      <w:start w:val="1"/>
      <w:numFmt w:val="bullet"/>
      <w:lvlText w:val=""/>
      <w:lvlJc w:val="left"/>
      <w:pPr>
        <w:ind w:left="6611" w:hanging="360"/>
      </w:pPr>
      <w:rPr>
        <w:rFonts w:ascii="Wingdings" w:hAnsi="Wingdings" w:hint="default"/>
      </w:rPr>
    </w:lvl>
  </w:abstractNum>
  <w:abstractNum w:abstractNumId="15" w15:restartNumberingAfterBreak="0">
    <w:nsid w:val="504C4B0A"/>
    <w:multiLevelType w:val="hybridMultilevel"/>
    <w:tmpl w:val="0F14DF3A"/>
    <w:lvl w:ilvl="0" w:tplc="080C0001">
      <w:start w:val="1"/>
      <w:numFmt w:val="bullet"/>
      <w:lvlText w:val=""/>
      <w:lvlJc w:val="left"/>
      <w:pPr>
        <w:ind w:left="1647" w:hanging="360"/>
      </w:pPr>
      <w:rPr>
        <w:rFonts w:ascii="Symbol" w:hAnsi="Symbol" w:hint="default"/>
        <w:b w:val="0"/>
        <w:color w:val="auto"/>
      </w:rPr>
    </w:lvl>
    <w:lvl w:ilvl="1" w:tplc="08090003">
      <w:start w:val="1"/>
      <w:numFmt w:val="bullet"/>
      <w:lvlText w:val="o"/>
      <w:lvlJc w:val="left"/>
      <w:pPr>
        <w:ind w:left="2367" w:hanging="360"/>
      </w:pPr>
      <w:rPr>
        <w:rFonts w:ascii="Courier New" w:hAnsi="Courier New" w:cs="Courier New" w:hint="default"/>
      </w:rPr>
    </w:lvl>
    <w:lvl w:ilvl="2" w:tplc="08090005">
      <w:start w:val="1"/>
      <w:numFmt w:val="bullet"/>
      <w:lvlText w:val=""/>
      <w:lvlJc w:val="left"/>
      <w:pPr>
        <w:ind w:left="3087" w:hanging="360"/>
      </w:pPr>
      <w:rPr>
        <w:rFonts w:ascii="Wingdings" w:hAnsi="Wingdings" w:hint="default"/>
      </w:rPr>
    </w:lvl>
    <w:lvl w:ilvl="3" w:tplc="08090001">
      <w:start w:val="1"/>
      <w:numFmt w:val="bullet"/>
      <w:lvlText w:val=""/>
      <w:lvlJc w:val="left"/>
      <w:pPr>
        <w:ind w:left="3807" w:hanging="360"/>
      </w:pPr>
      <w:rPr>
        <w:rFonts w:ascii="Symbol" w:hAnsi="Symbol" w:hint="default"/>
      </w:rPr>
    </w:lvl>
    <w:lvl w:ilvl="4" w:tplc="08090003">
      <w:start w:val="1"/>
      <w:numFmt w:val="bullet"/>
      <w:lvlText w:val="o"/>
      <w:lvlJc w:val="left"/>
      <w:pPr>
        <w:ind w:left="4527" w:hanging="360"/>
      </w:pPr>
      <w:rPr>
        <w:rFonts w:ascii="Courier New" w:hAnsi="Courier New" w:cs="Courier New" w:hint="default"/>
      </w:rPr>
    </w:lvl>
    <w:lvl w:ilvl="5" w:tplc="08090005">
      <w:start w:val="1"/>
      <w:numFmt w:val="bullet"/>
      <w:lvlText w:val=""/>
      <w:lvlJc w:val="left"/>
      <w:pPr>
        <w:ind w:left="5247" w:hanging="360"/>
      </w:pPr>
      <w:rPr>
        <w:rFonts w:ascii="Wingdings" w:hAnsi="Wingdings" w:hint="default"/>
      </w:rPr>
    </w:lvl>
    <w:lvl w:ilvl="6" w:tplc="08090001">
      <w:start w:val="1"/>
      <w:numFmt w:val="bullet"/>
      <w:lvlText w:val=""/>
      <w:lvlJc w:val="left"/>
      <w:pPr>
        <w:ind w:left="5967" w:hanging="360"/>
      </w:pPr>
      <w:rPr>
        <w:rFonts w:ascii="Symbol" w:hAnsi="Symbol" w:hint="default"/>
      </w:rPr>
    </w:lvl>
    <w:lvl w:ilvl="7" w:tplc="08090003">
      <w:start w:val="1"/>
      <w:numFmt w:val="bullet"/>
      <w:lvlText w:val="o"/>
      <w:lvlJc w:val="left"/>
      <w:pPr>
        <w:ind w:left="6687" w:hanging="360"/>
      </w:pPr>
      <w:rPr>
        <w:rFonts w:ascii="Courier New" w:hAnsi="Courier New" w:cs="Courier New" w:hint="default"/>
      </w:rPr>
    </w:lvl>
    <w:lvl w:ilvl="8" w:tplc="08090005">
      <w:start w:val="1"/>
      <w:numFmt w:val="bullet"/>
      <w:lvlText w:val=""/>
      <w:lvlJc w:val="left"/>
      <w:pPr>
        <w:ind w:left="7407" w:hanging="360"/>
      </w:pPr>
      <w:rPr>
        <w:rFonts w:ascii="Wingdings" w:hAnsi="Wingdings" w:hint="default"/>
      </w:rPr>
    </w:lvl>
  </w:abstractNum>
  <w:abstractNum w:abstractNumId="16" w15:restartNumberingAfterBreak="0">
    <w:nsid w:val="52B95203"/>
    <w:multiLevelType w:val="hybridMultilevel"/>
    <w:tmpl w:val="7F822F8A"/>
    <w:lvl w:ilvl="0" w:tplc="85B883FA">
      <w:numFmt w:val="bullet"/>
      <w:lvlText w:val="-"/>
      <w:lvlJc w:val="left"/>
      <w:pPr>
        <w:ind w:left="786" w:hanging="360"/>
      </w:pPr>
      <w:rPr>
        <w:rFonts w:ascii="Calibri" w:eastAsia="Arial Unicode MS" w:hAnsi="Calibri" w:cs="Calibri" w:hint="default"/>
      </w:rPr>
    </w:lvl>
    <w:lvl w:ilvl="1" w:tplc="080C0003" w:tentative="1">
      <w:start w:val="1"/>
      <w:numFmt w:val="bullet"/>
      <w:lvlText w:val="o"/>
      <w:lvlJc w:val="left"/>
      <w:pPr>
        <w:ind w:left="1506" w:hanging="360"/>
      </w:pPr>
      <w:rPr>
        <w:rFonts w:ascii="Courier New" w:hAnsi="Courier New" w:cs="Courier New" w:hint="default"/>
      </w:rPr>
    </w:lvl>
    <w:lvl w:ilvl="2" w:tplc="080C0005" w:tentative="1">
      <w:start w:val="1"/>
      <w:numFmt w:val="bullet"/>
      <w:lvlText w:val=""/>
      <w:lvlJc w:val="left"/>
      <w:pPr>
        <w:ind w:left="2226" w:hanging="360"/>
      </w:pPr>
      <w:rPr>
        <w:rFonts w:ascii="Wingdings" w:hAnsi="Wingdings" w:hint="default"/>
      </w:rPr>
    </w:lvl>
    <w:lvl w:ilvl="3" w:tplc="080C0001" w:tentative="1">
      <w:start w:val="1"/>
      <w:numFmt w:val="bullet"/>
      <w:lvlText w:val=""/>
      <w:lvlJc w:val="left"/>
      <w:pPr>
        <w:ind w:left="2946" w:hanging="360"/>
      </w:pPr>
      <w:rPr>
        <w:rFonts w:ascii="Symbol" w:hAnsi="Symbol" w:hint="default"/>
      </w:rPr>
    </w:lvl>
    <w:lvl w:ilvl="4" w:tplc="080C0003" w:tentative="1">
      <w:start w:val="1"/>
      <w:numFmt w:val="bullet"/>
      <w:lvlText w:val="o"/>
      <w:lvlJc w:val="left"/>
      <w:pPr>
        <w:ind w:left="3666" w:hanging="360"/>
      </w:pPr>
      <w:rPr>
        <w:rFonts w:ascii="Courier New" w:hAnsi="Courier New" w:cs="Courier New" w:hint="default"/>
      </w:rPr>
    </w:lvl>
    <w:lvl w:ilvl="5" w:tplc="080C0005" w:tentative="1">
      <w:start w:val="1"/>
      <w:numFmt w:val="bullet"/>
      <w:lvlText w:val=""/>
      <w:lvlJc w:val="left"/>
      <w:pPr>
        <w:ind w:left="4386" w:hanging="360"/>
      </w:pPr>
      <w:rPr>
        <w:rFonts w:ascii="Wingdings" w:hAnsi="Wingdings" w:hint="default"/>
      </w:rPr>
    </w:lvl>
    <w:lvl w:ilvl="6" w:tplc="080C0001" w:tentative="1">
      <w:start w:val="1"/>
      <w:numFmt w:val="bullet"/>
      <w:lvlText w:val=""/>
      <w:lvlJc w:val="left"/>
      <w:pPr>
        <w:ind w:left="5106" w:hanging="360"/>
      </w:pPr>
      <w:rPr>
        <w:rFonts w:ascii="Symbol" w:hAnsi="Symbol" w:hint="default"/>
      </w:rPr>
    </w:lvl>
    <w:lvl w:ilvl="7" w:tplc="080C0003" w:tentative="1">
      <w:start w:val="1"/>
      <w:numFmt w:val="bullet"/>
      <w:lvlText w:val="o"/>
      <w:lvlJc w:val="left"/>
      <w:pPr>
        <w:ind w:left="5826" w:hanging="360"/>
      </w:pPr>
      <w:rPr>
        <w:rFonts w:ascii="Courier New" w:hAnsi="Courier New" w:cs="Courier New" w:hint="default"/>
      </w:rPr>
    </w:lvl>
    <w:lvl w:ilvl="8" w:tplc="080C0005" w:tentative="1">
      <w:start w:val="1"/>
      <w:numFmt w:val="bullet"/>
      <w:lvlText w:val=""/>
      <w:lvlJc w:val="left"/>
      <w:pPr>
        <w:ind w:left="6546" w:hanging="360"/>
      </w:pPr>
      <w:rPr>
        <w:rFonts w:ascii="Wingdings" w:hAnsi="Wingdings" w:hint="default"/>
      </w:rPr>
    </w:lvl>
  </w:abstractNum>
  <w:abstractNum w:abstractNumId="17" w15:restartNumberingAfterBreak="0">
    <w:nsid w:val="5AD30E6A"/>
    <w:multiLevelType w:val="hybridMultilevel"/>
    <w:tmpl w:val="CFF44174"/>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18" w15:restartNumberingAfterBreak="0">
    <w:nsid w:val="60C22ACC"/>
    <w:multiLevelType w:val="multilevel"/>
    <w:tmpl w:val="77821378"/>
    <w:lvl w:ilvl="0">
      <w:start w:val="1"/>
      <w:numFmt w:val="decimal"/>
      <w:pStyle w:val="TitreSOP1"/>
      <w:lvlText w:val="%1."/>
      <w:lvlJc w:val="left"/>
      <w:pPr>
        <w:ind w:left="2204" w:hanging="360"/>
      </w:pPr>
    </w:lvl>
    <w:lvl w:ilvl="1">
      <w:start w:val="1"/>
      <w:numFmt w:val="decimal"/>
      <w:pStyle w:val="TitreSOP2"/>
      <w:lvlText w:val="%1.%2."/>
      <w:lvlJc w:val="left"/>
      <w:pPr>
        <w:ind w:left="792" w:hanging="432"/>
      </w:pPr>
    </w:lvl>
    <w:lvl w:ilvl="2">
      <w:start w:val="1"/>
      <w:numFmt w:val="decimal"/>
      <w:pStyle w:val="TitreSOP3"/>
      <w:lvlText w:val="%1.%2.%3."/>
      <w:lvlJc w:val="left"/>
      <w:pPr>
        <w:ind w:left="1224" w:hanging="504"/>
      </w:pPr>
    </w:lvl>
    <w:lvl w:ilvl="3">
      <w:start w:val="1"/>
      <w:numFmt w:val="decimal"/>
      <w:pStyle w:val="TitreSOP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67527A3E"/>
    <w:multiLevelType w:val="hybridMultilevel"/>
    <w:tmpl w:val="0122E6E0"/>
    <w:lvl w:ilvl="0" w:tplc="11B8016E">
      <w:numFmt w:val="bullet"/>
      <w:lvlText w:val="-"/>
      <w:lvlJc w:val="left"/>
      <w:pPr>
        <w:ind w:left="1800" w:hanging="360"/>
      </w:pPr>
      <w:rPr>
        <w:rFonts w:ascii="Calibri" w:eastAsia="Arial Unicode MS" w:hAnsi="Calibri" w:cs="Times New Roman" w:hint="default"/>
        <w:color w:val="auto"/>
      </w:rPr>
    </w:lvl>
    <w:lvl w:ilvl="1" w:tplc="080C0003" w:tentative="1">
      <w:start w:val="1"/>
      <w:numFmt w:val="bullet"/>
      <w:lvlText w:val="o"/>
      <w:lvlJc w:val="left"/>
      <w:pPr>
        <w:ind w:left="2520" w:hanging="360"/>
      </w:pPr>
      <w:rPr>
        <w:rFonts w:ascii="Courier New" w:hAnsi="Courier New" w:cs="Courier New" w:hint="default"/>
      </w:rPr>
    </w:lvl>
    <w:lvl w:ilvl="2" w:tplc="080C0005" w:tentative="1">
      <w:start w:val="1"/>
      <w:numFmt w:val="bullet"/>
      <w:lvlText w:val=""/>
      <w:lvlJc w:val="left"/>
      <w:pPr>
        <w:ind w:left="3240" w:hanging="360"/>
      </w:pPr>
      <w:rPr>
        <w:rFonts w:ascii="Wingdings" w:hAnsi="Wingdings" w:hint="default"/>
      </w:rPr>
    </w:lvl>
    <w:lvl w:ilvl="3" w:tplc="080C0001" w:tentative="1">
      <w:start w:val="1"/>
      <w:numFmt w:val="bullet"/>
      <w:lvlText w:val=""/>
      <w:lvlJc w:val="left"/>
      <w:pPr>
        <w:ind w:left="3960" w:hanging="360"/>
      </w:pPr>
      <w:rPr>
        <w:rFonts w:ascii="Symbol" w:hAnsi="Symbol" w:hint="default"/>
      </w:rPr>
    </w:lvl>
    <w:lvl w:ilvl="4" w:tplc="080C0003" w:tentative="1">
      <w:start w:val="1"/>
      <w:numFmt w:val="bullet"/>
      <w:lvlText w:val="o"/>
      <w:lvlJc w:val="left"/>
      <w:pPr>
        <w:ind w:left="4680" w:hanging="360"/>
      </w:pPr>
      <w:rPr>
        <w:rFonts w:ascii="Courier New" w:hAnsi="Courier New" w:cs="Courier New" w:hint="default"/>
      </w:rPr>
    </w:lvl>
    <w:lvl w:ilvl="5" w:tplc="080C0005" w:tentative="1">
      <w:start w:val="1"/>
      <w:numFmt w:val="bullet"/>
      <w:lvlText w:val=""/>
      <w:lvlJc w:val="left"/>
      <w:pPr>
        <w:ind w:left="5400" w:hanging="360"/>
      </w:pPr>
      <w:rPr>
        <w:rFonts w:ascii="Wingdings" w:hAnsi="Wingdings" w:hint="default"/>
      </w:rPr>
    </w:lvl>
    <w:lvl w:ilvl="6" w:tplc="080C0001" w:tentative="1">
      <w:start w:val="1"/>
      <w:numFmt w:val="bullet"/>
      <w:lvlText w:val=""/>
      <w:lvlJc w:val="left"/>
      <w:pPr>
        <w:ind w:left="6120" w:hanging="360"/>
      </w:pPr>
      <w:rPr>
        <w:rFonts w:ascii="Symbol" w:hAnsi="Symbol" w:hint="default"/>
      </w:rPr>
    </w:lvl>
    <w:lvl w:ilvl="7" w:tplc="080C0003" w:tentative="1">
      <w:start w:val="1"/>
      <w:numFmt w:val="bullet"/>
      <w:lvlText w:val="o"/>
      <w:lvlJc w:val="left"/>
      <w:pPr>
        <w:ind w:left="6840" w:hanging="360"/>
      </w:pPr>
      <w:rPr>
        <w:rFonts w:ascii="Courier New" w:hAnsi="Courier New" w:cs="Courier New" w:hint="default"/>
      </w:rPr>
    </w:lvl>
    <w:lvl w:ilvl="8" w:tplc="080C0005" w:tentative="1">
      <w:start w:val="1"/>
      <w:numFmt w:val="bullet"/>
      <w:lvlText w:val=""/>
      <w:lvlJc w:val="left"/>
      <w:pPr>
        <w:ind w:left="7560" w:hanging="360"/>
      </w:pPr>
      <w:rPr>
        <w:rFonts w:ascii="Wingdings" w:hAnsi="Wingdings" w:hint="default"/>
      </w:rPr>
    </w:lvl>
  </w:abstractNum>
  <w:abstractNum w:abstractNumId="20" w15:restartNumberingAfterBreak="0">
    <w:nsid w:val="696B0B80"/>
    <w:multiLevelType w:val="hybridMultilevel"/>
    <w:tmpl w:val="AA2A8B12"/>
    <w:lvl w:ilvl="0" w:tplc="EA3EEC4C">
      <w:start w:val="1"/>
      <w:numFmt w:val="decimal"/>
      <w:lvlText w:val="1.1.1.%1"/>
      <w:lvlJc w:val="left"/>
      <w:pPr>
        <w:ind w:left="720" w:hanging="360"/>
      </w:pPr>
      <w:rPr>
        <w:rFonts w:cs="Times New Roman" w:hint="default"/>
      </w:rPr>
    </w:lvl>
    <w:lvl w:ilvl="1" w:tplc="080C0019" w:tentative="1">
      <w:start w:val="1"/>
      <w:numFmt w:val="lowerLetter"/>
      <w:lvlText w:val="%2."/>
      <w:lvlJc w:val="left"/>
      <w:pPr>
        <w:ind w:left="1440" w:hanging="360"/>
      </w:pPr>
    </w:lvl>
    <w:lvl w:ilvl="2" w:tplc="080C001B">
      <w:start w:val="1"/>
      <w:numFmt w:val="lowerRoman"/>
      <w:pStyle w:val="Titre3"/>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1" w15:restartNumberingAfterBreak="0">
    <w:nsid w:val="7F106892"/>
    <w:multiLevelType w:val="hybridMultilevel"/>
    <w:tmpl w:val="1136AA9A"/>
    <w:lvl w:ilvl="0" w:tplc="85B883FA">
      <w:numFmt w:val="bullet"/>
      <w:lvlText w:val="-"/>
      <w:lvlJc w:val="left"/>
      <w:pPr>
        <w:ind w:left="1145" w:hanging="360"/>
      </w:pPr>
      <w:rPr>
        <w:rFonts w:ascii="Calibri" w:eastAsia="Arial Unicode MS" w:hAnsi="Calibri" w:cs="Calibri" w:hint="default"/>
      </w:rPr>
    </w:lvl>
    <w:lvl w:ilvl="1" w:tplc="080C0003" w:tentative="1">
      <w:start w:val="1"/>
      <w:numFmt w:val="bullet"/>
      <w:lvlText w:val="o"/>
      <w:lvlJc w:val="left"/>
      <w:pPr>
        <w:ind w:left="1865" w:hanging="360"/>
      </w:pPr>
      <w:rPr>
        <w:rFonts w:ascii="Courier New" w:hAnsi="Courier New" w:cs="Courier New" w:hint="default"/>
      </w:rPr>
    </w:lvl>
    <w:lvl w:ilvl="2" w:tplc="080C0005" w:tentative="1">
      <w:start w:val="1"/>
      <w:numFmt w:val="bullet"/>
      <w:lvlText w:val=""/>
      <w:lvlJc w:val="left"/>
      <w:pPr>
        <w:ind w:left="2585" w:hanging="360"/>
      </w:pPr>
      <w:rPr>
        <w:rFonts w:ascii="Wingdings" w:hAnsi="Wingdings" w:hint="default"/>
      </w:rPr>
    </w:lvl>
    <w:lvl w:ilvl="3" w:tplc="080C0001" w:tentative="1">
      <w:start w:val="1"/>
      <w:numFmt w:val="bullet"/>
      <w:lvlText w:val=""/>
      <w:lvlJc w:val="left"/>
      <w:pPr>
        <w:ind w:left="3305" w:hanging="360"/>
      </w:pPr>
      <w:rPr>
        <w:rFonts w:ascii="Symbol" w:hAnsi="Symbol" w:hint="default"/>
      </w:rPr>
    </w:lvl>
    <w:lvl w:ilvl="4" w:tplc="080C0003" w:tentative="1">
      <w:start w:val="1"/>
      <w:numFmt w:val="bullet"/>
      <w:lvlText w:val="o"/>
      <w:lvlJc w:val="left"/>
      <w:pPr>
        <w:ind w:left="4025" w:hanging="360"/>
      </w:pPr>
      <w:rPr>
        <w:rFonts w:ascii="Courier New" w:hAnsi="Courier New" w:cs="Courier New" w:hint="default"/>
      </w:rPr>
    </w:lvl>
    <w:lvl w:ilvl="5" w:tplc="080C0005" w:tentative="1">
      <w:start w:val="1"/>
      <w:numFmt w:val="bullet"/>
      <w:lvlText w:val=""/>
      <w:lvlJc w:val="left"/>
      <w:pPr>
        <w:ind w:left="4745" w:hanging="360"/>
      </w:pPr>
      <w:rPr>
        <w:rFonts w:ascii="Wingdings" w:hAnsi="Wingdings" w:hint="default"/>
      </w:rPr>
    </w:lvl>
    <w:lvl w:ilvl="6" w:tplc="080C0001" w:tentative="1">
      <w:start w:val="1"/>
      <w:numFmt w:val="bullet"/>
      <w:lvlText w:val=""/>
      <w:lvlJc w:val="left"/>
      <w:pPr>
        <w:ind w:left="5465" w:hanging="360"/>
      </w:pPr>
      <w:rPr>
        <w:rFonts w:ascii="Symbol" w:hAnsi="Symbol" w:hint="default"/>
      </w:rPr>
    </w:lvl>
    <w:lvl w:ilvl="7" w:tplc="080C0003" w:tentative="1">
      <w:start w:val="1"/>
      <w:numFmt w:val="bullet"/>
      <w:lvlText w:val="o"/>
      <w:lvlJc w:val="left"/>
      <w:pPr>
        <w:ind w:left="6185" w:hanging="360"/>
      </w:pPr>
      <w:rPr>
        <w:rFonts w:ascii="Courier New" w:hAnsi="Courier New" w:cs="Courier New" w:hint="default"/>
      </w:rPr>
    </w:lvl>
    <w:lvl w:ilvl="8" w:tplc="080C0005" w:tentative="1">
      <w:start w:val="1"/>
      <w:numFmt w:val="bullet"/>
      <w:lvlText w:val=""/>
      <w:lvlJc w:val="left"/>
      <w:pPr>
        <w:ind w:left="6905" w:hanging="360"/>
      </w:pPr>
      <w:rPr>
        <w:rFonts w:ascii="Wingdings" w:hAnsi="Wingdings" w:hint="default"/>
      </w:rPr>
    </w:lvl>
  </w:abstractNum>
  <w:num w:numId="1" w16cid:durableId="23748293">
    <w:abstractNumId w:val="3"/>
  </w:num>
  <w:num w:numId="2" w16cid:durableId="318972048">
    <w:abstractNumId w:val="4"/>
  </w:num>
  <w:num w:numId="3" w16cid:durableId="35740283">
    <w:abstractNumId w:val="20"/>
  </w:num>
  <w:num w:numId="4" w16cid:durableId="1462573967">
    <w:abstractNumId w:val="18"/>
  </w:num>
  <w:num w:numId="5" w16cid:durableId="1922979083">
    <w:abstractNumId w:val="16"/>
  </w:num>
  <w:num w:numId="6" w16cid:durableId="1458447879">
    <w:abstractNumId w:val="13"/>
  </w:num>
  <w:num w:numId="7" w16cid:durableId="1676304608">
    <w:abstractNumId w:val="8"/>
  </w:num>
  <w:num w:numId="8" w16cid:durableId="739982532">
    <w:abstractNumId w:val="0"/>
  </w:num>
  <w:num w:numId="9" w16cid:durableId="1091779464">
    <w:abstractNumId w:val="2"/>
  </w:num>
  <w:num w:numId="10" w16cid:durableId="1453523975">
    <w:abstractNumId w:val="12"/>
  </w:num>
  <w:num w:numId="11" w16cid:durableId="1647005776">
    <w:abstractNumId w:val="10"/>
  </w:num>
  <w:num w:numId="12" w16cid:durableId="1970165477">
    <w:abstractNumId w:val="14"/>
  </w:num>
  <w:num w:numId="13" w16cid:durableId="1779249529">
    <w:abstractNumId w:val="7"/>
  </w:num>
  <w:num w:numId="14" w16cid:durableId="1667391911">
    <w:abstractNumId w:val="19"/>
  </w:num>
  <w:num w:numId="15" w16cid:durableId="668219131">
    <w:abstractNumId w:val="17"/>
  </w:num>
  <w:num w:numId="16" w16cid:durableId="1509560758">
    <w:abstractNumId w:val="9"/>
  </w:num>
  <w:num w:numId="17" w16cid:durableId="912475255">
    <w:abstractNumId w:val="5"/>
  </w:num>
  <w:num w:numId="18" w16cid:durableId="1406562997">
    <w:abstractNumId w:val="11"/>
  </w:num>
  <w:num w:numId="19" w16cid:durableId="1353995116">
    <w:abstractNumId w:val="6"/>
  </w:num>
  <w:num w:numId="20" w16cid:durableId="596402683">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635187445">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953131196">
    <w:abstractNumId w:val="21"/>
  </w:num>
  <w:num w:numId="23" w16cid:durableId="103887927">
    <w:abstractNumId w:val="18"/>
  </w:num>
  <w:num w:numId="24" w16cid:durableId="1668553475">
    <w:abstractNumId w:val="15"/>
  </w:num>
  <w:num w:numId="25" w16cid:durableId="2116368393">
    <w:abstractNumId w:val="1"/>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08"/>
  <w:hyphenationZone w:val="425"/>
  <w:characterSpacingControl w:val="doNotCompress"/>
  <w:hdrShapeDefaults>
    <o:shapedefaults v:ext="edit" spidmax="69633"/>
  </w:hdrShapeDefaults>
  <w:footnotePr>
    <w:footnote w:id="-1"/>
    <w:footnote w:id="0"/>
  </w:footnotePr>
  <w:endnotePr>
    <w:numFmt w:val="upperRoman"/>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62CA"/>
    <w:rsid w:val="00001A9F"/>
    <w:rsid w:val="0000581F"/>
    <w:rsid w:val="00006C1A"/>
    <w:rsid w:val="0000734F"/>
    <w:rsid w:val="00012643"/>
    <w:rsid w:val="00014CC3"/>
    <w:rsid w:val="000165CC"/>
    <w:rsid w:val="00022E61"/>
    <w:rsid w:val="0005248A"/>
    <w:rsid w:val="00067120"/>
    <w:rsid w:val="000705FE"/>
    <w:rsid w:val="00070B72"/>
    <w:rsid w:val="00070E96"/>
    <w:rsid w:val="00083575"/>
    <w:rsid w:val="000873A0"/>
    <w:rsid w:val="000A03C3"/>
    <w:rsid w:val="000A4FA4"/>
    <w:rsid w:val="000A5B6E"/>
    <w:rsid w:val="000C17A9"/>
    <w:rsid w:val="000C525F"/>
    <w:rsid w:val="000D65EF"/>
    <w:rsid w:val="000D7C32"/>
    <w:rsid w:val="000E6CF2"/>
    <w:rsid w:val="000E747F"/>
    <w:rsid w:val="000F21A1"/>
    <w:rsid w:val="000F47BF"/>
    <w:rsid w:val="000F69E6"/>
    <w:rsid w:val="001065DA"/>
    <w:rsid w:val="00115F0F"/>
    <w:rsid w:val="00117A04"/>
    <w:rsid w:val="00131CBA"/>
    <w:rsid w:val="00135D49"/>
    <w:rsid w:val="00162728"/>
    <w:rsid w:val="001663E1"/>
    <w:rsid w:val="00173F3E"/>
    <w:rsid w:val="00176A7D"/>
    <w:rsid w:val="001865E2"/>
    <w:rsid w:val="001A3CC7"/>
    <w:rsid w:val="001A4E47"/>
    <w:rsid w:val="001A6018"/>
    <w:rsid w:val="001A6B7F"/>
    <w:rsid w:val="001B1E37"/>
    <w:rsid w:val="001B571C"/>
    <w:rsid w:val="001E09F4"/>
    <w:rsid w:val="001E3F4A"/>
    <w:rsid w:val="001F7649"/>
    <w:rsid w:val="00201979"/>
    <w:rsid w:val="00227444"/>
    <w:rsid w:val="00247553"/>
    <w:rsid w:val="002558D5"/>
    <w:rsid w:val="00256065"/>
    <w:rsid w:val="00261523"/>
    <w:rsid w:val="002774A8"/>
    <w:rsid w:val="0028408E"/>
    <w:rsid w:val="00296AB9"/>
    <w:rsid w:val="002B2F1A"/>
    <w:rsid w:val="002B56D8"/>
    <w:rsid w:val="002C0375"/>
    <w:rsid w:val="002C1825"/>
    <w:rsid w:val="002C5DDB"/>
    <w:rsid w:val="002D1277"/>
    <w:rsid w:val="002E3C9A"/>
    <w:rsid w:val="002F2E31"/>
    <w:rsid w:val="0030026C"/>
    <w:rsid w:val="0030269B"/>
    <w:rsid w:val="00312731"/>
    <w:rsid w:val="0033259C"/>
    <w:rsid w:val="00333124"/>
    <w:rsid w:val="00360C29"/>
    <w:rsid w:val="0036690A"/>
    <w:rsid w:val="0039263B"/>
    <w:rsid w:val="003926F5"/>
    <w:rsid w:val="00396304"/>
    <w:rsid w:val="003A6158"/>
    <w:rsid w:val="003B600A"/>
    <w:rsid w:val="003D61A0"/>
    <w:rsid w:val="003E6902"/>
    <w:rsid w:val="003F0A1E"/>
    <w:rsid w:val="003F2897"/>
    <w:rsid w:val="003F6B30"/>
    <w:rsid w:val="003F70C4"/>
    <w:rsid w:val="00401B85"/>
    <w:rsid w:val="004068F8"/>
    <w:rsid w:val="00415B4D"/>
    <w:rsid w:val="004203F6"/>
    <w:rsid w:val="0044159E"/>
    <w:rsid w:val="0045499C"/>
    <w:rsid w:val="00455266"/>
    <w:rsid w:val="00467BAF"/>
    <w:rsid w:val="00467ED5"/>
    <w:rsid w:val="004728DB"/>
    <w:rsid w:val="00473EDC"/>
    <w:rsid w:val="00474D3A"/>
    <w:rsid w:val="004833B7"/>
    <w:rsid w:val="004C73E3"/>
    <w:rsid w:val="004D75B1"/>
    <w:rsid w:val="004E07A9"/>
    <w:rsid w:val="0050236E"/>
    <w:rsid w:val="005035B1"/>
    <w:rsid w:val="005069E4"/>
    <w:rsid w:val="00507F4F"/>
    <w:rsid w:val="00510D32"/>
    <w:rsid w:val="0051186C"/>
    <w:rsid w:val="00514E9D"/>
    <w:rsid w:val="00533C93"/>
    <w:rsid w:val="005551AC"/>
    <w:rsid w:val="00572E42"/>
    <w:rsid w:val="00574A59"/>
    <w:rsid w:val="00581E10"/>
    <w:rsid w:val="00583CAC"/>
    <w:rsid w:val="005953FD"/>
    <w:rsid w:val="005967C2"/>
    <w:rsid w:val="005B0F51"/>
    <w:rsid w:val="005B6DCD"/>
    <w:rsid w:val="005C3A12"/>
    <w:rsid w:val="005E1817"/>
    <w:rsid w:val="005E3E66"/>
    <w:rsid w:val="005F3448"/>
    <w:rsid w:val="005F54A8"/>
    <w:rsid w:val="005F5E91"/>
    <w:rsid w:val="00600AA8"/>
    <w:rsid w:val="00605A6C"/>
    <w:rsid w:val="00626227"/>
    <w:rsid w:val="006307DC"/>
    <w:rsid w:val="00630986"/>
    <w:rsid w:val="006343B3"/>
    <w:rsid w:val="0065127C"/>
    <w:rsid w:val="00660CD1"/>
    <w:rsid w:val="00661590"/>
    <w:rsid w:val="0066602F"/>
    <w:rsid w:val="00667044"/>
    <w:rsid w:val="0067080F"/>
    <w:rsid w:val="00685EB7"/>
    <w:rsid w:val="00697D7B"/>
    <w:rsid w:val="006B63F9"/>
    <w:rsid w:val="006C09B5"/>
    <w:rsid w:val="006C3AA0"/>
    <w:rsid w:val="006D2934"/>
    <w:rsid w:val="006F0CDA"/>
    <w:rsid w:val="00715704"/>
    <w:rsid w:val="00720406"/>
    <w:rsid w:val="00730503"/>
    <w:rsid w:val="00737104"/>
    <w:rsid w:val="00745F72"/>
    <w:rsid w:val="007472BF"/>
    <w:rsid w:val="00747A4E"/>
    <w:rsid w:val="00751D2F"/>
    <w:rsid w:val="0075540B"/>
    <w:rsid w:val="007566C0"/>
    <w:rsid w:val="00764692"/>
    <w:rsid w:val="00772E53"/>
    <w:rsid w:val="007A2BFB"/>
    <w:rsid w:val="007B4C46"/>
    <w:rsid w:val="007E095B"/>
    <w:rsid w:val="007F0E1E"/>
    <w:rsid w:val="007F79EB"/>
    <w:rsid w:val="008115C7"/>
    <w:rsid w:val="00827576"/>
    <w:rsid w:val="00840AA5"/>
    <w:rsid w:val="00844E9D"/>
    <w:rsid w:val="0085695D"/>
    <w:rsid w:val="00866FF4"/>
    <w:rsid w:val="00871669"/>
    <w:rsid w:val="00895569"/>
    <w:rsid w:val="008D020A"/>
    <w:rsid w:val="008E4752"/>
    <w:rsid w:val="008F20CF"/>
    <w:rsid w:val="0090329B"/>
    <w:rsid w:val="009074D7"/>
    <w:rsid w:val="00907776"/>
    <w:rsid w:val="00927667"/>
    <w:rsid w:val="00932C30"/>
    <w:rsid w:val="009337C1"/>
    <w:rsid w:val="009362CA"/>
    <w:rsid w:val="00946422"/>
    <w:rsid w:val="009735CD"/>
    <w:rsid w:val="00977772"/>
    <w:rsid w:val="00980F7A"/>
    <w:rsid w:val="009977E1"/>
    <w:rsid w:val="009A0328"/>
    <w:rsid w:val="009A190B"/>
    <w:rsid w:val="009A28BF"/>
    <w:rsid w:val="009A7DB5"/>
    <w:rsid w:val="009B73C1"/>
    <w:rsid w:val="009C008B"/>
    <w:rsid w:val="009C6A41"/>
    <w:rsid w:val="00A06901"/>
    <w:rsid w:val="00A20077"/>
    <w:rsid w:val="00A24498"/>
    <w:rsid w:val="00A41A94"/>
    <w:rsid w:val="00A61579"/>
    <w:rsid w:val="00A81E93"/>
    <w:rsid w:val="00A9379E"/>
    <w:rsid w:val="00A976CA"/>
    <w:rsid w:val="00AA3FDA"/>
    <w:rsid w:val="00AA78BE"/>
    <w:rsid w:val="00AB089D"/>
    <w:rsid w:val="00AB0F87"/>
    <w:rsid w:val="00AB4359"/>
    <w:rsid w:val="00AD0402"/>
    <w:rsid w:val="00AD1E1C"/>
    <w:rsid w:val="00AF3C29"/>
    <w:rsid w:val="00B034BD"/>
    <w:rsid w:val="00B0656C"/>
    <w:rsid w:val="00B17C98"/>
    <w:rsid w:val="00B3061F"/>
    <w:rsid w:val="00B36E33"/>
    <w:rsid w:val="00B734F7"/>
    <w:rsid w:val="00B7664B"/>
    <w:rsid w:val="00BC60C0"/>
    <w:rsid w:val="00BD3132"/>
    <w:rsid w:val="00BE6F28"/>
    <w:rsid w:val="00BE7817"/>
    <w:rsid w:val="00C04B0A"/>
    <w:rsid w:val="00C247A7"/>
    <w:rsid w:val="00C25E7D"/>
    <w:rsid w:val="00C338E7"/>
    <w:rsid w:val="00C348B4"/>
    <w:rsid w:val="00C46186"/>
    <w:rsid w:val="00C57F3D"/>
    <w:rsid w:val="00C863F1"/>
    <w:rsid w:val="00CB0A22"/>
    <w:rsid w:val="00CB4123"/>
    <w:rsid w:val="00CC2AF6"/>
    <w:rsid w:val="00CD6935"/>
    <w:rsid w:val="00D0180F"/>
    <w:rsid w:val="00D04EFB"/>
    <w:rsid w:val="00D07086"/>
    <w:rsid w:val="00D07B68"/>
    <w:rsid w:val="00D11E75"/>
    <w:rsid w:val="00D16221"/>
    <w:rsid w:val="00D61BD2"/>
    <w:rsid w:val="00D6575A"/>
    <w:rsid w:val="00D66CCA"/>
    <w:rsid w:val="00D71AC3"/>
    <w:rsid w:val="00D7325C"/>
    <w:rsid w:val="00D86038"/>
    <w:rsid w:val="00D952FD"/>
    <w:rsid w:val="00DB2E6F"/>
    <w:rsid w:val="00DC1839"/>
    <w:rsid w:val="00DD1BF0"/>
    <w:rsid w:val="00DE28AB"/>
    <w:rsid w:val="00DF09C6"/>
    <w:rsid w:val="00DF3EC1"/>
    <w:rsid w:val="00E01C3F"/>
    <w:rsid w:val="00E11443"/>
    <w:rsid w:val="00E1680D"/>
    <w:rsid w:val="00E33E7D"/>
    <w:rsid w:val="00E359C4"/>
    <w:rsid w:val="00E816BF"/>
    <w:rsid w:val="00EC3689"/>
    <w:rsid w:val="00EC74A3"/>
    <w:rsid w:val="00ED56A4"/>
    <w:rsid w:val="00EF5B51"/>
    <w:rsid w:val="00F0362D"/>
    <w:rsid w:val="00F127EB"/>
    <w:rsid w:val="00F24488"/>
    <w:rsid w:val="00F24DDE"/>
    <w:rsid w:val="00F44A6F"/>
    <w:rsid w:val="00F512BA"/>
    <w:rsid w:val="00F51C67"/>
    <w:rsid w:val="00F54936"/>
    <w:rsid w:val="00F70900"/>
    <w:rsid w:val="00F71650"/>
    <w:rsid w:val="00FA0128"/>
    <w:rsid w:val="00FA6ECA"/>
    <w:rsid w:val="00FB4B26"/>
    <w:rsid w:val="00FC032E"/>
    <w:rsid w:val="00FC27E3"/>
    <w:rsid w:val="00FC33F8"/>
    <w:rsid w:val="00FC34E2"/>
    <w:rsid w:val="00FD66DA"/>
    <w:rsid w:val="00FE6087"/>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shapeDefaults>
    <o:shapedefaults v:ext="edit" spidmax="69633"/>
    <o:shapelayout v:ext="edit">
      <o:idmap v:ext="edit" data="1"/>
    </o:shapelayout>
  </w:shapeDefaults>
  <w:decimalSymbol w:val=","/>
  <w:listSeparator w:val=";"/>
  <w14:docId w14:val="5D79EAAA"/>
  <w15:docId w15:val="{99E080C1-FCBB-42DA-AAF3-303938B8EF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fr-BE" w:eastAsia="en-US" w:bidi="ar-SA"/>
      </w:rPr>
    </w:rPrDefault>
    <w:pPrDefault>
      <w:pPr>
        <w:ind w:left="340"/>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B4C46"/>
  </w:style>
  <w:style w:type="paragraph" w:styleId="Titre1">
    <w:name w:val="heading 1"/>
    <w:basedOn w:val="Normal"/>
    <w:next w:val="Normal"/>
    <w:link w:val="Titre1Car"/>
    <w:autoRedefine/>
    <w:qFormat/>
    <w:rsid w:val="00DC1839"/>
    <w:pPr>
      <w:keepNext/>
      <w:keepLines/>
      <w:numPr>
        <w:numId w:val="1"/>
      </w:numPr>
      <w:spacing w:before="480"/>
      <w:outlineLvl w:val="0"/>
    </w:pPr>
    <w:rPr>
      <w:rFonts w:asciiTheme="majorHAnsi" w:eastAsiaTheme="majorEastAsia" w:hAnsiTheme="majorHAnsi" w:cstheme="majorBidi"/>
      <w:b/>
      <w:bCs/>
      <w:color w:val="365F91" w:themeColor="accent1" w:themeShade="BF"/>
      <w:sz w:val="28"/>
      <w:szCs w:val="28"/>
    </w:rPr>
  </w:style>
  <w:style w:type="paragraph" w:styleId="Titre2">
    <w:name w:val="heading 2"/>
    <w:basedOn w:val="Normal"/>
    <w:next w:val="Normal"/>
    <w:link w:val="Titre2Car"/>
    <w:autoRedefine/>
    <w:unhideWhenUsed/>
    <w:qFormat/>
    <w:rsid w:val="00581E10"/>
    <w:pPr>
      <w:keepNext/>
      <w:keepLines/>
      <w:numPr>
        <w:ilvl w:val="1"/>
        <w:numId w:val="2"/>
      </w:numPr>
      <w:spacing w:before="200"/>
      <w:outlineLvl w:val="1"/>
    </w:pPr>
    <w:rPr>
      <w:rFonts w:asciiTheme="majorHAnsi" w:eastAsiaTheme="majorEastAsia" w:hAnsiTheme="majorHAnsi" w:cstheme="majorBidi"/>
      <w:b/>
      <w:bCs/>
      <w:color w:val="365F91" w:themeColor="accent1" w:themeShade="BF"/>
      <w:sz w:val="26"/>
      <w:szCs w:val="26"/>
      <w:u w:val="single"/>
    </w:rPr>
  </w:style>
  <w:style w:type="paragraph" w:styleId="Titre3">
    <w:name w:val="heading 3"/>
    <w:basedOn w:val="Normal"/>
    <w:next w:val="Normal"/>
    <w:link w:val="Titre3Car"/>
    <w:autoRedefine/>
    <w:unhideWhenUsed/>
    <w:qFormat/>
    <w:rsid w:val="00581E10"/>
    <w:pPr>
      <w:keepNext/>
      <w:keepLines/>
      <w:numPr>
        <w:ilvl w:val="2"/>
        <w:numId w:val="3"/>
      </w:numPr>
      <w:spacing w:before="200"/>
      <w:ind w:left="1224" w:hanging="504"/>
      <w:outlineLvl w:val="2"/>
    </w:pPr>
    <w:rPr>
      <w:rFonts w:asciiTheme="majorHAnsi" w:eastAsiaTheme="majorEastAsia" w:hAnsiTheme="majorHAnsi" w:cstheme="majorBidi"/>
      <w:b/>
      <w:bCs/>
      <w:color w:val="365F91" w:themeColor="accent1" w:themeShade="BF"/>
      <w:u w:val="single"/>
    </w:rPr>
  </w:style>
  <w:style w:type="paragraph" w:styleId="Titre4">
    <w:name w:val="heading 4"/>
    <w:basedOn w:val="Normal"/>
    <w:next w:val="Normal"/>
    <w:link w:val="Titre4Car"/>
    <w:autoRedefine/>
    <w:unhideWhenUsed/>
    <w:qFormat/>
    <w:rsid w:val="00581E10"/>
    <w:pPr>
      <w:keepNext/>
      <w:keepLines/>
      <w:spacing w:before="200"/>
      <w:ind w:left="720" w:hanging="360"/>
      <w:outlineLvl w:val="3"/>
    </w:pPr>
    <w:rPr>
      <w:rFonts w:asciiTheme="majorHAnsi" w:eastAsiaTheme="majorEastAsia" w:hAnsiTheme="majorHAnsi" w:cstheme="majorBidi"/>
      <w:bCs/>
      <w:i/>
      <w:iCs/>
      <w:color w:val="365F91" w:themeColor="accent1" w:themeShade="BF"/>
      <w:u w:val="single"/>
    </w:rPr>
  </w:style>
  <w:style w:type="paragraph" w:styleId="Titre5">
    <w:name w:val="heading 5"/>
    <w:basedOn w:val="Normal"/>
    <w:next w:val="Normal"/>
    <w:link w:val="Titre5Car"/>
    <w:autoRedefine/>
    <w:semiHidden/>
    <w:unhideWhenUsed/>
    <w:qFormat/>
    <w:rsid w:val="006D2934"/>
    <w:pPr>
      <w:tabs>
        <w:tab w:val="num" w:pos="2232"/>
      </w:tabs>
      <w:spacing w:before="240" w:after="60"/>
      <w:ind w:left="2232" w:hanging="792"/>
      <w:outlineLvl w:val="4"/>
    </w:pPr>
    <w:rPr>
      <w:rFonts w:ascii="Times New Roman" w:eastAsia="Times New Roman" w:hAnsi="Times New Roman" w:cs="Times New Roman"/>
      <w:b/>
      <w:bCs/>
      <w:i/>
      <w:iCs/>
      <w:sz w:val="26"/>
      <w:szCs w:val="26"/>
      <w:lang w:val="fr-FR" w:eastAsia="fr-FR"/>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rsid w:val="00DC1839"/>
    <w:rPr>
      <w:rFonts w:asciiTheme="majorHAnsi" w:eastAsiaTheme="majorEastAsia" w:hAnsiTheme="majorHAnsi" w:cstheme="majorBidi"/>
      <w:b/>
      <w:bCs/>
      <w:color w:val="365F91" w:themeColor="accent1" w:themeShade="BF"/>
      <w:sz w:val="28"/>
      <w:szCs w:val="28"/>
    </w:rPr>
  </w:style>
  <w:style w:type="character" w:customStyle="1" w:styleId="Titre3Car">
    <w:name w:val="Titre 3 Car"/>
    <w:basedOn w:val="Policepardfaut"/>
    <w:link w:val="Titre3"/>
    <w:rsid w:val="00581E10"/>
    <w:rPr>
      <w:rFonts w:asciiTheme="majorHAnsi" w:eastAsiaTheme="majorEastAsia" w:hAnsiTheme="majorHAnsi" w:cstheme="majorBidi"/>
      <w:b/>
      <w:bCs/>
      <w:color w:val="365F91" w:themeColor="accent1" w:themeShade="BF"/>
      <w:u w:val="single"/>
    </w:rPr>
  </w:style>
  <w:style w:type="character" w:customStyle="1" w:styleId="Titre2Car">
    <w:name w:val="Titre 2 Car"/>
    <w:basedOn w:val="Policepardfaut"/>
    <w:link w:val="Titre2"/>
    <w:rsid w:val="00581E10"/>
    <w:rPr>
      <w:rFonts w:asciiTheme="majorHAnsi" w:eastAsiaTheme="majorEastAsia" w:hAnsiTheme="majorHAnsi" w:cstheme="majorBidi"/>
      <w:b/>
      <w:bCs/>
      <w:color w:val="365F91" w:themeColor="accent1" w:themeShade="BF"/>
      <w:sz w:val="26"/>
      <w:szCs w:val="26"/>
      <w:u w:val="single"/>
    </w:rPr>
  </w:style>
  <w:style w:type="character" w:customStyle="1" w:styleId="Titre4Car">
    <w:name w:val="Titre 4 Car"/>
    <w:basedOn w:val="Policepardfaut"/>
    <w:link w:val="Titre4"/>
    <w:uiPriority w:val="9"/>
    <w:rsid w:val="00581E10"/>
    <w:rPr>
      <w:rFonts w:asciiTheme="majorHAnsi" w:eastAsiaTheme="majorEastAsia" w:hAnsiTheme="majorHAnsi" w:cstheme="majorBidi"/>
      <w:bCs/>
      <w:i/>
      <w:iCs/>
      <w:color w:val="365F91" w:themeColor="accent1" w:themeShade="BF"/>
      <w:u w:val="single"/>
    </w:rPr>
  </w:style>
  <w:style w:type="paragraph" w:styleId="Citation">
    <w:name w:val="Quote"/>
    <w:basedOn w:val="Normal"/>
    <w:next w:val="Normal"/>
    <w:link w:val="CitationCar"/>
    <w:uiPriority w:val="29"/>
    <w:qFormat/>
    <w:rsid w:val="007B4C46"/>
    <w:rPr>
      <w:i/>
      <w:iCs/>
      <w:color w:val="000000" w:themeColor="text1"/>
    </w:rPr>
  </w:style>
  <w:style w:type="character" w:customStyle="1" w:styleId="CitationCar">
    <w:name w:val="Citation Car"/>
    <w:basedOn w:val="Policepardfaut"/>
    <w:link w:val="Citation"/>
    <w:uiPriority w:val="29"/>
    <w:rsid w:val="007B4C46"/>
    <w:rPr>
      <w:i/>
      <w:iCs/>
      <w:color w:val="000000" w:themeColor="text1"/>
    </w:rPr>
  </w:style>
  <w:style w:type="paragraph" w:styleId="Citationintense">
    <w:name w:val="Intense Quote"/>
    <w:basedOn w:val="Normal"/>
    <w:next w:val="Normal"/>
    <w:link w:val="CitationintenseCar"/>
    <w:uiPriority w:val="30"/>
    <w:qFormat/>
    <w:rsid w:val="007B4C46"/>
    <w:pPr>
      <w:pBdr>
        <w:bottom w:val="single" w:sz="4" w:space="4" w:color="4F81BD" w:themeColor="accent1"/>
      </w:pBdr>
      <w:spacing w:before="200" w:after="280"/>
      <w:ind w:left="936" w:right="936"/>
    </w:pPr>
    <w:rPr>
      <w:b/>
      <w:bCs/>
      <w:i/>
      <w:iCs/>
      <w:color w:val="365F91" w:themeColor="accent1" w:themeShade="BF"/>
    </w:rPr>
  </w:style>
  <w:style w:type="character" w:customStyle="1" w:styleId="CitationintenseCar">
    <w:name w:val="Citation intense Car"/>
    <w:basedOn w:val="Policepardfaut"/>
    <w:link w:val="Citationintense"/>
    <w:uiPriority w:val="30"/>
    <w:rsid w:val="007B4C46"/>
    <w:rPr>
      <w:b/>
      <w:bCs/>
      <w:i/>
      <w:iCs/>
      <w:color w:val="365F91" w:themeColor="accent1" w:themeShade="BF"/>
    </w:rPr>
  </w:style>
  <w:style w:type="character" w:styleId="Rfrencelgre">
    <w:name w:val="Subtle Reference"/>
    <w:basedOn w:val="Policepardfaut"/>
    <w:uiPriority w:val="31"/>
    <w:qFormat/>
    <w:rsid w:val="007B4C46"/>
    <w:rPr>
      <w:smallCaps/>
      <w:color w:val="365F91" w:themeColor="accent1" w:themeShade="BF"/>
      <w:u w:val="single"/>
    </w:rPr>
  </w:style>
  <w:style w:type="character" w:styleId="Rfrenceintense">
    <w:name w:val="Intense Reference"/>
    <w:basedOn w:val="Policepardfaut"/>
    <w:uiPriority w:val="32"/>
    <w:qFormat/>
    <w:rsid w:val="007B4C46"/>
    <w:rPr>
      <w:b/>
      <w:bCs/>
      <w:smallCaps/>
      <w:color w:val="365F91" w:themeColor="accent1" w:themeShade="BF"/>
      <w:spacing w:val="5"/>
      <w:u w:val="single"/>
    </w:rPr>
  </w:style>
  <w:style w:type="paragraph" w:styleId="Paragraphedeliste">
    <w:name w:val="List Paragraph"/>
    <w:basedOn w:val="Normal"/>
    <w:link w:val="ParagraphedelisteCar"/>
    <w:qFormat/>
    <w:rsid w:val="007B4C46"/>
    <w:pPr>
      <w:ind w:left="720"/>
      <w:contextualSpacing/>
    </w:pPr>
  </w:style>
  <w:style w:type="paragraph" w:customStyle="1" w:styleId="TitreSOP1">
    <w:name w:val="Titre SOP 1"/>
    <w:basedOn w:val="Titre1"/>
    <w:next w:val="Normal"/>
    <w:link w:val="TitreSOP1Car"/>
    <w:autoRedefine/>
    <w:qFormat/>
    <w:rsid w:val="0090329B"/>
    <w:pPr>
      <w:numPr>
        <w:numId w:val="4"/>
      </w:numPr>
      <w:ind w:left="567"/>
    </w:pPr>
    <w:rPr>
      <w:smallCaps/>
      <w:color w:val="548DD4" w:themeColor="text2" w:themeTint="99"/>
      <w:lang w:val="en-US"/>
    </w:rPr>
  </w:style>
  <w:style w:type="paragraph" w:customStyle="1" w:styleId="TitreSOP2">
    <w:name w:val="Titre SOP 2"/>
    <w:basedOn w:val="Titre2"/>
    <w:link w:val="TitreSOP2Car"/>
    <w:qFormat/>
    <w:rsid w:val="00C46186"/>
    <w:pPr>
      <w:numPr>
        <w:numId w:val="4"/>
      </w:numPr>
      <w:spacing w:before="0"/>
    </w:pPr>
    <w:rPr>
      <w:b w:val="0"/>
      <w:color w:val="548DD4" w:themeColor="text2" w:themeTint="99"/>
    </w:rPr>
  </w:style>
  <w:style w:type="paragraph" w:customStyle="1" w:styleId="TitreSOP3">
    <w:name w:val="Titre SOP 3"/>
    <w:basedOn w:val="Titre3"/>
    <w:link w:val="TitreSOP3Car"/>
    <w:qFormat/>
    <w:rsid w:val="00C46186"/>
    <w:pPr>
      <w:numPr>
        <w:numId w:val="4"/>
      </w:numPr>
      <w:spacing w:before="0"/>
    </w:pPr>
    <w:rPr>
      <w:i/>
      <w:color w:val="548DD4" w:themeColor="text2" w:themeTint="99"/>
      <w:sz w:val="24"/>
    </w:rPr>
  </w:style>
  <w:style w:type="paragraph" w:customStyle="1" w:styleId="TitreSOP4">
    <w:name w:val="Titre SOP 4"/>
    <w:basedOn w:val="Titre4"/>
    <w:next w:val="Titre4"/>
    <w:link w:val="TitreSOP4Car"/>
    <w:qFormat/>
    <w:rsid w:val="00C46186"/>
    <w:pPr>
      <w:numPr>
        <w:ilvl w:val="3"/>
        <w:numId w:val="4"/>
      </w:numPr>
    </w:pPr>
    <w:rPr>
      <w:color w:val="548DD4" w:themeColor="text2" w:themeTint="99"/>
    </w:rPr>
  </w:style>
  <w:style w:type="table" w:styleId="Grilledutableau">
    <w:name w:val="Table Grid"/>
    <w:basedOn w:val="TableauNormal"/>
    <w:uiPriority w:val="39"/>
    <w:rsid w:val="006343B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eclaire-Accent1">
    <w:name w:val="Light List Accent 1"/>
    <w:basedOn w:val="TableauNormal"/>
    <w:uiPriority w:val="61"/>
    <w:rsid w:val="006343B3"/>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styleId="En-tte">
    <w:name w:val="header"/>
    <w:basedOn w:val="Normal"/>
    <w:link w:val="En-tteCar"/>
    <w:uiPriority w:val="99"/>
    <w:unhideWhenUsed/>
    <w:rsid w:val="006343B3"/>
    <w:pPr>
      <w:tabs>
        <w:tab w:val="center" w:pos="4536"/>
        <w:tab w:val="right" w:pos="9072"/>
      </w:tabs>
    </w:pPr>
  </w:style>
  <w:style w:type="character" w:customStyle="1" w:styleId="En-tteCar">
    <w:name w:val="En-tête Car"/>
    <w:basedOn w:val="Policepardfaut"/>
    <w:link w:val="En-tte"/>
    <w:uiPriority w:val="99"/>
    <w:rsid w:val="006343B3"/>
  </w:style>
  <w:style w:type="paragraph" w:styleId="Pieddepage">
    <w:name w:val="footer"/>
    <w:basedOn w:val="Normal"/>
    <w:link w:val="PieddepageCar"/>
    <w:uiPriority w:val="99"/>
    <w:unhideWhenUsed/>
    <w:rsid w:val="006343B3"/>
    <w:pPr>
      <w:tabs>
        <w:tab w:val="center" w:pos="4536"/>
        <w:tab w:val="right" w:pos="9072"/>
      </w:tabs>
    </w:pPr>
  </w:style>
  <w:style w:type="character" w:customStyle="1" w:styleId="PieddepageCar">
    <w:name w:val="Pied de page Car"/>
    <w:basedOn w:val="Policepardfaut"/>
    <w:link w:val="Pieddepage"/>
    <w:uiPriority w:val="99"/>
    <w:rsid w:val="006343B3"/>
  </w:style>
  <w:style w:type="character" w:styleId="Textedelespacerserv">
    <w:name w:val="Placeholder Text"/>
    <w:basedOn w:val="Policepardfaut"/>
    <w:uiPriority w:val="99"/>
    <w:semiHidden/>
    <w:rsid w:val="006343B3"/>
    <w:rPr>
      <w:color w:val="808080"/>
    </w:rPr>
  </w:style>
  <w:style w:type="paragraph" w:customStyle="1" w:styleId="CorpsTableauSOP">
    <w:name w:val="Corps Tableau SOP"/>
    <w:basedOn w:val="Normal"/>
    <w:autoRedefine/>
    <w:qFormat/>
    <w:rsid w:val="00162728"/>
    <w:pPr>
      <w:ind w:left="36"/>
      <w:jc w:val="center"/>
    </w:pPr>
    <w:rPr>
      <w:rFonts w:eastAsia="Calibri" w:cstheme="minorHAnsi"/>
      <w:bCs/>
    </w:rPr>
  </w:style>
  <w:style w:type="paragraph" w:styleId="Notedefin">
    <w:name w:val="endnote text"/>
    <w:basedOn w:val="Normal"/>
    <w:link w:val="NotedefinCar"/>
    <w:uiPriority w:val="99"/>
    <w:unhideWhenUsed/>
    <w:rsid w:val="001A6B7F"/>
    <w:rPr>
      <w:sz w:val="20"/>
      <w:szCs w:val="20"/>
    </w:rPr>
  </w:style>
  <w:style w:type="character" w:customStyle="1" w:styleId="NotedefinCar">
    <w:name w:val="Note de fin Car"/>
    <w:basedOn w:val="Policepardfaut"/>
    <w:link w:val="Notedefin"/>
    <w:uiPriority w:val="99"/>
    <w:rsid w:val="001A6B7F"/>
    <w:rPr>
      <w:sz w:val="20"/>
      <w:szCs w:val="20"/>
    </w:rPr>
  </w:style>
  <w:style w:type="character" w:styleId="Appeldenotedefin">
    <w:name w:val="endnote reference"/>
    <w:basedOn w:val="Policepardfaut"/>
    <w:uiPriority w:val="99"/>
    <w:semiHidden/>
    <w:unhideWhenUsed/>
    <w:rsid w:val="001A6B7F"/>
    <w:rPr>
      <w:vertAlign w:val="superscript"/>
    </w:rPr>
  </w:style>
  <w:style w:type="paragraph" w:styleId="Notedebasdepage">
    <w:name w:val="footnote text"/>
    <w:basedOn w:val="Normal"/>
    <w:link w:val="NotedebasdepageCar"/>
    <w:uiPriority w:val="99"/>
    <w:semiHidden/>
    <w:unhideWhenUsed/>
    <w:rsid w:val="001A6B7F"/>
    <w:rPr>
      <w:sz w:val="20"/>
      <w:szCs w:val="20"/>
    </w:rPr>
  </w:style>
  <w:style w:type="character" w:customStyle="1" w:styleId="NotedebasdepageCar">
    <w:name w:val="Note de bas de page Car"/>
    <w:basedOn w:val="Policepardfaut"/>
    <w:link w:val="Notedebasdepage"/>
    <w:uiPriority w:val="99"/>
    <w:semiHidden/>
    <w:rsid w:val="001A6B7F"/>
    <w:rPr>
      <w:sz w:val="20"/>
      <w:szCs w:val="20"/>
    </w:rPr>
  </w:style>
  <w:style w:type="character" w:styleId="Appelnotedebasdep">
    <w:name w:val="footnote reference"/>
    <w:basedOn w:val="Policepardfaut"/>
    <w:uiPriority w:val="99"/>
    <w:semiHidden/>
    <w:unhideWhenUsed/>
    <w:rsid w:val="001A6B7F"/>
    <w:rPr>
      <w:vertAlign w:val="superscript"/>
    </w:rPr>
  </w:style>
  <w:style w:type="paragraph" w:styleId="Textedebulles">
    <w:name w:val="Balloon Text"/>
    <w:basedOn w:val="Normal"/>
    <w:link w:val="TextedebullesCar"/>
    <w:uiPriority w:val="99"/>
    <w:semiHidden/>
    <w:unhideWhenUsed/>
    <w:rsid w:val="00E33E7D"/>
    <w:rPr>
      <w:rFonts w:ascii="Tahoma" w:hAnsi="Tahoma" w:cs="Tahoma"/>
      <w:sz w:val="16"/>
      <w:szCs w:val="16"/>
    </w:rPr>
  </w:style>
  <w:style w:type="character" w:customStyle="1" w:styleId="TextedebullesCar">
    <w:name w:val="Texte de bulles Car"/>
    <w:basedOn w:val="Policepardfaut"/>
    <w:link w:val="Textedebulles"/>
    <w:uiPriority w:val="99"/>
    <w:semiHidden/>
    <w:rsid w:val="00E33E7D"/>
    <w:rPr>
      <w:rFonts w:ascii="Tahoma" w:hAnsi="Tahoma" w:cs="Tahoma"/>
      <w:sz w:val="16"/>
      <w:szCs w:val="16"/>
    </w:rPr>
  </w:style>
  <w:style w:type="paragraph" w:styleId="Titre">
    <w:name w:val="Title"/>
    <w:basedOn w:val="Normal"/>
    <w:next w:val="Normal"/>
    <w:link w:val="TitreCar"/>
    <w:uiPriority w:val="10"/>
    <w:qFormat/>
    <w:rsid w:val="00C46186"/>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C46186"/>
    <w:rPr>
      <w:rFonts w:asciiTheme="majorHAnsi" w:eastAsiaTheme="majorEastAsia" w:hAnsiTheme="majorHAnsi" w:cstheme="majorBidi"/>
      <w:color w:val="17365D" w:themeColor="text2" w:themeShade="BF"/>
      <w:spacing w:val="5"/>
      <w:kern w:val="28"/>
      <w:sz w:val="52"/>
      <w:szCs w:val="52"/>
    </w:rPr>
  </w:style>
  <w:style w:type="character" w:customStyle="1" w:styleId="TitreSOP1Car">
    <w:name w:val="Titre SOP 1 Car"/>
    <w:basedOn w:val="Policepardfaut"/>
    <w:link w:val="TitreSOP1"/>
    <w:rsid w:val="0090329B"/>
    <w:rPr>
      <w:rFonts w:asciiTheme="majorHAnsi" w:eastAsiaTheme="majorEastAsia" w:hAnsiTheme="majorHAnsi" w:cstheme="majorBidi"/>
      <w:b/>
      <w:bCs/>
      <w:smallCaps/>
      <w:color w:val="548DD4" w:themeColor="text2" w:themeTint="99"/>
      <w:sz w:val="28"/>
      <w:szCs w:val="28"/>
      <w:lang w:val="en-US"/>
    </w:rPr>
  </w:style>
  <w:style w:type="character" w:customStyle="1" w:styleId="TitreSOP2Car">
    <w:name w:val="Titre SOP 2 Car"/>
    <w:basedOn w:val="Titre2Car"/>
    <w:link w:val="TitreSOP2"/>
    <w:rsid w:val="00C46186"/>
    <w:rPr>
      <w:rFonts w:asciiTheme="majorHAnsi" w:eastAsiaTheme="majorEastAsia" w:hAnsiTheme="majorHAnsi" w:cstheme="majorBidi"/>
      <w:b w:val="0"/>
      <w:bCs/>
      <w:color w:val="548DD4" w:themeColor="text2" w:themeTint="99"/>
      <w:sz w:val="26"/>
      <w:szCs w:val="26"/>
      <w:u w:val="single"/>
    </w:rPr>
  </w:style>
  <w:style w:type="character" w:customStyle="1" w:styleId="TitreSOP3Car">
    <w:name w:val="Titre SOP 3 Car"/>
    <w:basedOn w:val="Titre3Car"/>
    <w:link w:val="TitreSOP3"/>
    <w:rsid w:val="00C46186"/>
    <w:rPr>
      <w:rFonts w:asciiTheme="majorHAnsi" w:eastAsiaTheme="majorEastAsia" w:hAnsiTheme="majorHAnsi" w:cstheme="majorBidi"/>
      <w:b/>
      <w:bCs/>
      <w:i/>
      <w:color w:val="548DD4" w:themeColor="text2" w:themeTint="99"/>
      <w:sz w:val="24"/>
      <w:u w:val="single"/>
    </w:rPr>
  </w:style>
  <w:style w:type="character" w:customStyle="1" w:styleId="TitreSOP4Car">
    <w:name w:val="Titre SOP 4 Car"/>
    <w:basedOn w:val="Titre4Car"/>
    <w:link w:val="TitreSOP4"/>
    <w:rsid w:val="00C46186"/>
    <w:rPr>
      <w:rFonts w:asciiTheme="majorHAnsi" w:eastAsiaTheme="majorEastAsia" w:hAnsiTheme="majorHAnsi" w:cstheme="majorBidi"/>
      <w:bCs/>
      <w:i/>
      <w:iCs/>
      <w:color w:val="548DD4" w:themeColor="text2" w:themeTint="99"/>
      <w:u w:val="single"/>
    </w:rPr>
  </w:style>
  <w:style w:type="character" w:styleId="Lienhypertexte">
    <w:name w:val="Hyperlink"/>
    <w:basedOn w:val="Policepardfaut"/>
    <w:uiPriority w:val="99"/>
    <w:unhideWhenUsed/>
    <w:rsid w:val="00667044"/>
    <w:rPr>
      <w:color w:val="0000FF" w:themeColor="hyperlink"/>
      <w:u w:val="single"/>
    </w:rPr>
  </w:style>
  <w:style w:type="character" w:customStyle="1" w:styleId="e24kjd">
    <w:name w:val="e24kjd"/>
    <w:basedOn w:val="Policepardfaut"/>
    <w:rsid w:val="00BD3132"/>
  </w:style>
  <w:style w:type="character" w:styleId="Lienhypertextesuivivisit">
    <w:name w:val="FollowedHyperlink"/>
    <w:basedOn w:val="Policepardfaut"/>
    <w:uiPriority w:val="99"/>
    <w:semiHidden/>
    <w:unhideWhenUsed/>
    <w:rsid w:val="003F70C4"/>
    <w:rPr>
      <w:color w:val="800080" w:themeColor="followedHyperlink"/>
      <w:u w:val="single"/>
    </w:rPr>
  </w:style>
  <w:style w:type="paragraph" w:styleId="NormalWeb">
    <w:name w:val="Normal (Web)"/>
    <w:basedOn w:val="Normal"/>
    <w:unhideWhenUsed/>
    <w:rsid w:val="00FC27E3"/>
    <w:pPr>
      <w:spacing w:before="100" w:beforeAutospacing="1" w:after="100" w:afterAutospacing="1"/>
      <w:ind w:left="0"/>
    </w:pPr>
    <w:rPr>
      <w:rFonts w:ascii="Times New Roman" w:eastAsia="Times New Roman" w:hAnsi="Times New Roman" w:cs="Times New Roman"/>
      <w:sz w:val="24"/>
      <w:szCs w:val="24"/>
      <w:lang w:eastAsia="fr-BE"/>
    </w:rPr>
  </w:style>
  <w:style w:type="paragraph" w:customStyle="1" w:styleId="Default">
    <w:name w:val="Default"/>
    <w:rsid w:val="004728DB"/>
    <w:pPr>
      <w:autoSpaceDE w:val="0"/>
      <w:autoSpaceDN w:val="0"/>
      <w:adjustRightInd w:val="0"/>
      <w:ind w:left="0"/>
    </w:pPr>
    <w:rPr>
      <w:rFonts w:ascii="Arial" w:hAnsi="Arial" w:cs="Arial"/>
      <w:color w:val="000000"/>
      <w:sz w:val="24"/>
      <w:szCs w:val="24"/>
    </w:rPr>
  </w:style>
  <w:style w:type="character" w:styleId="Marquedecommentaire">
    <w:name w:val="annotation reference"/>
    <w:basedOn w:val="Policepardfaut"/>
    <w:uiPriority w:val="99"/>
    <w:unhideWhenUsed/>
    <w:rsid w:val="00006C1A"/>
    <w:rPr>
      <w:sz w:val="16"/>
      <w:szCs w:val="16"/>
    </w:rPr>
  </w:style>
  <w:style w:type="paragraph" w:styleId="Commentaire">
    <w:name w:val="annotation text"/>
    <w:basedOn w:val="Normal"/>
    <w:link w:val="CommentaireCar"/>
    <w:uiPriority w:val="99"/>
    <w:unhideWhenUsed/>
    <w:rsid w:val="00006C1A"/>
    <w:rPr>
      <w:sz w:val="20"/>
      <w:szCs w:val="20"/>
    </w:rPr>
  </w:style>
  <w:style w:type="character" w:customStyle="1" w:styleId="CommentaireCar">
    <w:name w:val="Commentaire Car"/>
    <w:basedOn w:val="Policepardfaut"/>
    <w:link w:val="Commentaire"/>
    <w:uiPriority w:val="99"/>
    <w:rsid w:val="00006C1A"/>
    <w:rPr>
      <w:sz w:val="20"/>
      <w:szCs w:val="20"/>
    </w:rPr>
  </w:style>
  <w:style w:type="paragraph" w:styleId="Objetducommentaire">
    <w:name w:val="annotation subject"/>
    <w:basedOn w:val="Commentaire"/>
    <w:next w:val="Commentaire"/>
    <w:link w:val="ObjetducommentaireCar"/>
    <w:uiPriority w:val="99"/>
    <w:semiHidden/>
    <w:unhideWhenUsed/>
    <w:rsid w:val="00006C1A"/>
    <w:rPr>
      <w:b/>
      <w:bCs/>
    </w:rPr>
  </w:style>
  <w:style w:type="character" w:customStyle="1" w:styleId="ObjetducommentaireCar">
    <w:name w:val="Objet du commentaire Car"/>
    <w:basedOn w:val="CommentaireCar"/>
    <w:link w:val="Objetducommentaire"/>
    <w:uiPriority w:val="99"/>
    <w:semiHidden/>
    <w:rsid w:val="00006C1A"/>
    <w:rPr>
      <w:b/>
      <w:bCs/>
      <w:sz w:val="20"/>
      <w:szCs w:val="20"/>
    </w:rPr>
  </w:style>
  <w:style w:type="paragraph" w:styleId="Corpsdetexte">
    <w:name w:val="Body Text"/>
    <w:basedOn w:val="Normal"/>
    <w:link w:val="CorpsdetexteCar"/>
    <w:unhideWhenUsed/>
    <w:rsid w:val="00AD1E1C"/>
    <w:pPr>
      <w:spacing w:after="120"/>
      <w:ind w:left="0"/>
    </w:pPr>
    <w:rPr>
      <w:rFonts w:ascii="Times New Roman" w:eastAsia="Times New Roman" w:hAnsi="Times New Roman" w:cs="Tahoma"/>
      <w:sz w:val="24"/>
      <w:szCs w:val="20"/>
      <w:lang w:val="fr-FR" w:eastAsia="fr-FR"/>
    </w:rPr>
  </w:style>
  <w:style w:type="character" w:customStyle="1" w:styleId="CorpsdetexteCar">
    <w:name w:val="Corps de texte Car"/>
    <w:basedOn w:val="Policepardfaut"/>
    <w:link w:val="Corpsdetexte"/>
    <w:rsid w:val="00AD1E1C"/>
    <w:rPr>
      <w:rFonts w:ascii="Times New Roman" w:eastAsia="Times New Roman" w:hAnsi="Times New Roman" w:cs="Tahoma"/>
      <w:sz w:val="24"/>
      <w:szCs w:val="20"/>
      <w:lang w:val="fr-FR" w:eastAsia="fr-FR"/>
    </w:rPr>
  </w:style>
  <w:style w:type="paragraph" w:customStyle="1" w:styleId="bullet">
    <w:name w:val="bullet"/>
    <w:basedOn w:val="Normal"/>
    <w:next w:val="Normal"/>
    <w:rsid w:val="00AD1E1C"/>
    <w:pPr>
      <w:numPr>
        <w:numId w:val="7"/>
      </w:numPr>
      <w:tabs>
        <w:tab w:val="left" w:pos="0"/>
        <w:tab w:val="left" w:pos="1080"/>
      </w:tabs>
      <w:spacing w:after="158"/>
      <w:jc w:val="both"/>
    </w:pPr>
    <w:rPr>
      <w:rFonts w:ascii="Arial" w:eastAsia="Times New Roman" w:hAnsi="Arial" w:cs="Times New Roman"/>
      <w:sz w:val="24"/>
      <w:szCs w:val="20"/>
      <w:lang w:val="en-US"/>
    </w:rPr>
  </w:style>
  <w:style w:type="character" w:customStyle="1" w:styleId="Titre5Car">
    <w:name w:val="Titre 5 Car"/>
    <w:basedOn w:val="Policepardfaut"/>
    <w:link w:val="Titre5"/>
    <w:semiHidden/>
    <w:rsid w:val="006D2934"/>
    <w:rPr>
      <w:rFonts w:ascii="Times New Roman" w:eastAsia="Times New Roman" w:hAnsi="Times New Roman" w:cs="Times New Roman"/>
      <w:b/>
      <w:bCs/>
      <w:i/>
      <w:iCs/>
      <w:sz w:val="26"/>
      <w:szCs w:val="26"/>
      <w:lang w:val="fr-FR" w:eastAsia="fr-FR"/>
    </w:rPr>
  </w:style>
  <w:style w:type="paragraph" w:styleId="TM1">
    <w:name w:val="toc 1"/>
    <w:basedOn w:val="Normal"/>
    <w:next w:val="Normal"/>
    <w:autoRedefine/>
    <w:uiPriority w:val="39"/>
    <w:unhideWhenUsed/>
    <w:rsid w:val="006D2934"/>
    <w:pPr>
      <w:tabs>
        <w:tab w:val="left" w:pos="426"/>
        <w:tab w:val="left" w:pos="720"/>
        <w:tab w:val="right" w:leader="dot" w:pos="9062"/>
      </w:tabs>
      <w:spacing w:before="120" w:after="120"/>
      <w:ind w:left="0"/>
    </w:pPr>
    <w:rPr>
      <w:rFonts w:ascii="Lucida Sans" w:eastAsia="Times New Roman" w:hAnsi="Lucida Sans" w:cs="Lucida Sans"/>
      <w:b/>
      <w:bCs/>
      <w:caps/>
      <w:noProof/>
      <w:sz w:val="20"/>
      <w:szCs w:val="20"/>
      <w:lang w:val="fr-FR" w:eastAsia="fr-FR"/>
    </w:rPr>
  </w:style>
  <w:style w:type="paragraph" w:styleId="TM2">
    <w:name w:val="toc 2"/>
    <w:basedOn w:val="Normal"/>
    <w:next w:val="Normal"/>
    <w:autoRedefine/>
    <w:uiPriority w:val="39"/>
    <w:unhideWhenUsed/>
    <w:rsid w:val="006D2934"/>
    <w:pPr>
      <w:tabs>
        <w:tab w:val="left" w:pos="993"/>
        <w:tab w:val="right" w:leader="dot" w:pos="9062"/>
      </w:tabs>
      <w:ind w:left="240"/>
    </w:pPr>
    <w:rPr>
      <w:rFonts w:ascii="Times New Roman" w:eastAsia="Times New Roman" w:hAnsi="Times New Roman" w:cs="Times New Roman"/>
      <w:smallCaps/>
      <w:sz w:val="20"/>
      <w:szCs w:val="20"/>
      <w:lang w:val="fr-FR" w:eastAsia="fr-FR"/>
    </w:rPr>
  </w:style>
  <w:style w:type="paragraph" w:styleId="TM3">
    <w:name w:val="toc 3"/>
    <w:basedOn w:val="Normal"/>
    <w:next w:val="Normal"/>
    <w:autoRedefine/>
    <w:uiPriority w:val="39"/>
    <w:unhideWhenUsed/>
    <w:rsid w:val="006D2934"/>
    <w:pPr>
      <w:tabs>
        <w:tab w:val="left" w:pos="1000"/>
        <w:tab w:val="right" w:pos="9060"/>
      </w:tabs>
      <w:ind w:left="480"/>
    </w:pPr>
    <w:rPr>
      <w:rFonts w:ascii="Times New Roman" w:eastAsia="Times New Roman" w:hAnsi="Times New Roman" w:cs="Times New Roman"/>
      <w:i/>
      <w:iCs/>
      <w:sz w:val="20"/>
      <w:szCs w:val="20"/>
      <w:lang w:val="fr-FR" w:eastAsia="fr-FR"/>
    </w:rPr>
  </w:style>
  <w:style w:type="paragraph" w:styleId="Retraitnormal">
    <w:name w:val="Normal Indent"/>
    <w:basedOn w:val="Normal"/>
    <w:semiHidden/>
    <w:unhideWhenUsed/>
    <w:rsid w:val="006D2934"/>
    <w:pPr>
      <w:spacing w:line="360" w:lineRule="auto"/>
      <w:ind w:left="567"/>
      <w:jc w:val="both"/>
    </w:pPr>
    <w:rPr>
      <w:rFonts w:ascii="Arial" w:eastAsia="Times New Roman" w:hAnsi="Arial" w:cs="Times New Roman"/>
      <w:lang w:val="en-GB"/>
    </w:rPr>
  </w:style>
  <w:style w:type="paragraph" w:styleId="Listepuces">
    <w:name w:val="List Bullet"/>
    <w:basedOn w:val="Normal"/>
    <w:semiHidden/>
    <w:unhideWhenUsed/>
    <w:rsid w:val="006D2934"/>
    <w:pPr>
      <w:numPr>
        <w:numId w:val="8"/>
      </w:numPr>
      <w:contextualSpacing/>
    </w:pPr>
    <w:rPr>
      <w:rFonts w:ascii="Times New Roman" w:eastAsia="Times New Roman" w:hAnsi="Times New Roman" w:cs="Times New Roman"/>
      <w:sz w:val="24"/>
      <w:szCs w:val="20"/>
      <w:lang w:val="fr-FR" w:eastAsia="fr-FR"/>
    </w:rPr>
  </w:style>
  <w:style w:type="paragraph" w:customStyle="1" w:styleId="CM39">
    <w:name w:val="CM39"/>
    <w:basedOn w:val="Default"/>
    <w:next w:val="Default"/>
    <w:rsid w:val="006D2934"/>
    <w:rPr>
      <w:rFonts w:ascii="Times New Roman" w:eastAsia="Times New Roman" w:hAnsi="Times New Roman" w:cs="Times New Roman"/>
      <w:color w:val="auto"/>
      <w:lang w:val="fr-FR" w:eastAsia="fr-FR"/>
    </w:rPr>
  </w:style>
  <w:style w:type="character" w:customStyle="1" w:styleId="ParagraphChar">
    <w:name w:val="Paragraph Char"/>
    <w:basedOn w:val="Policepardfaut"/>
    <w:link w:val="Paragraph"/>
    <w:locked/>
    <w:rsid w:val="006D2934"/>
    <w:rPr>
      <w:sz w:val="24"/>
      <w:szCs w:val="24"/>
      <w:lang w:val="en-US"/>
    </w:rPr>
  </w:style>
  <w:style w:type="paragraph" w:customStyle="1" w:styleId="Paragraph">
    <w:name w:val="Paragraph"/>
    <w:link w:val="ParagraphChar"/>
    <w:rsid w:val="006D2934"/>
    <w:pPr>
      <w:spacing w:after="240"/>
      <w:ind w:left="0"/>
    </w:pPr>
    <w:rPr>
      <w:sz w:val="24"/>
      <w:szCs w:val="24"/>
      <w:lang w:val="en-US"/>
    </w:rPr>
  </w:style>
  <w:style w:type="character" w:styleId="Accentuation">
    <w:name w:val="Emphasis"/>
    <w:basedOn w:val="Policepardfaut"/>
    <w:qFormat/>
    <w:rsid w:val="006D2934"/>
    <w:rPr>
      <w:i/>
      <w:iCs/>
    </w:rPr>
  </w:style>
  <w:style w:type="paragraph" w:styleId="En-ttedetabledesmatires">
    <w:name w:val="TOC Heading"/>
    <w:basedOn w:val="Titre1"/>
    <w:next w:val="Normal"/>
    <w:uiPriority w:val="39"/>
    <w:unhideWhenUsed/>
    <w:qFormat/>
    <w:rsid w:val="001E09F4"/>
    <w:pPr>
      <w:numPr>
        <w:numId w:val="0"/>
      </w:numPr>
      <w:spacing w:before="240" w:line="259" w:lineRule="auto"/>
      <w:outlineLvl w:val="9"/>
    </w:pPr>
    <w:rPr>
      <w:b w:val="0"/>
      <w:bCs w:val="0"/>
      <w:sz w:val="32"/>
      <w:szCs w:val="32"/>
      <w:lang w:eastAsia="fr-BE"/>
    </w:rPr>
  </w:style>
  <w:style w:type="paragraph" w:styleId="Sansinterligne">
    <w:name w:val="No Spacing"/>
    <w:basedOn w:val="Normal"/>
    <w:uiPriority w:val="1"/>
    <w:qFormat/>
    <w:rsid w:val="00135D49"/>
    <w:pPr>
      <w:pBdr>
        <w:top w:val="nil"/>
        <w:left w:val="nil"/>
        <w:bottom w:val="nil"/>
        <w:right w:val="nil"/>
        <w:between w:val="nil"/>
        <w:bar w:val="nil"/>
      </w:pBdr>
      <w:ind w:left="284"/>
      <w:jc w:val="both"/>
    </w:pPr>
    <w:rPr>
      <w:rFonts w:ascii="Lucida Sans" w:eastAsia="Arial Unicode MS" w:hAnsi="Lucida Sans" w:cs="Times New Roman"/>
      <w:bCs/>
      <w:sz w:val="20"/>
      <w:szCs w:val="20"/>
      <w:bdr w:val="nil"/>
      <w:lang w:val="en-GB" w:bidi="en-US"/>
    </w:rPr>
  </w:style>
  <w:style w:type="character" w:customStyle="1" w:styleId="ParagraphedelisteCar">
    <w:name w:val="Paragraphe de liste Car"/>
    <w:link w:val="Paragraphedeliste"/>
    <w:rsid w:val="002E3C9A"/>
  </w:style>
  <w:style w:type="character" w:styleId="Mentionnonrsolue">
    <w:name w:val="Unresolved Mention"/>
    <w:basedOn w:val="Policepardfaut"/>
    <w:uiPriority w:val="99"/>
    <w:semiHidden/>
    <w:unhideWhenUsed/>
    <w:rsid w:val="00B734F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4538769">
      <w:bodyDiv w:val="1"/>
      <w:marLeft w:val="0"/>
      <w:marRight w:val="0"/>
      <w:marTop w:val="0"/>
      <w:marBottom w:val="0"/>
      <w:divBdr>
        <w:top w:val="none" w:sz="0" w:space="0" w:color="auto"/>
        <w:left w:val="none" w:sz="0" w:space="0" w:color="auto"/>
        <w:bottom w:val="none" w:sz="0" w:space="0" w:color="auto"/>
        <w:right w:val="none" w:sz="0" w:space="0" w:color="auto"/>
      </w:divBdr>
    </w:div>
    <w:div w:id="573202844">
      <w:bodyDiv w:val="1"/>
      <w:marLeft w:val="0"/>
      <w:marRight w:val="0"/>
      <w:marTop w:val="0"/>
      <w:marBottom w:val="0"/>
      <w:divBdr>
        <w:top w:val="none" w:sz="0" w:space="0" w:color="auto"/>
        <w:left w:val="none" w:sz="0" w:space="0" w:color="auto"/>
        <w:bottom w:val="none" w:sz="0" w:space="0" w:color="auto"/>
        <w:right w:val="none" w:sz="0" w:space="0" w:color="auto"/>
      </w:divBdr>
    </w:div>
    <w:div w:id="1802576829">
      <w:bodyDiv w:val="1"/>
      <w:marLeft w:val="0"/>
      <w:marRight w:val="0"/>
      <w:marTop w:val="0"/>
      <w:marBottom w:val="0"/>
      <w:divBdr>
        <w:top w:val="none" w:sz="0" w:space="0" w:color="auto"/>
        <w:left w:val="none" w:sz="0" w:space="0" w:color="auto"/>
        <w:bottom w:val="none" w:sz="0" w:space="0" w:color="auto"/>
        <w:right w:val="none" w:sz="0" w:space="0" w:color="auto"/>
      </w:divBdr>
    </w:div>
    <w:div w:id="19061870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www.ema.europa.eu/en/glossary/serious-adverse-reaction" TargetMode="External"/><Relationship Id="rId26" Type="http://schemas.openxmlformats.org/officeDocument/2006/relationships/hyperlink" Target="https://www.ema.europa.eu/en/glossary/clinical-trial" TargetMode="External"/><Relationship Id="rId3" Type="http://schemas.openxmlformats.org/officeDocument/2006/relationships/customXml" Target="../customXml/item3.xml"/><Relationship Id="rId21" Type="http://schemas.openxmlformats.org/officeDocument/2006/relationships/hyperlink" Target="https://www.ema.europa.eu/en/glossary/investigational-medicinal-product"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ema.europa.eu/en/glossary/clinical-trial" TargetMode="External"/><Relationship Id="rId25" Type="http://schemas.openxmlformats.org/officeDocument/2006/relationships/hyperlink" Target="https://www.ema.europa.eu/en/glossary/clinical-trial"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s://www.ema.europa.eu/en/glossary/clinical-trial" TargetMode="External"/><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mailto:rgpd@saintluc.uclouvain.be" TargetMode="Externa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www.ema.europa.eu/en/glossary/serious-adverse-reaction" TargetMode="External"/><Relationship Id="rId28" Type="http://schemas.openxmlformats.org/officeDocument/2006/relationships/hyperlink" Target="https://euclinicaltrials.eu/home" TargetMode="External"/><Relationship Id="rId10" Type="http://schemas.openxmlformats.org/officeDocument/2006/relationships/webSettings" Target="webSettings.xml"/><Relationship Id="rId19" Type="http://schemas.openxmlformats.org/officeDocument/2006/relationships/hyperlink" Target="https://www.ema.europa.eu/en/glossary/clinical-trial" TargetMode="Externa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https://www.ema.europa.eu/en/glossary/clinical-trial" TargetMode="External"/><Relationship Id="rId27" Type="http://schemas.openxmlformats.org/officeDocument/2006/relationships/hyperlink" Target="https://www.ema.europa.eu/en/glossary/clinical-trial" TargetMode="External"/><Relationship Id="rId30" Type="http://schemas.openxmlformats.org/officeDocument/2006/relationships/footer" Target="footer3.xml"/><Relationship Id="rId8" Type="http://schemas.openxmlformats.org/officeDocument/2006/relationships/styles" Target="styles.xml"/></Relationships>
</file>

<file path=word/_rels/footnotes.xml.rels><?xml version="1.0" encoding="UTF-8" standalone="yes"?>
<Relationships xmlns="http://schemas.openxmlformats.org/package/2006/relationships"><Relationship Id="rId2" Type="http://schemas.openxmlformats.org/officeDocument/2006/relationships/hyperlink" Target="https://database.ich.org/sites/default/files/E6_R2_Addendum.pdf" TargetMode="External"/><Relationship Id="rId1" Type="http://schemas.openxmlformats.org/officeDocument/2006/relationships/hyperlink" Target="https://eur-lex.europa.eu/legal-content/FR/TXT/HTML/?uri=CELEX:32014R0536&amp;from=FR"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4F11E51923F403BBD86372FE48FA8BB"/>
        <w:category>
          <w:name w:val="Général"/>
          <w:gallery w:val="placeholder"/>
        </w:category>
        <w:types>
          <w:type w:val="bbPlcHdr"/>
        </w:types>
        <w:behaviors>
          <w:behavior w:val="content"/>
        </w:behaviors>
        <w:guid w:val="{91D857DA-F14B-427B-8064-6A665C3E2004}"/>
      </w:docPartPr>
      <w:docPartBody>
        <w:p w:rsidR="00904C31" w:rsidRDefault="002301A4" w:rsidP="002301A4">
          <w:pPr>
            <w:pStyle w:val="14F11E51923F403BBD86372FE48FA8BB"/>
          </w:pPr>
          <w:r w:rsidRPr="006503E5">
            <w:rPr>
              <w:rStyle w:val="Textedelespacerserv"/>
            </w:rPr>
            <w:t>Click or tap here to enter text.</w:t>
          </w:r>
        </w:p>
      </w:docPartBody>
    </w:docPart>
    <w:docPart>
      <w:docPartPr>
        <w:name w:val="547A2C5CB9134E1BB3C89F82A6F6DA48"/>
        <w:category>
          <w:name w:val="Général"/>
          <w:gallery w:val="placeholder"/>
        </w:category>
        <w:types>
          <w:type w:val="bbPlcHdr"/>
        </w:types>
        <w:behaviors>
          <w:behavior w:val="content"/>
        </w:behaviors>
        <w:guid w:val="{6961EDC6-48C1-413F-84B2-80F02DB24C39}"/>
      </w:docPartPr>
      <w:docPartBody>
        <w:p w:rsidR="00904C31" w:rsidRDefault="002301A4" w:rsidP="002301A4">
          <w:pPr>
            <w:pStyle w:val="547A2C5CB9134E1BB3C89F82A6F6DA48"/>
          </w:pPr>
          <w:r w:rsidRPr="006503E5">
            <w:rPr>
              <w:rStyle w:val="Textedelespacerserv"/>
            </w:rPr>
            <w:t>Click or tap here to enter text.</w:t>
          </w:r>
        </w:p>
      </w:docPartBody>
    </w:docPart>
    <w:docPart>
      <w:docPartPr>
        <w:name w:val="CD6529171C1444E0AFC5E1E2206E766F"/>
        <w:category>
          <w:name w:val="Général"/>
          <w:gallery w:val="placeholder"/>
        </w:category>
        <w:types>
          <w:type w:val="bbPlcHdr"/>
        </w:types>
        <w:behaviors>
          <w:behavior w:val="content"/>
        </w:behaviors>
        <w:guid w:val="{F1D492E7-BB2B-49D8-9E51-A775C7265F74}"/>
      </w:docPartPr>
      <w:docPartBody>
        <w:p w:rsidR="00904C31" w:rsidRDefault="00904C31" w:rsidP="00904C31">
          <w:pPr>
            <w:pStyle w:val="CD6529171C1444E0AFC5E1E2206E766F"/>
          </w:pPr>
          <w:r w:rsidRPr="00035E2C">
            <w:rPr>
              <w:rStyle w:val="Textedelespacerserv"/>
            </w:rPr>
            <w:t>[N° de référence]</w:t>
          </w:r>
        </w:p>
      </w:docPartBody>
    </w:docPart>
    <w:docPart>
      <w:docPartPr>
        <w:name w:val="D89BA86E22B9403F83ED3FEC7783700A"/>
        <w:category>
          <w:name w:val="Général"/>
          <w:gallery w:val="placeholder"/>
        </w:category>
        <w:types>
          <w:type w:val="bbPlcHdr"/>
        </w:types>
        <w:behaviors>
          <w:behavior w:val="content"/>
        </w:behaviors>
        <w:guid w:val="{3F8FFAE0-605B-43BC-8018-CE0A60E86DC7}"/>
      </w:docPartPr>
      <w:docPartBody>
        <w:p w:rsidR="00467F8E" w:rsidRDefault="003E6299" w:rsidP="003E6299">
          <w:pPr>
            <w:pStyle w:val="D89BA86E22B9403F83ED3FEC7783700A"/>
          </w:pPr>
          <w:r w:rsidRPr="00F23508">
            <w:rPr>
              <w:rStyle w:val="Textedelespacerserv"/>
            </w:rPr>
            <w:t>[Titre ]</w:t>
          </w:r>
        </w:p>
      </w:docPartBody>
    </w:docPart>
    <w:docPart>
      <w:docPartPr>
        <w:name w:val="3264F03B052046DBB4272B4EADDEB4D3"/>
        <w:category>
          <w:name w:val="Général"/>
          <w:gallery w:val="placeholder"/>
        </w:category>
        <w:types>
          <w:type w:val="bbPlcHdr"/>
        </w:types>
        <w:behaviors>
          <w:behavior w:val="content"/>
        </w:behaviors>
        <w:guid w:val="{6F907AAF-2F87-4238-A26A-4C189BE769C4}"/>
      </w:docPartPr>
      <w:docPartBody>
        <w:p w:rsidR="00467F8E" w:rsidRDefault="003E6299" w:rsidP="003E6299">
          <w:pPr>
            <w:pStyle w:val="3264F03B052046DBB4272B4EADDEB4D3"/>
          </w:pPr>
          <w:r w:rsidRPr="00D627B9">
            <w:rPr>
              <w:rStyle w:val="Textedelespacerserv"/>
            </w:rPr>
            <w:t>[Dept]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Lucida Sans">
    <w:panose1 w:val="020B0602030504020204"/>
    <w:charset w:val="00"/>
    <w:family w:val="swiss"/>
    <w:pitch w:val="variable"/>
    <w:sig w:usb0="00000003" w:usb1="00000000" w:usb2="00000000" w:usb3="00000000" w:csb0="00000001" w:csb1="00000000"/>
  </w:font>
  <w:font w:name="Arial,BoldItalic">
    <w:altName w:val="MS Gothic"/>
    <w:panose1 w:val="00000000000000000000"/>
    <w:charset w:val="80"/>
    <w:family w:val="auto"/>
    <w:notTrueType/>
    <w:pitch w:val="default"/>
    <w:sig w:usb0="00000001" w:usb1="08070000" w:usb2="00000010" w:usb3="00000000" w:csb0="0002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53D3C"/>
    <w:rsid w:val="00155CE3"/>
    <w:rsid w:val="00161A71"/>
    <w:rsid w:val="002301A4"/>
    <w:rsid w:val="003E6299"/>
    <w:rsid w:val="00467F8E"/>
    <w:rsid w:val="00553D3C"/>
    <w:rsid w:val="00572E42"/>
    <w:rsid w:val="005C3A12"/>
    <w:rsid w:val="005E1817"/>
    <w:rsid w:val="00714EA9"/>
    <w:rsid w:val="00836EDD"/>
    <w:rsid w:val="008E48E3"/>
    <w:rsid w:val="00904C31"/>
    <w:rsid w:val="009778C9"/>
    <w:rsid w:val="00982E4F"/>
    <w:rsid w:val="00B10C8E"/>
    <w:rsid w:val="00BE7E81"/>
    <w:rsid w:val="00C04B0A"/>
    <w:rsid w:val="00C227FA"/>
    <w:rsid w:val="00C25E7D"/>
    <w:rsid w:val="00C40ADF"/>
    <w:rsid w:val="00ED2F38"/>
    <w:rsid w:val="00EF0865"/>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fr-BE" w:eastAsia="fr-B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3E6299"/>
    <w:rPr>
      <w:color w:val="808080"/>
    </w:rPr>
  </w:style>
  <w:style w:type="paragraph" w:customStyle="1" w:styleId="14F11E51923F403BBD86372FE48FA8BB">
    <w:name w:val="14F11E51923F403BBD86372FE48FA8BB"/>
    <w:rsid w:val="002301A4"/>
  </w:style>
  <w:style w:type="paragraph" w:customStyle="1" w:styleId="547A2C5CB9134E1BB3C89F82A6F6DA48">
    <w:name w:val="547A2C5CB9134E1BB3C89F82A6F6DA48"/>
    <w:rsid w:val="002301A4"/>
  </w:style>
  <w:style w:type="paragraph" w:customStyle="1" w:styleId="CD6529171C1444E0AFC5E1E2206E766F">
    <w:name w:val="CD6529171C1444E0AFC5E1E2206E766F"/>
    <w:rsid w:val="00904C31"/>
  </w:style>
  <w:style w:type="paragraph" w:customStyle="1" w:styleId="D89BA86E22B9403F83ED3FEC7783700A">
    <w:name w:val="D89BA86E22B9403F83ED3FEC7783700A"/>
    <w:rsid w:val="003E6299"/>
  </w:style>
  <w:style w:type="paragraph" w:customStyle="1" w:styleId="3264F03B052046DBB4272B4EADDEB4D3">
    <w:name w:val="3264F03B052046DBB4272B4EADDEB4D3"/>
    <w:rsid w:val="003E629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2017-07-14T00:00:00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Restricted xmlns="e33cef0b-1299-449a-8c9b-9377b704d689">false</Restricted>
    <e274256493c744d183c99eed3f3eca63 xmlns="e33cef0b-1299-449a-8c9b-9377b704d689">
      <Terms xmlns="http://schemas.microsoft.com/office/infopath/2007/PartnerControls"/>
    </e274256493c744d183c99eed3f3eca63>
    <DocRef xmlns="e33cef0b-1299-449a-8c9b-9377b704d689">AAHRPP-DSQ-034</DocRef>
    <HiddenVersion xmlns="e33cef0b-1299-449a-8c9b-9377b704d689" xsi:nil="true"/>
    <Date_x0020_de_x0020_revision xmlns="80eed50f-45b9-4b44-a9f0-cf999f8ca4ad">2024-03-15T23:00:00+00:00</Date_x0020_de_x0020_revision>
    <Date_x0020_d_x0027_application xmlns="1513a309-1cca-4c63-bf5d-9114afb0e718">2022-06-15T22:00:00+00:00</Date_x0020_d_x0027_application>
    <Authors xmlns="80eed50f-45b9-4b44-a9f0-cf999f8ca4ad">
      <UserInfo>
        <DisplayName>i:0#.w|stluc\bi2868</DisplayName>
        <AccountId>1630</AccountId>
        <AccountType/>
      </UserInfo>
    </Authors>
    <Date_x0020_d_x0027_expiration xmlns="1513a309-1cca-4c63-bf5d-9114afb0e718">2024-06-15T22:00:00+00:00</Date_x0020_d_x0027_expiration>
    <TaxCatchAll xmlns="1513a309-1cca-4c63-bf5d-9114afb0e718">
      <Value>3024</Value>
    </TaxCatchAll>
    <Departement xmlns="de4ee292-a203-47ce-b1c7-763c471c966e">47</Departement>
    <SkipWorkflow xmlns="e33cef0b-1299-449a-8c9b-9377b704d689">false</SkipWorkflow>
    <f9c3f15207e5416db3c86d5c523188d0 xmlns="de4ee292-a203-47ce-b1c7-763c471c966e">
      <Terms xmlns="http://schemas.microsoft.com/office/infopath/2007/PartnerControls">
        <TermInfo xmlns="http://schemas.microsoft.com/office/infopath/2007/PartnerControls">
          <TermName xmlns="http://schemas.microsoft.com/office/infopath/2007/PartnerControls">Protocole</TermName>
          <TermId xmlns="http://schemas.microsoft.com/office/infopath/2007/PartnerControls">3a65bdbb-f34d-45eb-b919-2cca22e55698</TermId>
        </TermInfo>
      </Terms>
    </f9c3f15207e5416db3c86d5c523188d0>
    <DLCPolicyLabelLock xmlns="e33cef0b-1299-449a-8c9b-9377b704d689" xsi:nil="true"/>
    <HiddenTitleId xmlns="e33cef0b-1299-449a-8c9b-9377b704d689" xsi:nil="true"/>
    <DLCPolicyLabelClientValue xmlns="e33cef0b-1299-449a-8c9b-9377b704d689">{_UIVersionString}</DLCPolicyLabelClientValue>
    <DLCPolicyLabelValue xmlns="e33cef0b-1299-449a-8c9b-9377b704d689">2.0</DLCPolicyLabelValue>
    <Clausseur xmlns="de4ee292-a203-47ce-b1c7-763c471c966e" xsi:nil="true"/>
    <ResponsableApprobation xmlns="e33cef0b-1299-449a-8c9b-9377b704d689">VAN OPHEM Dominique</ResponsableApprobation>
    <Dept xmlns="de4ee292-a203-47ce-b1c7-763c471c966e">Clinical Trial Center</Dept>
    <_dlc_ExpireDateSaved xmlns="http://schemas.microsoft.com/sharepoint/v3" xsi:nil="true"/>
    <_dlc_ExpireDate xmlns="http://schemas.microsoft.com/sharepoint/v3">2024-03-16T23:00:00+00:00</_dlc_ExpireDat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SQ" ma:contentTypeID="0x01010054BC2A225B587F44B4A167E5D580EC1A004D2FEC3175ADDC4EA9B9AA74CB3DB534" ma:contentTypeVersion="176" ma:contentTypeDescription="" ma:contentTypeScope="" ma:versionID="eb1d1d258395ade82ed61c0539fef5fa">
  <xsd:schema xmlns:xsd="http://www.w3.org/2001/XMLSchema" xmlns:xs="http://www.w3.org/2001/XMLSchema" xmlns:p="http://schemas.microsoft.com/office/2006/metadata/properties" xmlns:ns1="http://schemas.microsoft.com/sharepoint/v3" xmlns:ns2="80eed50f-45b9-4b44-a9f0-cf999f8ca4ad" xmlns:ns3="de4ee292-a203-47ce-b1c7-763c471c966e" xmlns:ns4="e33cef0b-1299-449a-8c9b-9377b704d689" xmlns:ns5="1513a309-1cca-4c63-bf5d-9114afb0e718" targetNamespace="http://schemas.microsoft.com/office/2006/metadata/properties" ma:root="true" ma:fieldsID="a45ee24aae862a37398765a258a7684f" ns1:_="" ns2:_="" ns3:_="" ns4:_="" ns5:_="">
    <xsd:import namespace="http://schemas.microsoft.com/sharepoint/v3"/>
    <xsd:import namespace="80eed50f-45b9-4b44-a9f0-cf999f8ca4ad"/>
    <xsd:import namespace="de4ee292-a203-47ce-b1c7-763c471c966e"/>
    <xsd:import namespace="e33cef0b-1299-449a-8c9b-9377b704d689"/>
    <xsd:import namespace="1513a309-1cca-4c63-bf5d-9114afb0e718"/>
    <xsd:element name="properties">
      <xsd:complexType>
        <xsd:sequence>
          <xsd:element name="documentManagement">
            <xsd:complexType>
              <xsd:all>
                <xsd:element ref="ns2:Authors" minOccurs="0"/>
                <xsd:element ref="ns3:Departement" minOccurs="0"/>
                <xsd:element ref="ns4:Restricted" minOccurs="0"/>
                <xsd:element ref="ns4:SkipWorkflow" minOccurs="0"/>
                <xsd:element ref="ns2:Date_x0020_de_x0020_revision" minOccurs="0"/>
                <xsd:element ref="ns5:TaxCatchAll" minOccurs="0"/>
                <xsd:element ref="ns5:TaxCatchAllLabel" minOccurs="0"/>
                <xsd:element ref="ns5:Date_x0020_d_x0027_application" minOccurs="0"/>
                <xsd:element ref="ns4:HiddenTitleId" minOccurs="0"/>
                <xsd:element ref="ns1:_dlc_ExpireDateSaved" minOccurs="0"/>
                <xsd:element ref="ns1:_dlc_ExpireDate" minOccurs="0"/>
                <xsd:element ref="ns1:_dlc_Exempt" minOccurs="0"/>
                <xsd:element ref="ns5:Date_x0020_d_x0027_expiration" minOccurs="0"/>
                <xsd:element ref="ns4:e274256493c744d183c99eed3f3eca63" minOccurs="0"/>
                <xsd:element ref="ns4:DocRef" minOccurs="0"/>
                <xsd:element ref="ns4:HiddenVersion" minOccurs="0"/>
                <xsd:element ref="ns3:f9c3f15207e5416db3c86d5c523188d0" minOccurs="0"/>
                <xsd:element ref="ns4:DLCPolicyLabelValue" minOccurs="0"/>
                <xsd:element ref="ns4:DLCPolicyLabelClientValue" minOccurs="0"/>
                <xsd:element ref="ns4:DLCPolicyLabelLock" minOccurs="0"/>
                <xsd:element ref="ns3:Clausseur" minOccurs="0"/>
                <xsd:element ref="ns4:ResponsableApprobation" minOccurs="0"/>
                <xsd:element ref="ns3:Dep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pireDateSaved" ma:index="23" nillable="true" ma:displayName="Date d’expiration d’origine" ma:hidden="true" ma:internalName="_dlc_ExpireDateSaved" ma:readOnly="true">
      <xsd:simpleType>
        <xsd:restriction base="dms:DateTime"/>
      </xsd:simpleType>
    </xsd:element>
    <xsd:element name="_dlc_ExpireDate" ma:index="24" nillable="true" ma:displayName="Date d’expiration" ma:description="" ma:hidden="true" ma:indexed="true" ma:internalName="_dlc_ExpireDate" ma:readOnly="true">
      <xsd:simpleType>
        <xsd:restriction base="dms:DateTime"/>
      </xsd:simpleType>
    </xsd:element>
    <xsd:element name="_dlc_Exempt" ma:index="25" nillable="true" ma:displayName="Exempt de la stratégie"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0eed50f-45b9-4b44-a9f0-cf999f8ca4ad" elementFormDefault="qualified">
    <xsd:import namespace="http://schemas.microsoft.com/office/2006/documentManagement/types"/>
    <xsd:import namespace="http://schemas.microsoft.com/office/infopath/2007/PartnerControls"/>
    <xsd:element name="Authors" ma:index="2" nillable="true" ma:displayName="Authors" ma:list="UserInfo" ma:SearchPeopleOnly="false" ma:SharePointGroup="0" ma:internalName="Authors"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te_x0020_de_x0020_revision" ma:index="8" nillable="true" ma:displayName="Date de revision" ma:format="DateOnly" ma:hidden="true" ma:internalName="Date_x0020_de_x0020_revision"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e4ee292-a203-47ce-b1c7-763c471c966e" elementFormDefault="qualified">
    <xsd:import namespace="http://schemas.microsoft.com/office/2006/documentManagement/types"/>
    <xsd:import namespace="http://schemas.microsoft.com/office/infopath/2007/PartnerControls"/>
    <xsd:element name="Departement" ma:index="3" nillable="true" ma:displayName="Departement" ma:list="{d39501f6-7d1f-4d2f-aaf1-2626f994e850}" ma:internalName="Departement" ma:readOnly="false" ma:showField="Title" ma:web="de4ee292-a203-47ce-b1c7-763c471c966e">
      <xsd:simpleType>
        <xsd:restriction base="dms:Lookup"/>
      </xsd:simpleType>
    </xsd:element>
    <xsd:element name="f9c3f15207e5416db3c86d5c523188d0" ma:index="32" nillable="true" ma:taxonomy="true" ma:internalName="f9c3f15207e5416db3c86d5c523188d0" ma:taxonomyFieldName="DocCategory" ma:displayName="DocCatégorie" ma:readOnly="false" ma:default="" ma:fieldId="{f9c3f152-07e5-416d-b3c8-6d5c523188d0}" ma:taxonomyMulti="true" ma:sspId="77b73e13-ad6b-401c-a45a-a40dd80dde2e" ma:termSetId="9a18df31-631a-4ff2-92b7-6b4f0c612c7c" ma:anchorId="00000000-0000-0000-0000-000000000000" ma:open="false" ma:isKeyword="false">
      <xsd:complexType>
        <xsd:sequence>
          <xsd:element ref="pc:Terms" minOccurs="0" maxOccurs="1"/>
        </xsd:sequence>
      </xsd:complexType>
    </xsd:element>
    <xsd:element name="Clausseur" ma:index="37" nillable="true" ma:displayName="Classeur" ma:hidden="true" ma:internalName="Clausseur" ma:readOnly="false">
      <xsd:simpleType>
        <xsd:restriction base="dms:Text">
          <xsd:maxLength value="255"/>
        </xsd:restriction>
      </xsd:simpleType>
    </xsd:element>
    <xsd:element name="Dept" ma:index="39" nillable="true" ma:displayName="Dept" ma:hidden="true" ma:internalName="Dept"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3cef0b-1299-449a-8c9b-9377b704d689" elementFormDefault="qualified">
    <xsd:import namespace="http://schemas.microsoft.com/office/2006/documentManagement/types"/>
    <xsd:import namespace="http://schemas.microsoft.com/office/infopath/2007/PartnerControls"/>
    <xsd:element name="Restricted" ma:index="6" nillable="true" ma:displayName="Restricted" ma:default="0" ma:internalName="Restricted">
      <xsd:simpleType>
        <xsd:restriction base="dms:Boolean"/>
      </xsd:simpleType>
    </xsd:element>
    <xsd:element name="SkipWorkflow" ma:index="7" nillable="true" ma:displayName="SkipWorkflow" ma:default="0" ma:description="Check this to make changes without triggering the workflow. Only Quality can do this. If someone else checks this option it will be ignored." ma:internalName="SkipWorkflow">
      <xsd:simpleType>
        <xsd:restriction base="dms:Boolean"/>
      </xsd:simpleType>
    </xsd:element>
    <xsd:element name="HiddenTitleId" ma:index="22" nillable="true" ma:displayName="numéro" ma:internalName="HiddenTitleId" ma:readOnly="false">
      <xsd:simpleType>
        <xsd:restriction base="dms:Number"/>
      </xsd:simpleType>
    </xsd:element>
    <xsd:element name="e274256493c744d183c99eed3f3eca63" ma:index="28" nillable="true" ma:taxonomy="true" ma:internalName="e274256493c744d183c99eed3f3eca63" ma:taxonomyFieldName="Keywords" ma:displayName="Mots-Clés" ma:default="" ma:fieldId="{e2742564-93c7-44d1-83c9-9eed3f3eca63}" ma:taxonomyMulti="true" ma:sspId="77b73e13-ad6b-401c-a45a-a40dd80dde2e" ma:termSetId="761c972c-4b1a-4aa6-beae-36e7069d1b43" ma:anchorId="00000000-0000-0000-0000-000000000000" ma:open="true" ma:isKeyword="false">
      <xsd:complexType>
        <xsd:sequence>
          <xsd:element ref="pc:Terms" minOccurs="0" maxOccurs="1"/>
        </xsd:sequence>
      </xsd:complexType>
    </xsd:element>
    <xsd:element name="DocRef" ma:index="29" nillable="true" ma:displayName="N° de référence" ma:hidden="true" ma:internalName="DocRef" ma:readOnly="false">
      <xsd:simpleType>
        <xsd:restriction base="dms:Text">
          <xsd:maxLength value="255"/>
        </xsd:restriction>
      </xsd:simpleType>
    </xsd:element>
    <xsd:element name="HiddenVersion" ma:index="30" nillable="true" ma:displayName="Version Doc" ma:hidden="true" ma:internalName="HiddenVersion" ma:readOnly="false">
      <xsd:simpleType>
        <xsd:restriction base="dms:Text">
          <xsd:maxLength value="255"/>
        </xsd:restriction>
      </xsd:simpleType>
    </xsd:element>
    <xsd:element name="DLCPolicyLabelValue" ma:index="34" nillable="true" ma:displayName="Étiquette" ma:description="Stocke la valeur actuelle de l’intitulé." ma:internalName="DLCPolicyLabelValue" ma:readOnly="true">
      <xsd:simpleType>
        <xsd:restriction base="dms:Note">
          <xsd:maxLength value="255"/>
        </xsd:restriction>
      </xsd:simpleType>
    </xsd:element>
    <xsd:element name="DLCPolicyLabelClientValue" ma:index="35" nillable="true" ma:displayName="Valeur d'intitulé client" ma:description="Stocke la dernière valeur d'intitulé calculée sur le client." ma:hidden="true" ma:internalName="DLCPolicyLabelClientValue" ma:readOnly="false">
      <xsd:simpleType>
        <xsd:restriction base="dms:Note"/>
      </xsd:simpleType>
    </xsd:element>
    <xsd:element name="DLCPolicyLabelLock" ma:index="36" nillable="true" ma:displayName="Intitulé verrouillé" ma:description="Indique si l'intitulé doit être mis à jour en cas de modification des propriétés de l'élément." ma:hidden="true" ma:internalName="DLCPolicyLabelLock" ma:readOnly="false">
      <xsd:simpleType>
        <xsd:restriction base="dms:Text"/>
      </xsd:simpleType>
    </xsd:element>
    <xsd:element name="ResponsableApprobation" ma:index="38" nillable="true" ma:displayName="ResponsableApprobation" ma:hidden="true" ma:internalName="ResponsableApproba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13a309-1cca-4c63-bf5d-9114afb0e718" elementFormDefault="qualified">
    <xsd:import namespace="http://schemas.microsoft.com/office/2006/documentManagement/types"/>
    <xsd:import namespace="http://schemas.microsoft.com/office/infopath/2007/PartnerControls"/>
    <xsd:element name="TaxCatchAll" ma:index="11" nillable="true" ma:displayName="Taxonomy Catch All Column" ma:description="" ma:hidden="true" ma:list="{47ab73cc-d579-4cd0-a52a-2883107b98ca}" ma:internalName="TaxCatchAll" ma:showField="CatchAllData" ma:web="1513a309-1cca-4c63-bf5d-9114afb0e718">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description="" ma:hidden="true" ma:list="{47ab73cc-d579-4cd0-a52a-2883107b98ca}" ma:internalName="TaxCatchAllLabel" ma:readOnly="true" ma:showField="CatchAllDataLabel" ma:web="1513a309-1cca-4c63-bf5d-9114afb0e718">
      <xsd:complexType>
        <xsd:complexContent>
          <xsd:extension base="dms:MultiChoiceLookup">
            <xsd:sequence>
              <xsd:element name="Value" type="dms:Lookup" maxOccurs="unbounded" minOccurs="0" nillable="true"/>
            </xsd:sequence>
          </xsd:extension>
        </xsd:complexContent>
      </xsd:complexType>
    </xsd:element>
    <xsd:element name="Date_x0020_d_x0027_application" ma:index="21" nillable="true" ma:displayName="Date d'application" ma:format="DateOnly" ma:hidden="true" ma:internalName="Date_x0020_d_x0027_application" ma:readOnly="false">
      <xsd:simpleType>
        <xsd:restriction base="dms:DateTime"/>
      </xsd:simpleType>
    </xsd:element>
    <xsd:element name="Date_x0020_d_x0027_expiration" ma:index="27" nillable="true" ma:displayName="Date d'expiration" ma:format="DateOnly" ma:hidden="true" ma:indexed="true" ma:internalName="Date_x0020_d_x0027_expiration" ma:readOnly="fals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Type de contenu"/>
        <xsd:element ref="dc:title" minOccurs="0" maxOccurs="1" ma:index="1" ma:displayName="Titre"/>
        <xsd:element ref="dc:subject" minOccurs="0" maxOccurs="1"/>
        <xsd:element ref="dc:description" minOccurs="0" maxOccurs="1"/>
        <xsd:element name="keywords" minOccurs="0" maxOccurs="1" type="xsd:string" ma:index="5" ma:displayName="Mots-Clé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Policy xmlns:p="office.server.policy" id="" local="true">
  <p:Name>DSQ</p:Name>
  <p:Description/>
  <p:Statement/>
  <p:PolicyItems>
    <p:PolicyItem featureId="Microsoft.Office.RecordsManagement.PolicyFeatures.PolicyLabel" staticId="0x01010054BC2A225B587F44B4A167E5D580EC1A004D2FEC3175ADDC4EA9B9AA74CB3DB534|801092262" UniqueId="a231d58b-9721-47af-8119-528bd66cf445">
      <p:Name>Étiquettes</p:Name>
      <p:Description>Génère des étiquettes pouvant être insérées dans les documents Microsoft Office afin de vous assurer que les propriétés du document ou d'autres informations importantes apparaissent lors de l'impression des documents. Les étiquettes peuvent également être utilisées pour rechercher Il est également possible de rechercher des documents.</p:Description>
      <p:CustomData>
        <label>
          <segment type="metadata">_UIVersionString</segment>
        </label>
      </p:CustomData>
    </p:PolicyItem>
  </p:PolicyItems>
</p:Policy>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DFB5159-1033-4837-AFA3-C78928F0047A}">
  <ds:schemaRefs>
    <ds:schemaRef ds:uri="http://purl.org/dc/elements/1.1/"/>
    <ds:schemaRef ds:uri="e33cef0b-1299-449a-8c9b-9377b704d689"/>
    <ds:schemaRef ds:uri="http://purl.org/dc/dcmitype/"/>
    <ds:schemaRef ds:uri="80eed50f-45b9-4b44-a9f0-cf999f8ca4ad"/>
    <ds:schemaRef ds:uri="http://purl.org/dc/terms/"/>
    <ds:schemaRef ds:uri="http://schemas.microsoft.com/office/infopath/2007/PartnerControls"/>
    <ds:schemaRef ds:uri="http://schemas.openxmlformats.org/package/2006/metadata/core-properties"/>
    <ds:schemaRef ds:uri="http://schemas.microsoft.com/office/2006/documentManagement/types"/>
    <ds:schemaRef ds:uri="http://www.w3.org/XML/1998/namespace"/>
    <ds:schemaRef ds:uri="1513a309-1cca-4c63-bf5d-9114afb0e718"/>
    <ds:schemaRef ds:uri="de4ee292-a203-47ce-b1c7-763c471c966e"/>
    <ds:schemaRef ds:uri="http://schemas.microsoft.com/sharepoint/v3"/>
    <ds:schemaRef ds:uri="http://schemas.microsoft.com/office/2006/metadata/properties"/>
  </ds:schemaRefs>
</ds:datastoreItem>
</file>

<file path=customXml/itemProps3.xml><?xml version="1.0" encoding="utf-8"?>
<ds:datastoreItem xmlns:ds="http://schemas.openxmlformats.org/officeDocument/2006/customXml" ds:itemID="{EF32587C-9C6D-449E-9F33-28FC67208959}">
  <ds:schemaRefs>
    <ds:schemaRef ds:uri="http://schemas.openxmlformats.org/officeDocument/2006/bibliography"/>
  </ds:schemaRefs>
</ds:datastoreItem>
</file>

<file path=customXml/itemProps4.xml><?xml version="1.0" encoding="utf-8"?>
<ds:datastoreItem xmlns:ds="http://schemas.openxmlformats.org/officeDocument/2006/customXml" ds:itemID="{32B11703-ED07-4ED0-A508-0C28002035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0eed50f-45b9-4b44-a9f0-cf999f8ca4ad"/>
    <ds:schemaRef ds:uri="de4ee292-a203-47ce-b1c7-763c471c966e"/>
    <ds:schemaRef ds:uri="e33cef0b-1299-449a-8c9b-9377b704d689"/>
    <ds:schemaRef ds:uri="1513a309-1cca-4c63-bf5d-9114afb0e7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740EC75-508F-4959-B1DE-86F54687F450}">
  <ds:schemaRefs>
    <ds:schemaRef ds:uri="office.server.policy"/>
  </ds:schemaRefs>
</ds:datastoreItem>
</file>

<file path=customXml/itemProps6.xml><?xml version="1.0" encoding="utf-8"?>
<ds:datastoreItem xmlns:ds="http://schemas.openxmlformats.org/officeDocument/2006/customXml" ds:itemID="{35CE28B9-66F6-4708-AF6E-A87274CAA14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6</TotalTime>
  <Pages>32</Pages>
  <Words>10665</Words>
  <Characters>58660</Characters>
  <Application>Microsoft Office Word</Application>
  <DocSecurity>0</DocSecurity>
  <Lines>488</Lines>
  <Paragraphs>138</Paragraphs>
  <ScaleCrop>false</ScaleCrop>
  <HeadingPairs>
    <vt:vector size="2" baseType="variant">
      <vt:variant>
        <vt:lpstr>Titre</vt:lpstr>
      </vt:variant>
      <vt:variant>
        <vt:i4>1</vt:i4>
      </vt:variant>
    </vt:vector>
  </HeadingPairs>
  <TitlesOfParts>
    <vt:vector size="1" baseType="lpstr">
      <vt:lpstr>Clinical drug trial protocol (Template)</vt:lpstr>
    </vt:vector>
  </TitlesOfParts>
  <Company>Cliniques Universitaires Saint-Luc</Company>
  <LinksUpToDate>false</LinksUpToDate>
  <CharactersWithSpaces>69187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Clinical drug trial protocol (Template)</dc:title>
  <dc:creator>RUBIN WINKLER Edith Maria</dc:creator>
  <cp:keywords/>
  <cp:lastModifiedBy>BEAUFAY Isabelle</cp:lastModifiedBy>
  <cp:revision>8</cp:revision>
  <cp:lastPrinted>2017-07-14T08:32:00Z</cp:lastPrinted>
  <dcterms:created xsi:type="dcterms:W3CDTF">2026-03-13T14:53:00Z</dcterms:created>
  <dcterms:modified xsi:type="dcterms:W3CDTF">2026-04-27T12:05:00Z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0x01010054BC2A225B587F44B4A167E5D580EC1A004D2FEC3175ADDC4EA9B9AA74CB3DB534</vt:lpwstr>
  </property>
  <property fmtid="{D5CDD505-2E9C-101B-9397-08002B2CF9AE}" pid="3" name="_dlc_policyId">
    <vt:lpwstr>/sites/SyGeDoc/CUSL</vt:lpwstr>
  </property>
  <property fmtid="{D5CDD505-2E9C-101B-9397-08002B2CF9AE}" pid="4" name="ItemRetentionFormula">
    <vt:lpwstr>&lt;formula id="Microsoft.Office.RecordsManagement.PolicyFeatures.Expiration.Formula.BuiltIn"&gt;&lt;number&gt;1&lt;/number&gt;&lt;property&gt;Date_x005f_x0020_de_x005f_x0020_revision&lt;/property&gt;&lt;propertyId&gt;00000000-0000-0000-0000-000000000000&lt;/propertyId&gt;&lt;period&gt;days&lt;/period&gt;&lt;/formula&gt;</vt:lpwstr>
  </property>
  <property fmtid="{D5CDD505-2E9C-101B-9397-08002B2CF9AE}" pid="5" name="DocCategory">
    <vt:lpwstr>3024;#Protocole|3a65bdbb-f34d-45eb-b919-2cca22e55698</vt:lpwstr>
  </property>
  <property fmtid="{D5CDD505-2E9C-101B-9397-08002B2CF9AE}" pid="6" name="WorkflowChangePath">
    <vt:lpwstr>102b2a87-7dbf-4c5d-9d88-591f62dfc18f,4;102b2a87-7dbf-4c5d-9d88-591f62dfc18f,5;102b2a87-7dbf-4c5d-9d88-591f62dfc18f,5;102b2a87-7dbf-4c5d-9d88-591f62dfc18f,5;102b2a87-7dbf-4c5d-9d88-591f62dfc18f,5;102b2a87-7dbf-4c5d-9d88-591f62dfc18f,10;102b2a87-7dbf-4c5d-9</vt:lpwstr>
  </property>
</Properties>
</file>