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6"/>
  </p:sldMasterIdLst>
  <p:notesMasterIdLst>
    <p:notesMasterId r:id="rId9"/>
  </p:notesMasterIdLst>
  <p:handoutMasterIdLst>
    <p:handoutMasterId r:id="rId10"/>
  </p:handoutMasterIdLst>
  <p:sldIdLst>
    <p:sldId id="256" r:id="rId7"/>
    <p:sldId id="257" r:id="rId8"/>
  </p:sldIdLst>
  <p:sldSz cx="6858000" cy="9144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9BD05A-4F8F-4135-899B-0A2B7C1CB725}" v="2" dt="2026-03-04T08:13:00.232"/>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Style moyen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5" d="100"/>
          <a:sy n="125" d="100"/>
        </p:scale>
        <p:origin x="990" y="-264"/>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presProps" Target="presProps.xml"/><Relationship Id="rId5" Type="http://schemas.openxmlformats.org/officeDocument/2006/relationships/customXml" Target="../customXml/item5.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4958" cy="49800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sz="quarter" idx="1"/>
          </p:nvPr>
        </p:nvSpPr>
        <p:spPr>
          <a:xfrm>
            <a:off x="3851098" y="0"/>
            <a:ext cx="2944958" cy="498008"/>
          </a:xfrm>
          <a:prstGeom prst="rect">
            <a:avLst/>
          </a:prstGeom>
        </p:spPr>
        <p:txBody>
          <a:bodyPr vert="horz" lIns="91440" tIns="45720" rIns="91440" bIns="45720" rtlCol="0"/>
          <a:lstStyle>
            <a:lvl1pPr algn="r">
              <a:defRPr sz="1200"/>
            </a:lvl1pPr>
          </a:lstStyle>
          <a:p>
            <a:fld id="{6FE89AC9-39D9-42B0-AB3C-AC9B7C86975E}" type="datetimeFigureOut">
              <a:rPr lang="fr-BE" smtClean="0"/>
              <a:t>21-04-26</a:t>
            </a:fld>
            <a:endParaRPr lang="fr-BE"/>
          </a:p>
        </p:txBody>
      </p:sp>
      <p:sp>
        <p:nvSpPr>
          <p:cNvPr id="4" name="Espace réservé du pied de page 3"/>
          <p:cNvSpPr>
            <a:spLocks noGrp="1"/>
          </p:cNvSpPr>
          <p:nvPr>
            <p:ph type="ftr" sz="quarter" idx="2"/>
          </p:nvPr>
        </p:nvSpPr>
        <p:spPr>
          <a:xfrm>
            <a:off x="0" y="9428630"/>
            <a:ext cx="2944958" cy="498008"/>
          </a:xfrm>
          <a:prstGeom prst="rect">
            <a:avLst/>
          </a:prstGeom>
        </p:spPr>
        <p:txBody>
          <a:bodyPr vert="horz" lIns="91440" tIns="45720" rIns="91440" bIns="45720" rtlCol="0" anchor="b"/>
          <a:lstStyle>
            <a:lvl1pPr algn="l">
              <a:defRPr sz="1200"/>
            </a:lvl1pPr>
          </a:lstStyle>
          <a:p>
            <a:endParaRPr lang="fr-BE"/>
          </a:p>
        </p:txBody>
      </p:sp>
      <p:sp>
        <p:nvSpPr>
          <p:cNvPr id="5" name="Espace réservé du numéro de diapositive 4"/>
          <p:cNvSpPr>
            <a:spLocks noGrp="1"/>
          </p:cNvSpPr>
          <p:nvPr>
            <p:ph type="sldNum" sz="quarter" idx="3"/>
          </p:nvPr>
        </p:nvSpPr>
        <p:spPr>
          <a:xfrm>
            <a:off x="3851098" y="9428630"/>
            <a:ext cx="2944958" cy="498008"/>
          </a:xfrm>
          <a:prstGeom prst="rect">
            <a:avLst/>
          </a:prstGeom>
        </p:spPr>
        <p:txBody>
          <a:bodyPr vert="horz" lIns="91440" tIns="45720" rIns="91440" bIns="45720" rtlCol="0" anchor="b"/>
          <a:lstStyle>
            <a:lvl1pPr algn="r">
              <a:defRPr sz="1200"/>
            </a:lvl1pPr>
          </a:lstStyle>
          <a:p>
            <a:fld id="{8ADC345E-24C3-435D-8DB0-B7C606DE4409}" type="slidenum">
              <a:rPr lang="fr-BE" smtClean="0"/>
              <a:t>‹N°›</a:t>
            </a:fld>
            <a:endParaRPr lang="fr-BE"/>
          </a:p>
        </p:txBody>
      </p:sp>
    </p:spTree>
    <p:extLst>
      <p:ext uri="{BB962C8B-B14F-4D97-AF65-F5344CB8AC3E}">
        <p14:creationId xmlns:p14="http://schemas.microsoft.com/office/powerpoint/2010/main" val="2153797078"/>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4958" cy="498008"/>
          </a:xfrm>
          <a:prstGeom prst="rect">
            <a:avLst/>
          </a:prstGeom>
        </p:spPr>
        <p:txBody>
          <a:bodyPr vert="horz" lIns="91440" tIns="45720" rIns="91440" bIns="45720" rtlCol="0"/>
          <a:lstStyle>
            <a:lvl1pPr algn="l">
              <a:defRPr sz="1200"/>
            </a:lvl1pPr>
          </a:lstStyle>
          <a:p>
            <a:endParaRPr lang="fr-BE"/>
          </a:p>
        </p:txBody>
      </p:sp>
      <p:sp>
        <p:nvSpPr>
          <p:cNvPr id="3" name="Espace réservé de la date 2"/>
          <p:cNvSpPr>
            <a:spLocks noGrp="1"/>
          </p:cNvSpPr>
          <p:nvPr>
            <p:ph type="dt" idx="1"/>
          </p:nvPr>
        </p:nvSpPr>
        <p:spPr>
          <a:xfrm>
            <a:off x="3851098" y="0"/>
            <a:ext cx="2944958" cy="498008"/>
          </a:xfrm>
          <a:prstGeom prst="rect">
            <a:avLst/>
          </a:prstGeom>
        </p:spPr>
        <p:txBody>
          <a:bodyPr vert="horz" lIns="91440" tIns="45720" rIns="91440" bIns="45720" rtlCol="0"/>
          <a:lstStyle>
            <a:lvl1pPr algn="r">
              <a:defRPr sz="1200"/>
            </a:lvl1pPr>
          </a:lstStyle>
          <a:p>
            <a:fld id="{6CBFBB73-C457-4D41-A2EB-D5D3F15DB6A4}" type="datetimeFigureOut">
              <a:rPr lang="fr-BE" smtClean="0"/>
              <a:t>21-04-26</a:t>
            </a:fld>
            <a:endParaRPr lang="fr-BE"/>
          </a:p>
        </p:txBody>
      </p:sp>
      <p:sp>
        <p:nvSpPr>
          <p:cNvPr id="4" name="Espace réservé de l'image des diapositives 3"/>
          <p:cNvSpPr>
            <a:spLocks noGrp="1" noRot="1" noChangeAspect="1"/>
          </p:cNvSpPr>
          <p:nvPr>
            <p:ph type="sldImg" idx="2"/>
          </p:nvPr>
        </p:nvSpPr>
        <p:spPr>
          <a:xfrm>
            <a:off x="2141538" y="1239838"/>
            <a:ext cx="2514600" cy="3351212"/>
          </a:xfrm>
          <a:prstGeom prst="rect">
            <a:avLst/>
          </a:prstGeom>
          <a:noFill/>
          <a:ln w="12700">
            <a:solidFill>
              <a:prstClr val="black"/>
            </a:solidFill>
          </a:ln>
        </p:spPr>
        <p:txBody>
          <a:bodyPr vert="horz" lIns="91440" tIns="45720" rIns="91440" bIns="45720" rtlCol="0" anchor="ctr"/>
          <a:lstStyle/>
          <a:p>
            <a:endParaRPr lang="fr-BE"/>
          </a:p>
        </p:txBody>
      </p:sp>
      <p:sp>
        <p:nvSpPr>
          <p:cNvPr id="5" name="Espace réservé des notes 4"/>
          <p:cNvSpPr>
            <a:spLocks noGrp="1"/>
          </p:cNvSpPr>
          <p:nvPr>
            <p:ph type="body" sz="quarter" idx="3"/>
          </p:nvPr>
        </p:nvSpPr>
        <p:spPr>
          <a:xfrm>
            <a:off x="679606" y="4777365"/>
            <a:ext cx="5438464" cy="3909042"/>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6" name="Espace réservé du pied de page 5"/>
          <p:cNvSpPr>
            <a:spLocks noGrp="1"/>
          </p:cNvSpPr>
          <p:nvPr>
            <p:ph type="ftr" sz="quarter" idx="4"/>
          </p:nvPr>
        </p:nvSpPr>
        <p:spPr>
          <a:xfrm>
            <a:off x="0" y="9428630"/>
            <a:ext cx="2944958" cy="498008"/>
          </a:xfrm>
          <a:prstGeom prst="rect">
            <a:avLst/>
          </a:prstGeom>
        </p:spPr>
        <p:txBody>
          <a:bodyPr vert="horz" lIns="91440" tIns="45720" rIns="91440" bIns="45720" rtlCol="0" anchor="b"/>
          <a:lstStyle>
            <a:lvl1pPr algn="l">
              <a:defRPr sz="1200"/>
            </a:lvl1pPr>
          </a:lstStyle>
          <a:p>
            <a:endParaRPr lang="fr-BE"/>
          </a:p>
        </p:txBody>
      </p:sp>
      <p:sp>
        <p:nvSpPr>
          <p:cNvPr id="7" name="Espace réservé du numéro de diapositive 6"/>
          <p:cNvSpPr>
            <a:spLocks noGrp="1"/>
          </p:cNvSpPr>
          <p:nvPr>
            <p:ph type="sldNum" sz="quarter" idx="5"/>
          </p:nvPr>
        </p:nvSpPr>
        <p:spPr>
          <a:xfrm>
            <a:off x="3851098" y="9428630"/>
            <a:ext cx="2944958" cy="498008"/>
          </a:xfrm>
          <a:prstGeom prst="rect">
            <a:avLst/>
          </a:prstGeom>
        </p:spPr>
        <p:txBody>
          <a:bodyPr vert="horz" lIns="91440" tIns="45720" rIns="91440" bIns="45720" rtlCol="0" anchor="b"/>
          <a:lstStyle>
            <a:lvl1pPr algn="r">
              <a:defRPr sz="1200"/>
            </a:lvl1pPr>
          </a:lstStyle>
          <a:p>
            <a:fld id="{F056E5B0-ABE1-4889-95F0-454CA246ADFD}" type="slidenum">
              <a:rPr lang="fr-BE" smtClean="0"/>
              <a:t>‹N°›</a:t>
            </a:fld>
            <a:endParaRPr lang="fr-BE"/>
          </a:p>
        </p:txBody>
      </p:sp>
    </p:spTree>
    <p:extLst>
      <p:ext uri="{BB962C8B-B14F-4D97-AF65-F5344CB8AC3E}">
        <p14:creationId xmlns:p14="http://schemas.microsoft.com/office/powerpoint/2010/main" val="211893930"/>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fr-FR"/>
              <a:t>Modifiez le style du titre</a:t>
            </a:r>
            <a:endParaRPr lang="en-US"/>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a:t>Modifier le style des sous-titres du masque</a:t>
            </a:r>
            <a:endParaRPr lang="en-US"/>
          </a:p>
        </p:txBody>
      </p:sp>
      <p:sp>
        <p:nvSpPr>
          <p:cNvPr id="4" name="Date Placeholder 3"/>
          <p:cNvSpPr>
            <a:spLocks noGrp="1"/>
          </p:cNvSpPr>
          <p:nvPr>
            <p:ph type="dt" sz="half" idx="10"/>
          </p:nvPr>
        </p:nvSpPr>
        <p:spPr/>
        <p:txBody>
          <a:bodyPr/>
          <a:lstStyle/>
          <a:p>
            <a:fld id="{A64E6FB5-125C-4891-8D77-B81C2A68ACF6}" type="datetime1">
              <a:rPr lang="fr-BE" smtClean="0"/>
              <a:t>21-04-26</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90BE02C7-55A3-4E69-9B38-F76CC22748FE}" type="slidenum">
              <a:rPr lang="fr-BE" smtClean="0"/>
              <a:t>‹N°›</a:t>
            </a:fld>
            <a:endParaRPr lang="fr-BE"/>
          </a:p>
        </p:txBody>
      </p:sp>
    </p:spTree>
    <p:extLst>
      <p:ext uri="{BB962C8B-B14F-4D97-AF65-F5344CB8AC3E}">
        <p14:creationId xmlns:p14="http://schemas.microsoft.com/office/powerpoint/2010/main" val="27568684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3C031057-FF90-4EAA-AB81-5D2DA62012EC}" type="datetime1">
              <a:rPr lang="fr-BE" smtClean="0"/>
              <a:t>21-04-26</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90BE02C7-55A3-4E69-9B38-F76CC22748FE}" type="slidenum">
              <a:rPr lang="fr-BE" smtClean="0"/>
              <a:t>‹N°›</a:t>
            </a:fld>
            <a:endParaRPr lang="fr-BE"/>
          </a:p>
        </p:txBody>
      </p:sp>
    </p:spTree>
    <p:extLst>
      <p:ext uri="{BB962C8B-B14F-4D97-AF65-F5344CB8AC3E}">
        <p14:creationId xmlns:p14="http://schemas.microsoft.com/office/powerpoint/2010/main" val="1881487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fr-FR"/>
              <a:t>Modifiez le style du titre</a:t>
            </a:r>
            <a:endParaRPr lang="en-US"/>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35FB84B9-376C-4C56-91A3-8980EB3C845D}" type="datetime1">
              <a:rPr lang="fr-BE" smtClean="0"/>
              <a:t>21-04-26</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90BE02C7-55A3-4E69-9B38-F76CC22748FE}" type="slidenum">
              <a:rPr lang="fr-BE" smtClean="0"/>
              <a:t>‹N°›</a:t>
            </a:fld>
            <a:endParaRPr lang="fr-BE"/>
          </a:p>
        </p:txBody>
      </p:sp>
    </p:spTree>
    <p:extLst>
      <p:ext uri="{BB962C8B-B14F-4D97-AF65-F5344CB8AC3E}">
        <p14:creationId xmlns:p14="http://schemas.microsoft.com/office/powerpoint/2010/main" val="2360166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81B54DF3-A533-409C-8B51-5ACF6721E83D}" type="datetime1">
              <a:rPr lang="fr-BE" smtClean="0"/>
              <a:t>21-04-26</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90BE02C7-55A3-4E69-9B38-F76CC22748FE}" type="slidenum">
              <a:rPr lang="fr-BE" smtClean="0"/>
              <a:t>‹N°›</a:t>
            </a:fld>
            <a:endParaRPr lang="fr-BE"/>
          </a:p>
        </p:txBody>
      </p:sp>
    </p:spTree>
    <p:extLst>
      <p:ext uri="{BB962C8B-B14F-4D97-AF65-F5344CB8AC3E}">
        <p14:creationId xmlns:p14="http://schemas.microsoft.com/office/powerpoint/2010/main" val="4003801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fr-FR"/>
              <a:t>Modifiez le style du titre</a:t>
            </a:r>
            <a:endParaRPr lang="en-US"/>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E8EC402-A426-4CF4-BFE8-6B8781813A90}" type="datetime1">
              <a:rPr lang="fr-BE" smtClean="0"/>
              <a:t>21-04-26</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90BE02C7-55A3-4E69-9B38-F76CC22748FE}" type="slidenum">
              <a:rPr lang="fr-BE" smtClean="0"/>
              <a:t>‹N°›</a:t>
            </a:fld>
            <a:endParaRPr lang="fr-BE"/>
          </a:p>
        </p:txBody>
      </p:sp>
    </p:spTree>
    <p:extLst>
      <p:ext uri="{BB962C8B-B14F-4D97-AF65-F5344CB8AC3E}">
        <p14:creationId xmlns:p14="http://schemas.microsoft.com/office/powerpoint/2010/main" val="1977340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sz="half" idx="1"/>
          </p:nvPr>
        </p:nvSpPr>
        <p:spPr>
          <a:xfrm>
            <a:off x="471488" y="2434167"/>
            <a:ext cx="2914650" cy="580178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Content Placeholder 3"/>
          <p:cNvSpPr>
            <a:spLocks noGrp="1"/>
          </p:cNvSpPr>
          <p:nvPr>
            <p:ph sz="half" idx="2"/>
          </p:nvPr>
        </p:nvSpPr>
        <p:spPr>
          <a:xfrm>
            <a:off x="3471863" y="2434167"/>
            <a:ext cx="2914650" cy="580178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Date Placeholder 4"/>
          <p:cNvSpPr>
            <a:spLocks noGrp="1"/>
          </p:cNvSpPr>
          <p:nvPr>
            <p:ph type="dt" sz="half" idx="10"/>
          </p:nvPr>
        </p:nvSpPr>
        <p:spPr/>
        <p:txBody>
          <a:bodyPr/>
          <a:lstStyle/>
          <a:p>
            <a:fld id="{507C2EB3-E382-4F34-B93F-4FC1B88D94AB}" type="datetime1">
              <a:rPr lang="fr-BE" smtClean="0"/>
              <a:t>21-04-26</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90BE02C7-55A3-4E69-9B38-F76CC22748FE}" type="slidenum">
              <a:rPr lang="fr-BE" smtClean="0"/>
              <a:t>‹N°›</a:t>
            </a:fld>
            <a:endParaRPr lang="fr-BE"/>
          </a:p>
        </p:txBody>
      </p:sp>
    </p:spTree>
    <p:extLst>
      <p:ext uri="{BB962C8B-B14F-4D97-AF65-F5344CB8AC3E}">
        <p14:creationId xmlns:p14="http://schemas.microsoft.com/office/powerpoint/2010/main" val="33827573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fr-FR"/>
              <a:t>Modifiez le style du titre</a:t>
            </a:r>
            <a:endParaRPr lang="en-US"/>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4" name="Content Placeholder 3"/>
          <p:cNvSpPr>
            <a:spLocks noGrp="1"/>
          </p:cNvSpPr>
          <p:nvPr>
            <p:ph sz="half" idx="2"/>
          </p:nvPr>
        </p:nvSpPr>
        <p:spPr>
          <a:xfrm>
            <a:off x="472381" y="3340100"/>
            <a:ext cx="2901255" cy="491278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fr-FR"/>
              <a:t>Modifier les styles du texte du masque</a:t>
            </a:r>
          </a:p>
        </p:txBody>
      </p:sp>
      <p:sp>
        <p:nvSpPr>
          <p:cNvPr id="6" name="Content Placeholder 5"/>
          <p:cNvSpPr>
            <a:spLocks noGrp="1"/>
          </p:cNvSpPr>
          <p:nvPr>
            <p:ph sz="quarter" idx="4"/>
          </p:nvPr>
        </p:nvSpPr>
        <p:spPr>
          <a:xfrm>
            <a:off x="3471863" y="3340100"/>
            <a:ext cx="2915543" cy="491278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7" name="Date Placeholder 6"/>
          <p:cNvSpPr>
            <a:spLocks noGrp="1"/>
          </p:cNvSpPr>
          <p:nvPr>
            <p:ph type="dt" sz="half" idx="10"/>
          </p:nvPr>
        </p:nvSpPr>
        <p:spPr/>
        <p:txBody>
          <a:bodyPr/>
          <a:lstStyle/>
          <a:p>
            <a:fld id="{4D0754BA-FF24-433C-B80A-1AAE42270BB5}" type="datetime1">
              <a:rPr lang="fr-BE" smtClean="0"/>
              <a:t>21-04-26</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90BE02C7-55A3-4E69-9B38-F76CC22748FE}" type="slidenum">
              <a:rPr lang="fr-BE" smtClean="0"/>
              <a:t>‹N°›</a:t>
            </a:fld>
            <a:endParaRPr lang="fr-BE"/>
          </a:p>
        </p:txBody>
      </p:sp>
    </p:spTree>
    <p:extLst>
      <p:ext uri="{BB962C8B-B14F-4D97-AF65-F5344CB8AC3E}">
        <p14:creationId xmlns:p14="http://schemas.microsoft.com/office/powerpoint/2010/main" val="458323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Date Placeholder 2"/>
          <p:cNvSpPr>
            <a:spLocks noGrp="1"/>
          </p:cNvSpPr>
          <p:nvPr>
            <p:ph type="dt" sz="half" idx="10"/>
          </p:nvPr>
        </p:nvSpPr>
        <p:spPr/>
        <p:txBody>
          <a:bodyPr/>
          <a:lstStyle/>
          <a:p>
            <a:fld id="{E424B643-6CA8-4950-AB88-0E21A23DF949}" type="datetime1">
              <a:rPr lang="fr-BE" smtClean="0"/>
              <a:t>21-04-26</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90BE02C7-55A3-4E69-9B38-F76CC22748FE}" type="slidenum">
              <a:rPr lang="fr-BE" smtClean="0"/>
              <a:t>‹N°›</a:t>
            </a:fld>
            <a:endParaRPr lang="fr-BE"/>
          </a:p>
        </p:txBody>
      </p:sp>
    </p:spTree>
    <p:extLst>
      <p:ext uri="{BB962C8B-B14F-4D97-AF65-F5344CB8AC3E}">
        <p14:creationId xmlns:p14="http://schemas.microsoft.com/office/powerpoint/2010/main" val="9637804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1F6FBF-134E-4DFB-AEFE-80104ED35B12}" type="datetime1">
              <a:rPr lang="fr-BE" smtClean="0"/>
              <a:t>21-04-26</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90BE02C7-55A3-4E69-9B38-F76CC22748FE}" type="slidenum">
              <a:rPr lang="fr-BE" smtClean="0"/>
              <a:t>‹N°›</a:t>
            </a:fld>
            <a:endParaRPr lang="fr-BE"/>
          </a:p>
        </p:txBody>
      </p:sp>
    </p:spTree>
    <p:extLst>
      <p:ext uri="{BB962C8B-B14F-4D97-AF65-F5344CB8AC3E}">
        <p14:creationId xmlns:p14="http://schemas.microsoft.com/office/powerpoint/2010/main" val="2494133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fr-FR"/>
              <a:t>Modifiez le style du titre</a:t>
            </a:r>
            <a:endParaRPr lang="en-US"/>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C9EA1438-68E6-4739-A611-942BF26A39E4}" type="datetime1">
              <a:rPr lang="fr-BE" smtClean="0"/>
              <a:t>21-04-26</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90BE02C7-55A3-4E69-9B38-F76CC22748FE}" type="slidenum">
              <a:rPr lang="fr-BE" smtClean="0"/>
              <a:t>‹N°›</a:t>
            </a:fld>
            <a:endParaRPr lang="fr-BE"/>
          </a:p>
        </p:txBody>
      </p:sp>
    </p:spTree>
    <p:extLst>
      <p:ext uri="{BB962C8B-B14F-4D97-AF65-F5344CB8AC3E}">
        <p14:creationId xmlns:p14="http://schemas.microsoft.com/office/powerpoint/2010/main" val="1491322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fr-FR"/>
              <a:t>Modifiez le style du titre</a:t>
            </a:r>
            <a:endParaRPr lang="en-US"/>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fr-FR"/>
              <a:t>Cliquez sur l'icône pour ajouter une image</a:t>
            </a:r>
            <a:endParaRPr lang="en-US"/>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r-FR"/>
              <a:t>Modifier les styles du texte du masque</a:t>
            </a:r>
          </a:p>
        </p:txBody>
      </p:sp>
      <p:sp>
        <p:nvSpPr>
          <p:cNvPr id="5" name="Date Placeholder 4"/>
          <p:cNvSpPr>
            <a:spLocks noGrp="1"/>
          </p:cNvSpPr>
          <p:nvPr>
            <p:ph type="dt" sz="half" idx="10"/>
          </p:nvPr>
        </p:nvSpPr>
        <p:spPr/>
        <p:txBody>
          <a:bodyPr/>
          <a:lstStyle/>
          <a:p>
            <a:fld id="{21BAE672-C614-4385-A212-A3699D53F6D7}" type="datetime1">
              <a:rPr lang="fr-BE" smtClean="0"/>
              <a:t>21-04-26</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90BE02C7-55A3-4E69-9B38-F76CC22748FE}" type="slidenum">
              <a:rPr lang="fr-BE" smtClean="0"/>
              <a:t>‹N°›</a:t>
            </a:fld>
            <a:endParaRPr lang="fr-BE"/>
          </a:p>
        </p:txBody>
      </p:sp>
    </p:spTree>
    <p:extLst>
      <p:ext uri="{BB962C8B-B14F-4D97-AF65-F5344CB8AC3E}">
        <p14:creationId xmlns:p14="http://schemas.microsoft.com/office/powerpoint/2010/main" val="1144519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fr-FR"/>
              <a:t>Modifiez le style du titre</a:t>
            </a:r>
            <a:endParaRPr lang="en-US"/>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4FACDD7D-261E-4CD4-8F5F-F224E4CC84E9}" type="datetime1">
              <a:rPr lang="fr-BE" smtClean="0"/>
              <a:t>21-04-26</a:t>
            </a:fld>
            <a:endParaRPr lang="fr-BE"/>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BE"/>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90BE02C7-55A3-4E69-9B38-F76CC22748FE}" type="slidenum">
              <a:rPr lang="fr-BE" smtClean="0"/>
              <a:t>‹N°›</a:t>
            </a:fld>
            <a:endParaRPr lang="fr-BE"/>
          </a:p>
        </p:txBody>
      </p:sp>
    </p:spTree>
    <p:extLst>
      <p:ext uri="{BB962C8B-B14F-4D97-AF65-F5344CB8AC3E}">
        <p14:creationId xmlns:p14="http://schemas.microsoft.com/office/powerpoint/2010/main" val="2327903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hyperlink" Target="https://belgian-society-pathology.eu/education/pdl1-testing"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au 5"/>
          <p:cNvGraphicFramePr>
            <a:graphicFrameLocks noGrp="1"/>
          </p:cNvGraphicFramePr>
          <p:nvPr>
            <p:extLst>
              <p:ext uri="{D42A27DB-BD31-4B8C-83A1-F6EECF244321}">
                <p14:modId xmlns:p14="http://schemas.microsoft.com/office/powerpoint/2010/main" val="2898142526"/>
              </p:ext>
            </p:extLst>
          </p:nvPr>
        </p:nvGraphicFramePr>
        <p:xfrm>
          <a:off x="542961" y="830201"/>
          <a:ext cx="5754970" cy="411480"/>
        </p:xfrm>
        <a:graphic>
          <a:graphicData uri="http://schemas.openxmlformats.org/drawingml/2006/table">
            <a:tbl>
              <a:tblPr firstRow="1" firstCol="1" bandRow="1">
                <a:tableStyleId>{D7AC3CCA-C797-4891-BE02-D94E43425B78}</a:tableStyleId>
              </a:tblPr>
              <a:tblGrid>
                <a:gridCol w="2895998">
                  <a:extLst>
                    <a:ext uri="{9D8B030D-6E8A-4147-A177-3AD203B41FA5}">
                      <a16:colId xmlns:a16="http://schemas.microsoft.com/office/drawing/2014/main" val="1159023543"/>
                    </a:ext>
                  </a:extLst>
                </a:gridCol>
                <a:gridCol w="2858972">
                  <a:extLst>
                    <a:ext uri="{9D8B030D-6E8A-4147-A177-3AD203B41FA5}">
                      <a16:colId xmlns:a16="http://schemas.microsoft.com/office/drawing/2014/main" val="81540630"/>
                    </a:ext>
                  </a:extLst>
                </a:gridCol>
              </a:tblGrid>
              <a:tr h="325872">
                <a:tc>
                  <a:txBody>
                    <a:bodyPr/>
                    <a:lstStyle/>
                    <a:p>
                      <a:pPr>
                        <a:spcAft>
                          <a:spcPts val="0"/>
                        </a:spcAft>
                      </a:pPr>
                      <a:endParaRPr lang="fr-FR" sz="900">
                        <a:effectLst/>
                      </a:endParaRPr>
                    </a:p>
                    <a:p>
                      <a:pPr>
                        <a:spcAft>
                          <a:spcPts val="0"/>
                        </a:spcAft>
                      </a:pPr>
                      <a:r>
                        <a:rPr lang="fr-FR" sz="900">
                          <a:effectLst/>
                        </a:rPr>
                        <a:t>A L’ATTENTION DE …………………………………………..</a:t>
                      </a:r>
                      <a:endParaRPr lang="fr-BE" sz="900">
                        <a:effectLst/>
                      </a:endParaRPr>
                    </a:p>
                    <a:p>
                      <a:pPr>
                        <a:spcAft>
                          <a:spcPts val="0"/>
                        </a:spcAft>
                      </a:pPr>
                      <a:r>
                        <a:rPr lang="fr-FR" sz="900">
                          <a:effectLst/>
                        </a:rPr>
                        <a:t> </a:t>
                      </a:r>
                      <a:endParaRPr lang="fr-BE" sz="900">
                        <a:effectLst/>
                      </a:endParaRPr>
                    </a:p>
                  </a:txBody>
                  <a:tcPr marL="68580" marR="68580" marT="0" marB="0">
                    <a:lnL w="12700" cmpd="sng">
                      <a:noFill/>
                    </a:lnL>
                    <a:lnR w="12700" cap="flat" cmpd="sng" algn="ctr">
                      <a:no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chemeClr val="bg1"/>
                    </a:solidFill>
                  </a:tcPr>
                </a:tc>
                <a:tc>
                  <a:txBody>
                    <a:bodyPr/>
                    <a:lstStyle/>
                    <a:p>
                      <a:pPr>
                        <a:spcAft>
                          <a:spcPts val="0"/>
                        </a:spcAft>
                      </a:pPr>
                      <a:r>
                        <a:rPr lang="fr-FR" sz="900" dirty="0">
                          <a:effectLst/>
                        </a:rPr>
                        <a:t>Date de la demande : ……../………/………</a:t>
                      </a:r>
                      <a:endParaRPr lang="fr-BE" sz="900" dirty="0">
                        <a:effectLst/>
                      </a:endParaRPr>
                    </a:p>
                  </a:txBody>
                  <a:tcPr marL="82800" marR="82800" marT="46800" marB="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21204443"/>
                  </a:ext>
                </a:extLst>
              </a:tr>
            </a:tbl>
          </a:graphicData>
        </a:graphic>
      </p:graphicFrame>
      <p:graphicFrame>
        <p:nvGraphicFramePr>
          <p:cNvPr id="8" name="Tableau 7"/>
          <p:cNvGraphicFramePr>
            <a:graphicFrameLocks noGrp="1"/>
          </p:cNvGraphicFramePr>
          <p:nvPr>
            <p:extLst>
              <p:ext uri="{D42A27DB-BD31-4B8C-83A1-F6EECF244321}">
                <p14:modId xmlns:p14="http://schemas.microsoft.com/office/powerpoint/2010/main" val="4105355053"/>
              </p:ext>
            </p:extLst>
          </p:nvPr>
        </p:nvGraphicFramePr>
        <p:xfrm>
          <a:off x="549000" y="3082158"/>
          <a:ext cx="5760000" cy="1532661"/>
        </p:xfrm>
        <a:graphic>
          <a:graphicData uri="http://schemas.openxmlformats.org/drawingml/2006/table">
            <a:tbl>
              <a:tblPr firstRow="1" bandRow="1">
                <a:tableStyleId>{D7AC3CCA-C797-4891-BE02-D94E43425B78}</a:tableStyleId>
              </a:tblPr>
              <a:tblGrid>
                <a:gridCol w="2880000">
                  <a:extLst>
                    <a:ext uri="{9D8B030D-6E8A-4147-A177-3AD203B41FA5}">
                      <a16:colId xmlns:a16="http://schemas.microsoft.com/office/drawing/2014/main" val="2823806028"/>
                    </a:ext>
                  </a:extLst>
                </a:gridCol>
                <a:gridCol w="2880000">
                  <a:extLst>
                    <a:ext uri="{9D8B030D-6E8A-4147-A177-3AD203B41FA5}">
                      <a16:colId xmlns:a16="http://schemas.microsoft.com/office/drawing/2014/main" val="3437562929"/>
                    </a:ext>
                  </a:extLst>
                </a:gridCol>
              </a:tblGrid>
              <a:tr h="262800">
                <a:tc gridSpan="2">
                  <a:txBody>
                    <a:bodyPr/>
                    <a:lstStyle/>
                    <a:p>
                      <a:r>
                        <a:rPr lang="fr-BE" sz="1000"/>
                        <a:t>COORDONNEES</a:t>
                      </a:r>
                      <a:r>
                        <a:rPr lang="fr-BE" sz="1000" baseline="0"/>
                        <a:t> DU PATIENT (EN MAJUSCULE)</a:t>
                      </a:r>
                      <a:endParaRPr lang="fr-BE" sz="100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BE"/>
                    </a:p>
                  </a:txBody>
                  <a:tcPr>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10179579"/>
                  </a:ext>
                </a:extLst>
              </a:tr>
              <a:tr h="633757">
                <a:tc>
                  <a:txBody>
                    <a:bodyPr/>
                    <a:lstStyle/>
                    <a:p>
                      <a:pPr>
                        <a:lnSpc>
                          <a:spcPts val="1000"/>
                        </a:lnSpc>
                        <a:spcBef>
                          <a:spcPts val="800"/>
                        </a:spcBef>
                        <a:spcAft>
                          <a:spcPts val="0"/>
                        </a:spcAft>
                      </a:pPr>
                      <a:r>
                        <a:rPr lang="fr-FR" sz="900" b="1" u="none">
                          <a:effectLst/>
                          <a:latin typeface="+mn-lt"/>
                          <a:ea typeface="Times New Roman" panose="02020603050405020304" pitchFamily="18" charset="0"/>
                          <a:cs typeface="Arial" panose="020B0604020202020204" pitchFamily="34" charset="0"/>
                        </a:rPr>
                        <a:t>Nom</a:t>
                      </a:r>
                      <a:r>
                        <a:rPr lang="fr-FR" sz="900" b="1" u="none">
                          <a:effectLst/>
                          <a:latin typeface="+mn-lt"/>
                          <a:ea typeface="Times New Roman" panose="02020603050405020304" pitchFamily="18" charset="0"/>
                          <a:cs typeface="Times New Roman" panose="02020603050405020304" pitchFamily="18" charset="0"/>
                        </a:rPr>
                        <a:t>:</a:t>
                      </a:r>
                      <a:r>
                        <a:rPr lang="fr-FR" sz="900" u="none">
                          <a:effectLst/>
                          <a:latin typeface="+mn-lt"/>
                          <a:ea typeface="Times New Roman" panose="02020603050405020304" pitchFamily="18" charset="0"/>
                          <a:cs typeface="Times New Roman" panose="02020603050405020304" pitchFamily="18" charset="0"/>
                        </a:rPr>
                        <a:t> </a:t>
                      </a:r>
                      <a:r>
                        <a:rPr lang="fr-FR" sz="900">
                          <a:effectLst/>
                          <a:latin typeface="+mn-lt"/>
                          <a:ea typeface="Times New Roman" panose="02020603050405020304" pitchFamily="18" charset="0"/>
                          <a:cs typeface="Times New Roman" panose="02020603050405020304" pitchFamily="18" charset="0"/>
                        </a:rPr>
                        <a:t>………………………….……………………………………………....</a:t>
                      </a:r>
                      <a:endParaRPr lang="fr-BE" sz="900">
                        <a:effectLst/>
                        <a:latin typeface="+mn-lt"/>
                        <a:ea typeface="Times New Roman" panose="02020603050405020304" pitchFamily="18" charset="0"/>
                        <a:cs typeface="Times New Roman" panose="02020603050405020304" pitchFamily="18" charset="0"/>
                      </a:endParaRPr>
                    </a:p>
                    <a:p>
                      <a:pPr>
                        <a:lnSpc>
                          <a:spcPts val="1000"/>
                        </a:lnSpc>
                        <a:spcBef>
                          <a:spcPts val="800"/>
                        </a:spcBef>
                        <a:spcAft>
                          <a:spcPts val="0"/>
                        </a:spcAft>
                      </a:pPr>
                      <a:r>
                        <a:rPr lang="fr-FR" sz="900" b="1" u="none">
                          <a:effectLst/>
                          <a:latin typeface="+mn-lt"/>
                          <a:ea typeface="Times New Roman" panose="02020603050405020304" pitchFamily="18" charset="0"/>
                          <a:cs typeface="Arial" panose="020B0604020202020204" pitchFamily="34" charset="0"/>
                        </a:rPr>
                        <a:t>Prénom</a:t>
                      </a:r>
                      <a:r>
                        <a:rPr lang="fr-FR" sz="900" b="1" u="none">
                          <a:effectLst/>
                          <a:latin typeface="+mn-lt"/>
                          <a:ea typeface="Times New Roman" panose="02020603050405020304" pitchFamily="18" charset="0"/>
                          <a:cs typeface="Times New Roman" panose="02020603050405020304" pitchFamily="18" charset="0"/>
                        </a:rPr>
                        <a:t>:</a:t>
                      </a:r>
                      <a:r>
                        <a:rPr lang="fr-FR" sz="900" u="none">
                          <a:effectLst/>
                          <a:latin typeface="+mn-lt"/>
                          <a:ea typeface="Times New Roman" panose="02020603050405020304" pitchFamily="18" charset="0"/>
                          <a:cs typeface="Times New Roman" panose="02020603050405020304" pitchFamily="18" charset="0"/>
                        </a:rPr>
                        <a:t> </a:t>
                      </a:r>
                      <a:r>
                        <a:rPr lang="fr-FR" sz="900">
                          <a:effectLst/>
                          <a:latin typeface="+mn-lt"/>
                          <a:ea typeface="Times New Roman" panose="02020603050405020304" pitchFamily="18" charset="0"/>
                          <a:cs typeface="Times New Roman" panose="02020603050405020304" pitchFamily="18" charset="0"/>
                        </a:rPr>
                        <a:t>…………………………….……………………………………….</a:t>
                      </a:r>
                      <a:endParaRPr lang="fr-BE" sz="900">
                        <a:effectLst/>
                        <a:latin typeface="+mn-lt"/>
                        <a:ea typeface="Times New Roman" panose="02020603050405020304" pitchFamily="18" charset="0"/>
                        <a:cs typeface="Times New Roman" panose="02020603050405020304" pitchFamily="18" charset="0"/>
                      </a:endParaRPr>
                    </a:p>
                  </a:txBody>
                  <a:tcPr marL="82800" marR="82800" marT="1260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000"/>
                        </a:lnSpc>
                        <a:spcBef>
                          <a:spcPts val="800"/>
                        </a:spcBef>
                        <a:spcAft>
                          <a:spcPts val="0"/>
                        </a:spcAft>
                      </a:pPr>
                      <a:r>
                        <a:rPr lang="fr-FR" sz="900" b="1" u="none">
                          <a:effectLst/>
                          <a:latin typeface="+mn-lt"/>
                          <a:ea typeface="Times New Roman" panose="02020603050405020304" pitchFamily="18" charset="0"/>
                          <a:cs typeface="Arial" panose="020B0604020202020204" pitchFamily="34" charset="0"/>
                        </a:rPr>
                        <a:t>Sexe:</a:t>
                      </a:r>
                      <a:r>
                        <a:rPr lang="fr-FR" sz="900" u="none">
                          <a:effectLst/>
                          <a:latin typeface="+mn-lt"/>
                          <a:ea typeface="Times New Roman" panose="02020603050405020304" pitchFamily="18" charset="0"/>
                          <a:cs typeface="Arial" panose="020B0604020202020204" pitchFamily="34" charset="0"/>
                        </a:rPr>
                        <a:t>   </a:t>
                      </a:r>
                      <a:r>
                        <a:rPr lang="fr-FR" sz="900">
                          <a:effectLst/>
                          <a:latin typeface="+mn-lt"/>
                          <a:ea typeface="Times New Roman" panose="02020603050405020304" pitchFamily="18" charset="0"/>
                          <a:cs typeface="Arial" panose="020B0604020202020204" pitchFamily="34" charset="0"/>
                        </a:rPr>
                        <a:t>Femme  /   Homme</a:t>
                      </a:r>
                      <a:endParaRPr lang="fr-BE" sz="900">
                        <a:effectLst/>
                        <a:latin typeface="+mn-lt"/>
                        <a:ea typeface="Times New Roman" panose="02020603050405020304" pitchFamily="18" charset="0"/>
                        <a:cs typeface="Times New Roman" panose="02020603050405020304" pitchFamily="18" charset="0"/>
                      </a:endParaRPr>
                    </a:p>
                    <a:p>
                      <a:pPr>
                        <a:lnSpc>
                          <a:spcPts val="1000"/>
                        </a:lnSpc>
                        <a:spcBef>
                          <a:spcPts val="800"/>
                        </a:spcBef>
                        <a:spcAft>
                          <a:spcPts val="0"/>
                        </a:spcAft>
                      </a:pPr>
                      <a:r>
                        <a:rPr lang="fr-FR" sz="900" b="1" u="none">
                          <a:effectLst/>
                          <a:latin typeface="+mn-lt"/>
                          <a:ea typeface="Times New Roman" panose="02020603050405020304" pitchFamily="18" charset="0"/>
                          <a:cs typeface="Arial" panose="020B0604020202020204" pitchFamily="34" charset="0"/>
                        </a:rPr>
                        <a:t>Date de naissance:</a:t>
                      </a:r>
                      <a:r>
                        <a:rPr lang="fr-FR" sz="900" u="none">
                          <a:effectLst/>
                          <a:latin typeface="+mn-lt"/>
                          <a:ea typeface="Times New Roman" panose="02020603050405020304" pitchFamily="18" charset="0"/>
                          <a:cs typeface="Arial" panose="020B0604020202020204" pitchFamily="34" charset="0"/>
                        </a:rPr>
                        <a:t> </a:t>
                      </a:r>
                      <a:r>
                        <a:rPr lang="fr-FR" sz="900">
                          <a:effectLst/>
                          <a:latin typeface="+mn-lt"/>
                          <a:ea typeface="Times New Roman" panose="02020603050405020304" pitchFamily="18" charset="0"/>
                          <a:cs typeface="Times New Roman" panose="02020603050405020304" pitchFamily="18" charset="0"/>
                        </a:rPr>
                        <a:t>………/…..……/…….…</a:t>
                      </a:r>
                      <a:endParaRPr lang="fr-BE" sz="900">
                        <a:effectLst/>
                        <a:latin typeface="+mn-lt"/>
                        <a:ea typeface="Times New Roman" panose="02020603050405020304" pitchFamily="18" charset="0"/>
                        <a:cs typeface="Times New Roman" panose="02020603050405020304" pitchFamily="18" charset="0"/>
                      </a:endParaRPr>
                    </a:p>
                  </a:txBody>
                  <a:tcPr marL="82800" marR="82800" marT="1260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3572198"/>
                  </a:ext>
                </a:extLst>
              </a:tr>
              <a:tr h="636104">
                <a:tc>
                  <a:txBody>
                    <a:bodyPr/>
                    <a:lstStyle/>
                    <a:p>
                      <a:pPr>
                        <a:lnSpc>
                          <a:spcPts val="1000"/>
                        </a:lnSpc>
                        <a:spcBef>
                          <a:spcPts val="800"/>
                        </a:spcBef>
                        <a:spcAft>
                          <a:spcPts val="0"/>
                        </a:spcAft>
                      </a:pPr>
                      <a:r>
                        <a:rPr lang="fr-FR" sz="900" b="1" u="none" kern="1200">
                          <a:solidFill>
                            <a:schemeClr val="dk1"/>
                          </a:solidFill>
                          <a:effectLst/>
                          <a:latin typeface="+mn-lt"/>
                          <a:ea typeface="Times New Roman" panose="02020603050405020304" pitchFamily="18" charset="0"/>
                          <a:cs typeface="Arial" panose="020B0604020202020204" pitchFamily="34" charset="0"/>
                        </a:rPr>
                        <a:t>Adresse</a:t>
                      </a:r>
                      <a:r>
                        <a:rPr lang="fr-FR" sz="900" b="1" u="none" kern="1200">
                          <a:solidFill>
                            <a:schemeClr val="dk1"/>
                          </a:solidFill>
                          <a:effectLst/>
                          <a:latin typeface="+mn-lt"/>
                          <a:ea typeface="Times New Roman" panose="02020603050405020304" pitchFamily="18" charset="0"/>
                          <a:cs typeface="Times New Roman" panose="02020603050405020304" pitchFamily="18" charset="0"/>
                        </a:rPr>
                        <a:t>: </a:t>
                      </a:r>
                      <a:r>
                        <a:rPr lang="fr-FR" sz="900" b="0" u="none" kern="1200">
                          <a:solidFill>
                            <a:schemeClr val="dk1"/>
                          </a:solidFill>
                          <a:effectLst/>
                          <a:latin typeface="+mn-lt"/>
                          <a:ea typeface="Times New Roman" panose="02020603050405020304" pitchFamily="18" charset="0"/>
                          <a:cs typeface="Times New Roman" panose="02020603050405020304" pitchFamily="18" charset="0"/>
                        </a:rPr>
                        <a:t>………………………………………………………….…….……</a:t>
                      </a:r>
                      <a:endParaRPr lang="fr-BE" sz="900">
                        <a:effectLst/>
                        <a:latin typeface="+mn-lt"/>
                        <a:ea typeface="Times New Roman" panose="02020603050405020304" pitchFamily="18" charset="0"/>
                        <a:cs typeface="Times New Roman" panose="02020603050405020304" pitchFamily="18" charset="0"/>
                      </a:endParaRPr>
                    </a:p>
                    <a:p>
                      <a:pPr>
                        <a:lnSpc>
                          <a:spcPts val="1000"/>
                        </a:lnSpc>
                        <a:spcBef>
                          <a:spcPts val="800"/>
                        </a:spcBef>
                        <a:spcAft>
                          <a:spcPts val="0"/>
                        </a:spcAft>
                      </a:pPr>
                      <a:r>
                        <a:rPr lang="fr-FR" sz="900">
                          <a:effectLst/>
                          <a:latin typeface="+mn-lt"/>
                          <a:ea typeface="Times New Roman" panose="02020603050405020304" pitchFamily="18" charset="0"/>
                          <a:cs typeface="Times New Roman" panose="02020603050405020304" pitchFamily="18" charset="0"/>
                        </a:rPr>
                        <a:t>                 ……………………………………………………………………..</a:t>
                      </a:r>
                      <a:endParaRPr lang="fr-BE" sz="900">
                        <a:effectLst/>
                        <a:latin typeface="+mn-lt"/>
                        <a:ea typeface="Times New Roman" panose="02020603050405020304" pitchFamily="18" charset="0"/>
                        <a:cs typeface="Times New Roman" panose="02020603050405020304" pitchFamily="18" charset="0"/>
                      </a:endParaRPr>
                    </a:p>
                  </a:txBody>
                  <a:tcPr marL="82800" marR="82800" marT="1260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nSpc>
                          <a:spcPts val="1000"/>
                        </a:lnSpc>
                        <a:spcBef>
                          <a:spcPts val="800"/>
                        </a:spcBef>
                        <a:spcAft>
                          <a:spcPts val="0"/>
                        </a:spcAft>
                      </a:pPr>
                      <a:r>
                        <a:rPr lang="fr-FR" sz="900" b="1">
                          <a:effectLst/>
                          <a:latin typeface="+mn-lt"/>
                          <a:ea typeface="Times New Roman" panose="02020603050405020304" pitchFamily="18" charset="0"/>
                          <a:cs typeface="Arial" panose="020B0604020202020204" pitchFamily="34" charset="0"/>
                        </a:rPr>
                        <a:t>NISS:</a:t>
                      </a:r>
                      <a:r>
                        <a:rPr lang="fr-FR" sz="900" b="1">
                          <a:effectLst/>
                          <a:latin typeface="+mn-lt"/>
                          <a:ea typeface="Times New Roman" panose="02020603050405020304" pitchFamily="18" charset="0"/>
                          <a:cs typeface="Times New Roman" panose="02020603050405020304" pitchFamily="18" charset="0"/>
                        </a:rPr>
                        <a:t> </a:t>
                      </a:r>
                      <a:r>
                        <a:rPr lang="fr-FR" sz="900">
                          <a:effectLst/>
                          <a:latin typeface="+mn-lt"/>
                          <a:ea typeface="Times New Roman" panose="02020603050405020304" pitchFamily="18" charset="0"/>
                          <a:cs typeface="Times New Roman" panose="02020603050405020304" pitchFamily="18" charset="0"/>
                        </a:rPr>
                        <a:t>…………………………………………………………….……….......</a:t>
                      </a:r>
                      <a:endParaRPr lang="fr-BE" sz="900">
                        <a:effectLst/>
                        <a:latin typeface="+mn-lt"/>
                        <a:ea typeface="Times New Roman" panose="02020603050405020304" pitchFamily="18" charset="0"/>
                        <a:cs typeface="Times New Roman" panose="02020603050405020304" pitchFamily="18" charset="0"/>
                      </a:endParaRPr>
                    </a:p>
                    <a:p>
                      <a:pPr>
                        <a:lnSpc>
                          <a:spcPts val="1000"/>
                        </a:lnSpc>
                        <a:spcBef>
                          <a:spcPts val="800"/>
                        </a:spcBef>
                        <a:spcAft>
                          <a:spcPts val="0"/>
                        </a:spcAft>
                      </a:pPr>
                      <a:r>
                        <a:rPr lang="fr-FR" sz="900" b="1">
                          <a:effectLst/>
                          <a:latin typeface="+mn-lt"/>
                          <a:ea typeface="Times New Roman" panose="02020603050405020304" pitchFamily="18" charset="0"/>
                          <a:cs typeface="Arial" panose="020B0604020202020204" pitchFamily="34" charset="0"/>
                        </a:rPr>
                        <a:t>N° Mutuelle: </a:t>
                      </a:r>
                      <a:r>
                        <a:rPr lang="fr-FR" sz="900">
                          <a:effectLst/>
                          <a:latin typeface="+mn-lt"/>
                          <a:ea typeface="Times New Roman" panose="02020603050405020304" pitchFamily="18" charset="0"/>
                          <a:cs typeface="Times New Roman" panose="02020603050405020304" pitchFamily="18" charset="0"/>
                        </a:rPr>
                        <a:t>……………………………………….….…………………..</a:t>
                      </a:r>
                      <a:endParaRPr lang="fr-BE" sz="900">
                        <a:effectLst/>
                        <a:latin typeface="+mn-lt"/>
                        <a:ea typeface="Times New Roman" panose="02020603050405020304" pitchFamily="18" charset="0"/>
                        <a:cs typeface="Times New Roman" panose="02020603050405020304" pitchFamily="18" charset="0"/>
                      </a:endParaRPr>
                    </a:p>
                  </a:txBody>
                  <a:tcPr marL="82800" marR="82800" marT="1260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92277200"/>
                  </a:ext>
                </a:extLst>
              </a:tr>
            </a:tbl>
          </a:graphicData>
        </a:graphic>
      </p:graphicFrame>
      <p:graphicFrame>
        <p:nvGraphicFramePr>
          <p:cNvPr id="10" name="Tableau 9"/>
          <p:cNvGraphicFramePr>
            <a:graphicFrameLocks noGrp="1"/>
          </p:cNvGraphicFramePr>
          <p:nvPr>
            <p:extLst>
              <p:ext uri="{D42A27DB-BD31-4B8C-83A1-F6EECF244321}">
                <p14:modId xmlns:p14="http://schemas.microsoft.com/office/powerpoint/2010/main" val="2435434260"/>
              </p:ext>
            </p:extLst>
          </p:nvPr>
        </p:nvGraphicFramePr>
        <p:xfrm>
          <a:off x="542961" y="4786131"/>
          <a:ext cx="5760000" cy="1330743"/>
        </p:xfrm>
        <a:graphic>
          <a:graphicData uri="http://schemas.openxmlformats.org/drawingml/2006/table">
            <a:tbl>
              <a:tblPr firstRow="1" bandRow="1">
                <a:tableStyleId>{D7AC3CCA-C797-4891-BE02-D94E43425B78}</a:tableStyleId>
              </a:tblPr>
              <a:tblGrid>
                <a:gridCol w="5760000">
                  <a:extLst>
                    <a:ext uri="{9D8B030D-6E8A-4147-A177-3AD203B41FA5}">
                      <a16:colId xmlns:a16="http://schemas.microsoft.com/office/drawing/2014/main" val="2823806028"/>
                    </a:ext>
                  </a:extLst>
                </a:gridCol>
              </a:tblGrid>
              <a:tr h="215124">
                <a:tc>
                  <a:txBody>
                    <a:bodyPr/>
                    <a:lstStyle/>
                    <a:p>
                      <a:r>
                        <a:rPr lang="fr-BE" sz="1000" u="none"/>
                        <a:t>ECHANTILLON:</a:t>
                      </a:r>
                      <a:r>
                        <a:rPr lang="fr-BE" sz="1000" u="none" baseline="0"/>
                        <a:t> informations techniques</a:t>
                      </a:r>
                      <a:endParaRPr lang="fr-BE" sz="1000" u="none" baseline="30000"/>
                    </a:p>
                  </a:txBody>
                  <a:tcPr>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10179579"/>
                  </a:ext>
                </a:extLst>
              </a:tr>
              <a:tr h="562118">
                <a:tc>
                  <a:txBody>
                    <a:bodyPr/>
                    <a:lstStyle/>
                    <a:p>
                      <a:pPr>
                        <a:lnSpc>
                          <a:spcPts val="1000"/>
                        </a:lnSpc>
                        <a:spcBef>
                          <a:spcPts val="600"/>
                        </a:spcBef>
                      </a:pPr>
                      <a:r>
                        <a:rPr lang="fr-FR" sz="900" b="1" kern="1200">
                          <a:solidFill>
                            <a:schemeClr val="dk1"/>
                          </a:solidFill>
                          <a:effectLst/>
                          <a:latin typeface="+mn-lt"/>
                          <a:ea typeface="+mn-ea"/>
                          <a:cs typeface="Arial" panose="020B0604020202020204" pitchFamily="34" charset="0"/>
                        </a:rPr>
                        <a:t>Date de prélèvement: </a:t>
                      </a:r>
                      <a:r>
                        <a:rPr lang="fr-FR" sz="900" b="0" kern="1200">
                          <a:solidFill>
                            <a:schemeClr val="dk1"/>
                          </a:solidFill>
                          <a:effectLst/>
                          <a:latin typeface="+mn-lt"/>
                          <a:ea typeface="+mn-ea"/>
                          <a:cs typeface="Arial" panose="020B0604020202020204" pitchFamily="34" charset="0"/>
                        </a:rPr>
                        <a:t>……../………/…….…</a:t>
                      </a:r>
                      <a:r>
                        <a:rPr lang="fr-FR" sz="900" b="1" kern="1200">
                          <a:solidFill>
                            <a:schemeClr val="dk1"/>
                          </a:solidFill>
                          <a:effectLst/>
                          <a:latin typeface="+mn-lt"/>
                          <a:ea typeface="+mn-ea"/>
                          <a:cs typeface="Arial" panose="020B0604020202020204" pitchFamily="34" charset="0"/>
                        </a:rPr>
                        <a:t>                                        Votre référence </a:t>
                      </a:r>
                      <a:r>
                        <a:rPr lang="fr-FR" sz="900" b="1" kern="1200" err="1">
                          <a:solidFill>
                            <a:schemeClr val="dk1"/>
                          </a:solidFill>
                          <a:effectLst/>
                          <a:latin typeface="+mn-lt"/>
                          <a:ea typeface="+mn-ea"/>
                          <a:cs typeface="Arial" panose="020B0604020202020204" pitchFamily="34" charset="0"/>
                        </a:rPr>
                        <a:t>Anapath</a:t>
                      </a:r>
                      <a:r>
                        <a:rPr lang="fr-FR" sz="900" b="1" kern="1200">
                          <a:solidFill>
                            <a:schemeClr val="dk1"/>
                          </a:solidFill>
                          <a:effectLst/>
                          <a:latin typeface="+mn-lt"/>
                          <a:ea typeface="+mn-ea"/>
                          <a:cs typeface="Arial" panose="020B0604020202020204" pitchFamily="34" charset="0"/>
                        </a:rPr>
                        <a:t>: </a:t>
                      </a:r>
                      <a:r>
                        <a:rPr lang="fr-FR" sz="900" b="0" kern="1200">
                          <a:solidFill>
                            <a:schemeClr val="dk1"/>
                          </a:solidFill>
                          <a:effectLst/>
                          <a:latin typeface="+mn-lt"/>
                          <a:ea typeface="+mn-ea"/>
                          <a:cs typeface="Arial" panose="020B0604020202020204" pitchFamily="34" charset="0"/>
                        </a:rPr>
                        <a:t>………………….……………..</a:t>
                      </a:r>
                      <a:endParaRPr lang="fr-BE" sz="900" b="0" kern="1200">
                        <a:solidFill>
                          <a:schemeClr val="dk1"/>
                        </a:solidFill>
                        <a:effectLst/>
                        <a:latin typeface="+mn-lt"/>
                        <a:ea typeface="+mn-ea"/>
                        <a:cs typeface="Arial" panose="020B0604020202020204" pitchFamily="34" charset="0"/>
                      </a:endParaRPr>
                    </a:p>
                    <a:p>
                      <a:pPr>
                        <a:lnSpc>
                          <a:spcPts val="1000"/>
                        </a:lnSpc>
                        <a:spcBef>
                          <a:spcPts val="600"/>
                        </a:spcBef>
                      </a:pPr>
                      <a:r>
                        <a:rPr lang="fr-FR" sz="900" b="1" kern="1200">
                          <a:solidFill>
                            <a:schemeClr val="dk1"/>
                          </a:solidFill>
                          <a:effectLst/>
                          <a:latin typeface="+mn-lt"/>
                          <a:ea typeface="+mn-ea"/>
                          <a:cs typeface="Arial" panose="020B0604020202020204" pitchFamily="34" charset="0"/>
                        </a:rPr>
                        <a:t>Numéro administratif patient: </a:t>
                      </a:r>
                      <a:r>
                        <a:rPr lang="fr-FR" sz="900" b="0" kern="1200">
                          <a:solidFill>
                            <a:schemeClr val="dk1"/>
                          </a:solidFill>
                          <a:effectLst/>
                          <a:latin typeface="+mn-lt"/>
                          <a:ea typeface="+mn-ea"/>
                          <a:cs typeface="Arial" panose="020B0604020202020204" pitchFamily="34" charset="0"/>
                        </a:rPr>
                        <a:t>……………………….</a:t>
                      </a:r>
                    </a:p>
                  </a:txBody>
                  <a:tcPr marL="82800" marR="82800" marT="1080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3572198"/>
                  </a:ext>
                </a:extLst>
              </a:tr>
              <a:tr h="524785">
                <a:tc>
                  <a:txBody>
                    <a:bodyPr/>
                    <a:lstStyle/>
                    <a:p>
                      <a:pPr>
                        <a:lnSpc>
                          <a:spcPts val="1000"/>
                        </a:lnSpc>
                        <a:spcBef>
                          <a:spcPts val="600"/>
                        </a:spcBef>
                      </a:pPr>
                      <a:r>
                        <a:rPr lang="fr-FR" sz="900" b="1" kern="1200">
                          <a:solidFill>
                            <a:schemeClr val="dk1"/>
                          </a:solidFill>
                          <a:effectLst/>
                          <a:latin typeface="+mn-lt"/>
                          <a:ea typeface="+mn-ea"/>
                          <a:cs typeface="Arial" panose="020B0604020202020204" pitchFamily="34" charset="0"/>
                        </a:rPr>
                        <a:t>Fixation:</a:t>
                      </a:r>
                      <a:r>
                        <a:rPr lang="fr-FR" sz="900" b="1" kern="1200" baseline="0">
                          <a:solidFill>
                            <a:schemeClr val="dk1"/>
                          </a:solidFill>
                          <a:effectLst/>
                          <a:latin typeface="+mn-lt"/>
                          <a:ea typeface="+mn-ea"/>
                          <a:cs typeface="Arial" panose="020B0604020202020204" pitchFamily="34" charset="0"/>
                        </a:rPr>
                        <a:t> </a:t>
                      </a:r>
                      <a:r>
                        <a:rPr lang="fr-FR" sz="900" b="0" kern="1200" baseline="0">
                          <a:solidFill>
                            <a:schemeClr val="dk1"/>
                          </a:solidFill>
                          <a:effectLst/>
                          <a:latin typeface="+mn-lt"/>
                          <a:ea typeface="+mn-ea"/>
                          <a:cs typeface="Arial" panose="020B0604020202020204" pitchFamily="34" charset="0"/>
                        </a:rPr>
                        <a:t>formol 10% tamponné obligatoire excepté pour les prélèvements cytologiques.</a:t>
                      </a:r>
                    </a:p>
                    <a:p>
                      <a:pPr>
                        <a:lnSpc>
                          <a:spcPts val="1000"/>
                        </a:lnSpc>
                        <a:spcBef>
                          <a:spcPts val="600"/>
                        </a:spcBef>
                      </a:pPr>
                      <a:r>
                        <a:rPr lang="fr-FR" sz="900" b="1" kern="1200" baseline="0">
                          <a:solidFill>
                            <a:schemeClr val="dk1"/>
                          </a:solidFill>
                          <a:effectLst/>
                          <a:latin typeface="+mn-lt"/>
                          <a:ea typeface="+mn-ea"/>
                          <a:cs typeface="Arial" panose="020B0604020202020204" pitchFamily="34" charset="0"/>
                        </a:rPr>
                        <a:t>Durée de fixation:                </a:t>
                      </a:r>
                      <a:r>
                        <a:rPr lang="fr-FR" sz="900">
                          <a:effectLst/>
                          <a:latin typeface="Calibri" panose="020F0502020204030204" pitchFamily="34" charset="0"/>
                          <a:ea typeface="Times New Roman" panose="02020603050405020304" pitchFamily="18" charset="0"/>
                          <a:cs typeface="Times New Roman" panose="02020603050405020304" pitchFamily="18" charset="0"/>
                        </a:rPr>
                        <a:t>⃝ de 6h à 48h                              ⃝ &gt; 48h                                      </a:t>
                      </a:r>
                      <a:r>
                        <a:rPr lang="fr-FR" sz="900" baseline="0">
                          <a:effectLst/>
                          <a:latin typeface="Calibri" panose="020F0502020204030204" pitchFamily="34" charset="0"/>
                          <a:ea typeface="Times New Roman" panose="02020603050405020304" pitchFamily="18" charset="0"/>
                          <a:cs typeface="Times New Roman" panose="02020603050405020304" pitchFamily="18" charset="0"/>
                        </a:rPr>
                        <a:t> </a:t>
                      </a:r>
                      <a:r>
                        <a:rPr lang="fr-FR" sz="900">
                          <a:effectLst/>
                          <a:latin typeface="Calibri" panose="020F0502020204030204" pitchFamily="34" charset="0"/>
                          <a:ea typeface="Times New Roman" panose="02020603050405020304" pitchFamily="18" charset="0"/>
                          <a:cs typeface="Times New Roman" panose="02020603050405020304" pitchFamily="18" charset="0"/>
                        </a:rPr>
                        <a:t>   ⃝ Inconnue</a:t>
                      </a:r>
                      <a:endParaRPr lang="fr-FR" sz="900" b="0" kern="1200">
                        <a:solidFill>
                          <a:schemeClr val="dk1"/>
                        </a:solidFill>
                        <a:effectLst/>
                        <a:latin typeface="+mn-lt"/>
                        <a:ea typeface="+mn-ea"/>
                        <a:cs typeface="Arial" panose="020B0604020202020204" pitchFamily="34" charset="0"/>
                      </a:endParaRPr>
                    </a:p>
                  </a:txBody>
                  <a:tcPr marL="82800" marR="82800" marT="1080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69115955"/>
                  </a:ext>
                </a:extLst>
              </a:tr>
            </a:tbl>
          </a:graphicData>
        </a:graphic>
      </p:graphicFrame>
      <p:graphicFrame>
        <p:nvGraphicFramePr>
          <p:cNvPr id="7" name="Tableau 6"/>
          <p:cNvGraphicFramePr>
            <a:graphicFrameLocks noGrp="1"/>
          </p:cNvGraphicFramePr>
          <p:nvPr>
            <p:extLst>
              <p:ext uri="{D42A27DB-BD31-4B8C-83A1-F6EECF244321}">
                <p14:modId xmlns:p14="http://schemas.microsoft.com/office/powerpoint/2010/main" val="1826057918"/>
              </p:ext>
            </p:extLst>
          </p:nvPr>
        </p:nvGraphicFramePr>
        <p:xfrm>
          <a:off x="541366" y="1370169"/>
          <a:ext cx="5760000" cy="1541509"/>
        </p:xfrm>
        <a:graphic>
          <a:graphicData uri="http://schemas.openxmlformats.org/drawingml/2006/table">
            <a:tbl>
              <a:tblPr firstRow="1" bandRow="1">
                <a:tableStyleId>{D7AC3CCA-C797-4891-BE02-D94E43425B78}</a:tableStyleId>
              </a:tblPr>
              <a:tblGrid>
                <a:gridCol w="2880000">
                  <a:extLst>
                    <a:ext uri="{9D8B030D-6E8A-4147-A177-3AD203B41FA5}">
                      <a16:colId xmlns:a16="http://schemas.microsoft.com/office/drawing/2014/main" val="2823806028"/>
                    </a:ext>
                  </a:extLst>
                </a:gridCol>
                <a:gridCol w="2880000">
                  <a:extLst>
                    <a:ext uri="{9D8B030D-6E8A-4147-A177-3AD203B41FA5}">
                      <a16:colId xmlns:a16="http://schemas.microsoft.com/office/drawing/2014/main" val="3437562929"/>
                    </a:ext>
                  </a:extLst>
                </a:gridCol>
              </a:tblGrid>
              <a:tr h="279379">
                <a:tc gridSpan="2">
                  <a:txBody>
                    <a:bodyPr/>
                    <a:lstStyle/>
                    <a:p>
                      <a:r>
                        <a:rPr lang="fr-BE" sz="1000"/>
                        <a:t>CENTRE</a:t>
                      </a:r>
                      <a:r>
                        <a:rPr lang="fr-BE" sz="1000" baseline="0"/>
                        <a:t> DEMANDEUR</a:t>
                      </a:r>
                      <a:endParaRPr lang="fr-BE" sz="1000"/>
                    </a:p>
                  </a:txBody>
                  <a:tcPr marL="90000" marR="90000" marT="46800" marB="46800">
                    <a:lnL w="12700" cmpd="sng">
                      <a:noFill/>
                    </a:lnL>
                    <a:lnR w="12700" cmpd="sng">
                      <a:noFill/>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BE" sz="1100"/>
                    </a:p>
                  </a:txBody>
                  <a:tcPr marL="82800" marR="82800" marT="46800" marB="46800">
                    <a:lnL w="12700" cmpd="sng">
                      <a:noFill/>
                    </a:lnL>
                    <a:lnR w="12700" cmpd="sng">
                      <a:noFill/>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10179579"/>
                  </a:ext>
                </a:extLst>
              </a:tr>
              <a:tr h="1262130">
                <a:tc>
                  <a:txBody>
                    <a:bodyPr/>
                    <a:lstStyle/>
                    <a:p>
                      <a:pPr algn="ctr">
                        <a:lnSpc>
                          <a:spcPts val="1000"/>
                        </a:lnSpc>
                        <a:spcAft>
                          <a:spcPts val="1000"/>
                        </a:spcAft>
                      </a:pPr>
                      <a:r>
                        <a:rPr lang="fr-BE" sz="1000" dirty="0">
                          <a:solidFill>
                            <a:schemeClr val="tx1"/>
                          </a:solidFill>
                          <a:effectLst/>
                          <a:latin typeface="+mn-lt"/>
                          <a:ea typeface="Times New Roman" panose="02020603050405020304" pitchFamily="18" charset="0"/>
                          <a:cs typeface="Times New Roman" panose="02020603050405020304" pitchFamily="18" charset="0"/>
                        </a:rPr>
                        <a:t>PATHOLOGISTE</a:t>
                      </a:r>
                    </a:p>
                    <a:p>
                      <a:pPr>
                        <a:lnSpc>
                          <a:spcPts val="1000"/>
                        </a:lnSpc>
                        <a:spcAft>
                          <a:spcPts val="0"/>
                        </a:spcAft>
                      </a:pPr>
                      <a:r>
                        <a:rPr lang="fr-BE" sz="900" dirty="0">
                          <a:solidFill>
                            <a:schemeClr val="tx1"/>
                          </a:solidFill>
                          <a:effectLst/>
                          <a:latin typeface="+mn-lt"/>
                          <a:ea typeface="Times New Roman" panose="02020603050405020304" pitchFamily="18" charset="0"/>
                          <a:cs typeface="Times New Roman" panose="02020603050405020304" pitchFamily="18" charset="0"/>
                        </a:rPr>
                        <a:t> </a:t>
                      </a:r>
                      <a:r>
                        <a:rPr lang="fr-BE" sz="900" b="1" dirty="0">
                          <a:solidFill>
                            <a:schemeClr val="tx1"/>
                          </a:solidFill>
                          <a:effectLst/>
                          <a:latin typeface="+mn-lt"/>
                          <a:ea typeface="Times New Roman" panose="02020603050405020304" pitchFamily="18" charset="0"/>
                          <a:cs typeface="Times New Roman" panose="02020603050405020304" pitchFamily="18" charset="0"/>
                        </a:rPr>
                        <a:t>Nom</a:t>
                      </a:r>
                      <a:r>
                        <a:rPr lang="fr-BE" sz="900" b="1" dirty="0">
                          <a:solidFill>
                            <a:schemeClr val="tx1"/>
                          </a:solidFill>
                          <a:effectLst/>
                          <a:latin typeface="+mn-lt"/>
                          <a:ea typeface="Times New Roman" panose="02020603050405020304" pitchFamily="18" charset="0"/>
                          <a:cs typeface="Arial" panose="020B0604020202020204" pitchFamily="34" charset="0"/>
                        </a:rPr>
                        <a:t>:</a:t>
                      </a:r>
                      <a:r>
                        <a:rPr lang="fr-BE" sz="900" dirty="0">
                          <a:solidFill>
                            <a:schemeClr val="tx1"/>
                          </a:solidFill>
                          <a:effectLst/>
                          <a:latin typeface="+mn-lt"/>
                          <a:ea typeface="Times New Roman" panose="02020603050405020304" pitchFamily="18" charset="0"/>
                          <a:cs typeface="Times New Roman" panose="02020603050405020304" pitchFamily="18" charset="0"/>
                        </a:rPr>
                        <a:t> ……………………….....................................................</a:t>
                      </a:r>
                    </a:p>
                    <a:p>
                      <a:pPr algn="just">
                        <a:lnSpc>
                          <a:spcPts val="1000"/>
                        </a:lnSpc>
                        <a:spcBef>
                          <a:spcPts val="800"/>
                        </a:spcBef>
                        <a:spcAft>
                          <a:spcPts val="0"/>
                        </a:spcAft>
                      </a:pPr>
                      <a:r>
                        <a:rPr lang="fr-BE" sz="900" b="1" dirty="0">
                          <a:solidFill>
                            <a:schemeClr val="tx1"/>
                          </a:solidFill>
                          <a:effectLst/>
                          <a:latin typeface="+mn-lt"/>
                          <a:ea typeface="Times New Roman" panose="02020603050405020304" pitchFamily="18" charset="0"/>
                          <a:cs typeface="Times New Roman" panose="02020603050405020304" pitchFamily="18" charset="0"/>
                        </a:rPr>
                        <a:t>Centre</a:t>
                      </a:r>
                      <a:r>
                        <a:rPr lang="fr-BE" sz="900" b="1" dirty="0">
                          <a:solidFill>
                            <a:schemeClr val="tx1"/>
                          </a:solidFill>
                          <a:effectLst/>
                          <a:latin typeface="+mn-lt"/>
                          <a:ea typeface="Times New Roman" panose="02020603050405020304" pitchFamily="18" charset="0"/>
                          <a:cs typeface="Arial" panose="020B0604020202020204" pitchFamily="34" charset="0"/>
                        </a:rPr>
                        <a:t>:</a:t>
                      </a:r>
                      <a:r>
                        <a:rPr lang="fr-BE" sz="900" b="0" baseline="0" dirty="0">
                          <a:solidFill>
                            <a:schemeClr val="tx1"/>
                          </a:solidFill>
                          <a:effectLst/>
                          <a:latin typeface="+mn-lt"/>
                          <a:ea typeface="Times New Roman" panose="02020603050405020304" pitchFamily="18" charset="0"/>
                          <a:cs typeface="Times New Roman" panose="02020603050405020304" pitchFamily="18" charset="0"/>
                        </a:rPr>
                        <a:t> </a:t>
                      </a:r>
                      <a:r>
                        <a:rPr lang="fr-BE" sz="900" dirty="0">
                          <a:solidFill>
                            <a:schemeClr val="tx1"/>
                          </a:solidFill>
                          <a:effectLst/>
                          <a:latin typeface="+mn-lt"/>
                          <a:ea typeface="Times New Roman" panose="02020603050405020304" pitchFamily="18" charset="0"/>
                          <a:cs typeface="Times New Roman" panose="02020603050405020304" pitchFamily="18" charset="0"/>
                        </a:rPr>
                        <a:t>…………….…………………..…</a:t>
                      </a:r>
                      <a:r>
                        <a:rPr lang="fr-BE" sz="900" b="1" dirty="0">
                          <a:solidFill>
                            <a:schemeClr val="tx1"/>
                          </a:solidFill>
                          <a:effectLst/>
                          <a:latin typeface="+mn-lt"/>
                          <a:ea typeface="Times New Roman" panose="02020603050405020304" pitchFamily="18" charset="0"/>
                          <a:cs typeface="Times New Roman" panose="02020603050405020304" pitchFamily="18" charset="0"/>
                        </a:rPr>
                        <a:t>Tel: </a:t>
                      </a:r>
                      <a:r>
                        <a:rPr lang="fr-BE" sz="900" dirty="0">
                          <a:solidFill>
                            <a:schemeClr val="tx1"/>
                          </a:solidFill>
                          <a:effectLst/>
                          <a:latin typeface="+mn-lt"/>
                          <a:ea typeface="Times New Roman" panose="02020603050405020304" pitchFamily="18" charset="0"/>
                          <a:cs typeface="Times New Roman" panose="02020603050405020304" pitchFamily="18" charset="0"/>
                        </a:rPr>
                        <a:t>………………..…………</a:t>
                      </a:r>
                    </a:p>
                    <a:p>
                      <a:pPr algn="just">
                        <a:lnSpc>
                          <a:spcPts val="1000"/>
                        </a:lnSpc>
                        <a:spcBef>
                          <a:spcPts val="800"/>
                        </a:spcBef>
                        <a:spcAft>
                          <a:spcPts val="0"/>
                        </a:spcAft>
                      </a:pPr>
                      <a:r>
                        <a:rPr lang="fr-BE" sz="900" b="1" dirty="0">
                          <a:solidFill>
                            <a:schemeClr val="tx1"/>
                          </a:solidFill>
                          <a:effectLst/>
                          <a:latin typeface="+mn-lt"/>
                          <a:ea typeface="Times New Roman" panose="02020603050405020304" pitchFamily="18" charset="0"/>
                          <a:cs typeface="Times New Roman" panose="02020603050405020304" pitchFamily="18" charset="0"/>
                        </a:rPr>
                        <a:t>Adresse</a:t>
                      </a:r>
                      <a:r>
                        <a:rPr lang="fr-BE" sz="900" b="1" dirty="0">
                          <a:solidFill>
                            <a:schemeClr val="tx1"/>
                          </a:solidFill>
                          <a:effectLst/>
                          <a:latin typeface="+mn-lt"/>
                          <a:ea typeface="Times New Roman" panose="02020603050405020304" pitchFamily="18" charset="0"/>
                          <a:cs typeface="Arial" panose="020B0604020202020204" pitchFamily="34" charset="0"/>
                        </a:rPr>
                        <a:t>:</a:t>
                      </a:r>
                      <a:r>
                        <a:rPr lang="fr-BE" sz="900" dirty="0">
                          <a:solidFill>
                            <a:schemeClr val="tx1"/>
                          </a:solidFill>
                          <a:effectLst/>
                          <a:latin typeface="+mn-lt"/>
                          <a:ea typeface="Times New Roman" panose="02020603050405020304" pitchFamily="18" charset="0"/>
                          <a:cs typeface="Times New Roman" panose="02020603050405020304" pitchFamily="18" charset="0"/>
                        </a:rPr>
                        <a:t> ………………………………………………….………………….</a:t>
                      </a:r>
                    </a:p>
                    <a:p>
                      <a:pPr algn="just">
                        <a:lnSpc>
                          <a:spcPts val="1000"/>
                        </a:lnSpc>
                        <a:spcBef>
                          <a:spcPts val="800"/>
                        </a:spcBef>
                        <a:spcAft>
                          <a:spcPts val="0"/>
                        </a:spcAft>
                      </a:pPr>
                      <a:r>
                        <a:rPr lang="fr-BE" sz="900" b="1" dirty="0">
                          <a:solidFill>
                            <a:schemeClr val="tx1"/>
                          </a:solidFill>
                          <a:effectLst/>
                          <a:latin typeface="+mn-lt"/>
                          <a:ea typeface="Times New Roman" panose="02020603050405020304" pitchFamily="18" charset="0"/>
                          <a:cs typeface="Times New Roman" panose="02020603050405020304" pitchFamily="18" charset="0"/>
                        </a:rPr>
                        <a:t>Signature</a:t>
                      </a:r>
                      <a:r>
                        <a:rPr lang="fr-BE" sz="900" b="1" dirty="0">
                          <a:solidFill>
                            <a:schemeClr val="tx1"/>
                          </a:solidFill>
                          <a:effectLst/>
                          <a:latin typeface="+mn-lt"/>
                          <a:ea typeface="Times New Roman" panose="02020603050405020304" pitchFamily="18" charset="0"/>
                          <a:cs typeface="Arial" panose="020B0604020202020204" pitchFamily="34" charset="0"/>
                        </a:rPr>
                        <a:t>:</a:t>
                      </a:r>
                      <a:r>
                        <a:rPr lang="fr-BE" sz="900" dirty="0">
                          <a:solidFill>
                            <a:schemeClr val="tx1"/>
                          </a:solidFill>
                          <a:effectLst/>
                          <a:latin typeface="+mn-lt"/>
                          <a:ea typeface="Times New Roman" panose="02020603050405020304" pitchFamily="18" charset="0"/>
                          <a:cs typeface="Times New Roman" panose="02020603050405020304" pitchFamily="18" charset="0"/>
                        </a:rPr>
                        <a:t> …………………………………………………………………..</a:t>
                      </a:r>
                    </a:p>
                  </a:txBody>
                  <a:tcPr marL="82800" marR="82800" marT="900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lnSpc>
                          <a:spcPts val="1000"/>
                        </a:lnSpc>
                        <a:spcAft>
                          <a:spcPts val="1000"/>
                        </a:spcAft>
                      </a:pPr>
                      <a:r>
                        <a:rPr lang="fr-BE" sz="800" dirty="0">
                          <a:effectLst/>
                          <a:latin typeface="+mn-lt"/>
                          <a:ea typeface="Times New Roman" panose="02020603050405020304" pitchFamily="18" charset="0"/>
                          <a:cs typeface="Times New Roman" panose="02020603050405020304" pitchFamily="18" charset="0"/>
                        </a:rPr>
                        <a:t> </a:t>
                      </a:r>
                      <a:r>
                        <a:rPr lang="fr-BE" sz="1000" dirty="0">
                          <a:effectLst/>
                          <a:latin typeface="+mn-lt"/>
                          <a:ea typeface="Times New Roman" panose="02020603050405020304" pitchFamily="18" charset="0"/>
                          <a:cs typeface="Times New Roman" panose="02020603050405020304" pitchFamily="18" charset="0"/>
                        </a:rPr>
                        <a:t>PRESCRIPTEUR CLINIQUE</a:t>
                      </a:r>
                    </a:p>
                    <a:p>
                      <a:pPr>
                        <a:lnSpc>
                          <a:spcPts val="1000"/>
                        </a:lnSpc>
                        <a:spcAft>
                          <a:spcPts val="0"/>
                        </a:spcAft>
                      </a:pPr>
                      <a:r>
                        <a:rPr lang="fr-BE" sz="900" b="1" dirty="0">
                          <a:effectLst/>
                          <a:latin typeface="+mn-lt"/>
                          <a:ea typeface="Times New Roman" panose="02020603050405020304" pitchFamily="18" charset="0"/>
                          <a:cs typeface="Times New Roman" panose="02020603050405020304" pitchFamily="18" charset="0"/>
                        </a:rPr>
                        <a:t>Nom</a:t>
                      </a:r>
                      <a:r>
                        <a:rPr lang="fr-BE" sz="900" b="1" dirty="0">
                          <a:effectLst/>
                          <a:latin typeface="+mn-lt"/>
                          <a:ea typeface="Times New Roman" panose="02020603050405020304" pitchFamily="18" charset="0"/>
                          <a:cs typeface="Arial" panose="020B0604020202020204" pitchFamily="34" charset="0"/>
                        </a:rPr>
                        <a:t>:</a:t>
                      </a:r>
                      <a:r>
                        <a:rPr lang="fr-BE" sz="900" dirty="0">
                          <a:effectLst/>
                          <a:latin typeface="+mn-lt"/>
                          <a:ea typeface="Times New Roman" panose="02020603050405020304" pitchFamily="18" charset="0"/>
                          <a:cs typeface="Times New Roman" panose="02020603050405020304" pitchFamily="18" charset="0"/>
                        </a:rPr>
                        <a:t> ………………...…………………………….............................</a:t>
                      </a:r>
                    </a:p>
                    <a:p>
                      <a:pPr>
                        <a:lnSpc>
                          <a:spcPts val="1000"/>
                        </a:lnSpc>
                        <a:spcBef>
                          <a:spcPts val="800"/>
                        </a:spcBef>
                        <a:spcAft>
                          <a:spcPts val="0"/>
                        </a:spcAft>
                      </a:pPr>
                      <a:r>
                        <a:rPr lang="fr-BE" sz="900" b="1" dirty="0">
                          <a:effectLst/>
                          <a:latin typeface="+mn-lt"/>
                          <a:ea typeface="Times New Roman" panose="02020603050405020304" pitchFamily="18" charset="0"/>
                          <a:cs typeface="Times New Roman" panose="02020603050405020304" pitchFamily="18" charset="0"/>
                        </a:rPr>
                        <a:t>Numéro INAMI</a:t>
                      </a:r>
                      <a:r>
                        <a:rPr lang="fr-BE" sz="900" b="1" dirty="0">
                          <a:effectLst/>
                          <a:latin typeface="+mn-lt"/>
                          <a:ea typeface="Times New Roman" panose="02020603050405020304" pitchFamily="18" charset="0"/>
                          <a:cs typeface="Arial" panose="020B0604020202020204" pitchFamily="34" charset="0"/>
                        </a:rPr>
                        <a:t>:</a:t>
                      </a:r>
                      <a:r>
                        <a:rPr lang="fr-BE" sz="900" dirty="0">
                          <a:effectLst/>
                          <a:latin typeface="+mn-lt"/>
                          <a:ea typeface="Times New Roman" panose="02020603050405020304" pitchFamily="18" charset="0"/>
                          <a:cs typeface="Times New Roman" panose="02020603050405020304" pitchFamily="18" charset="0"/>
                        </a:rPr>
                        <a:t> …………..…………………..………………………..</a:t>
                      </a:r>
                    </a:p>
                    <a:p>
                      <a:pPr>
                        <a:lnSpc>
                          <a:spcPts val="1000"/>
                        </a:lnSpc>
                        <a:spcBef>
                          <a:spcPts val="800"/>
                        </a:spcBef>
                        <a:spcAft>
                          <a:spcPts val="0"/>
                        </a:spcAft>
                      </a:pPr>
                      <a:r>
                        <a:rPr lang="fr-BE" sz="900" b="1" dirty="0">
                          <a:effectLst/>
                          <a:latin typeface="+mn-lt"/>
                          <a:ea typeface="Times New Roman" panose="02020603050405020304" pitchFamily="18" charset="0"/>
                          <a:cs typeface="Times New Roman" panose="02020603050405020304" pitchFamily="18" charset="0"/>
                        </a:rPr>
                        <a:t>Adresse</a:t>
                      </a:r>
                      <a:r>
                        <a:rPr lang="fr-BE" sz="900" b="1" dirty="0">
                          <a:effectLst/>
                          <a:latin typeface="+mn-lt"/>
                          <a:ea typeface="Times New Roman" panose="02020603050405020304" pitchFamily="18" charset="0"/>
                          <a:cs typeface="Arial" panose="020B0604020202020204" pitchFamily="34" charset="0"/>
                        </a:rPr>
                        <a:t>:</a:t>
                      </a:r>
                      <a:r>
                        <a:rPr lang="fr-BE" sz="900" dirty="0">
                          <a:effectLst/>
                          <a:latin typeface="+mn-lt"/>
                          <a:ea typeface="Times New Roman" panose="02020603050405020304" pitchFamily="18" charset="0"/>
                          <a:cs typeface="Times New Roman" panose="02020603050405020304" pitchFamily="18" charset="0"/>
                        </a:rPr>
                        <a:t>  .……………………..…………………............................</a:t>
                      </a:r>
                    </a:p>
                    <a:p>
                      <a:pPr>
                        <a:lnSpc>
                          <a:spcPts val="1000"/>
                        </a:lnSpc>
                        <a:spcBef>
                          <a:spcPts val="800"/>
                        </a:spcBef>
                        <a:spcAft>
                          <a:spcPts val="0"/>
                        </a:spcAft>
                      </a:pPr>
                      <a:r>
                        <a:rPr lang="fr-BE" sz="900" dirty="0">
                          <a:effectLst/>
                          <a:latin typeface="+mn-lt"/>
                          <a:ea typeface="Times New Roman" panose="02020603050405020304" pitchFamily="18" charset="0"/>
                          <a:cs typeface="Times New Roman" panose="02020603050405020304" pitchFamily="18" charset="0"/>
                        </a:rPr>
                        <a:t>                 …………………..………............................................</a:t>
                      </a:r>
                    </a:p>
                  </a:txBody>
                  <a:tcPr marL="82800" marR="82800" marT="900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3572198"/>
                  </a:ext>
                </a:extLst>
              </a:tr>
            </a:tbl>
          </a:graphicData>
        </a:graphic>
      </p:graphicFrame>
      <p:sp>
        <p:nvSpPr>
          <p:cNvPr id="4" name="ZoneTexte 3"/>
          <p:cNvSpPr txBox="1"/>
          <p:nvPr/>
        </p:nvSpPr>
        <p:spPr>
          <a:xfrm>
            <a:off x="541654" y="8653333"/>
            <a:ext cx="933269" cy="276999"/>
          </a:xfrm>
          <a:prstGeom prst="rect">
            <a:avLst/>
          </a:prstGeom>
          <a:noFill/>
        </p:spPr>
        <p:txBody>
          <a:bodyPr wrap="none" rtlCol="0">
            <a:spAutoFit/>
          </a:bodyPr>
          <a:lstStyle/>
          <a:p>
            <a:pPr algn="ctr"/>
            <a:r>
              <a:rPr lang="fr-FR" sz="600" b="1"/>
              <a:t>Avenue Hippocrate, 10 </a:t>
            </a:r>
            <a:br>
              <a:rPr lang="fr-FR" sz="600" b="1"/>
            </a:br>
            <a:r>
              <a:rPr lang="fr-FR" sz="600" b="1"/>
              <a:t>1200 BRUXELLES</a:t>
            </a:r>
            <a:endParaRPr lang="fr-BE" sz="600" b="1"/>
          </a:p>
        </p:txBody>
      </p:sp>
      <p:sp>
        <p:nvSpPr>
          <p:cNvPr id="11" name="ZoneTexte 10"/>
          <p:cNvSpPr txBox="1"/>
          <p:nvPr/>
        </p:nvSpPr>
        <p:spPr>
          <a:xfrm>
            <a:off x="5084367" y="8630473"/>
            <a:ext cx="1208985" cy="276999"/>
          </a:xfrm>
          <a:prstGeom prst="rect">
            <a:avLst/>
          </a:prstGeom>
          <a:noFill/>
        </p:spPr>
        <p:txBody>
          <a:bodyPr wrap="none" rtlCol="0">
            <a:spAutoFit/>
          </a:bodyPr>
          <a:lstStyle/>
          <a:p>
            <a:pPr algn="ctr"/>
            <a:r>
              <a:rPr lang="fr-FR" sz="600" b="1"/>
              <a:t>Tél. Secrétariat: +32 2 764.67.37</a:t>
            </a:r>
          </a:p>
          <a:p>
            <a:pPr algn="ctr"/>
            <a:r>
              <a:rPr lang="fr-FR" sz="600" b="1"/>
              <a:t>Fax : +32 2 764.69.34</a:t>
            </a:r>
            <a:endParaRPr lang="fr-BE" sz="600" b="1"/>
          </a:p>
        </p:txBody>
      </p:sp>
      <p:pic>
        <p:nvPicPr>
          <p:cNvPr id="13" name="Image 12" descr="C:\Users\vj1503\Downloads\logo St Luc 2.PN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1366" y="98180"/>
            <a:ext cx="713861" cy="658480"/>
          </a:xfrm>
          <a:prstGeom prst="rect">
            <a:avLst/>
          </a:prstGeom>
          <a:noFill/>
          <a:ln>
            <a:noFill/>
          </a:ln>
        </p:spPr>
      </p:pic>
      <p:pic>
        <p:nvPicPr>
          <p:cNvPr id="14" name="Image 13"/>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5460242" y="326772"/>
            <a:ext cx="1108710" cy="264795"/>
          </a:xfrm>
          <a:prstGeom prst="rect">
            <a:avLst/>
          </a:prstGeom>
          <a:noFill/>
          <a:ln>
            <a:noFill/>
          </a:ln>
        </p:spPr>
      </p:pic>
      <p:sp>
        <p:nvSpPr>
          <p:cNvPr id="5" name="ZoneTexte 4"/>
          <p:cNvSpPr txBox="1"/>
          <p:nvPr/>
        </p:nvSpPr>
        <p:spPr>
          <a:xfrm>
            <a:off x="1230883" y="255660"/>
            <a:ext cx="4402937" cy="523220"/>
          </a:xfrm>
          <a:prstGeom prst="rect">
            <a:avLst/>
          </a:prstGeom>
          <a:noFill/>
        </p:spPr>
        <p:txBody>
          <a:bodyPr wrap="none" lIns="91440" tIns="45720" rIns="91440" bIns="45720" rtlCol="0" anchor="t">
            <a:spAutoFit/>
          </a:bodyPr>
          <a:lstStyle/>
          <a:p>
            <a:pPr algn="ctr"/>
            <a:r>
              <a:rPr lang="fr-BE" sz="1100" b="1" dirty="0"/>
              <a:t>ANATOMIE PATHOLOGIQUE</a:t>
            </a:r>
          </a:p>
          <a:p>
            <a:pPr algn="ctr"/>
            <a:r>
              <a:rPr lang="fr-BE" sz="900" b="1" dirty="0"/>
              <a:t>Formulaire de demande d’analyse               </a:t>
            </a:r>
            <a:r>
              <a:rPr lang="fr-BE" sz="800" b="1" dirty="0"/>
              <a:t>ANAPATH-FORM-4201    version 5.0   21/04/2026</a:t>
            </a:r>
          </a:p>
          <a:p>
            <a:r>
              <a:rPr lang="fr-BE" sz="800" dirty="0"/>
              <a:t>     Chef de Service : Pr. P. </a:t>
            </a:r>
            <a:r>
              <a:rPr lang="fr-BE" sz="800" dirty="0" err="1"/>
              <a:t>Demetter</a:t>
            </a:r>
            <a:r>
              <a:rPr lang="fr-BE" sz="800" dirty="0"/>
              <a:t>	             Responsable opérationnel : Dr. Sc. Y. Guiot</a:t>
            </a:r>
            <a:endParaRPr lang="fr-BE" sz="900" dirty="0"/>
          </a:p>
        </p:txBody>
      </p:sp>
      <p:graphicFrame>
        <p:nvGraphicFramePr>
          <p:cNvPr id="15" name="Tableau 14">
            <a:extLst>
              <a:ext uri="{FF2B5EF4-FFF2-40B4-BE49-F238E27FC236}">
                <a16:creationId xmlns:a16="http://schemas.microsoft.com/office/drawing/2014/main" id="{CD4ECD5A-AF3E-4EC4-B6BD-A55E3AA13522}"/>
              </a:ext>
            </a:extLst>
          </p:cNvPr>
          <p:cNvGraphicFramePr>
            <a:graphicFrameLocks noGrp="1"/>
          </p:cNvGraphicFramePr>
          <p:nvPr>
            <p:extLst>
              <p:ext uri="{D42A27DB-BD31-4B8C-83A1-F6EECF244321}">
                <p14:modId xmlns:p14="http://schemas.microsoft.com/office/powerpoint/2010/main" val="1614565462"/>
              </p:ext>
            </p:extLst>
          </p:nvPr>
        </p:nvGraphicFramePr>
        <p:xfrm>
          <a:off x="541020" y="6232323"/>
          <a:ext cx="5752332" cy="2350711"/>
        </p:xfrm>
        <a:graphic>
          <a:graphicData uri="http://schemas.openxmlformats.org/drawingml/2006/table">
            <a:tbl>
              <a:tblPr firstRow="1" bandRow="1">
                <a:tableStyleId>{D7AC3CCA-C797-4891-BE02-D94E43425B78}</a:tableStyleId>
              </a:tblPr>
              <a:tblGrid>
                <a:gridCol w="2141220">
                  <a:extLst>
                    <a:ext uri="{9D8B030D-6E8A-4147-A177-3AD203B41FA5}">
                      <a16:colId xmlns:a16="http://schemas.microsoft.com/office/drawing/2014/main" val="4112966521"/>
                    </a:ext>
                  </a:extLst>
                </a:gridCol>
                <a:gridCol w="1630680">
                  <a:extLst>
                    <a:ext uri="{9D8B030D-6E8A-4147-A177-3AD203B41FA5}">
                      <a16:colId xmlns:a16="http://schemas.microsoft.com/office/drawing/2014/main" val="680449561"/>
                    </a:ext>
                  </a:extLst>
                </a:gridCol>
                <a:gridCol w="1980432">
                  <a:extLst>
                    <a:ext uri="{9D8B030D-6E8A-4147-A177-3AD203B41FA5}">
                      <a16:colId xmlns:a16="http://schemas.microsoft.com/office/drawing/2014/main" val="553596601"/>
                    </a:ext>
                  </a:extLst>
                </a:gridCol>
              </a:tblGrid>
              <a:tr h="228067">
                <a:tc gridSpan="3">
                  <a:txBody>
                    <a:bodyPr/>
                    <a:lstStyle/>
                    <a:p>
                      <a:pPr marL="0" marR="0" lvl="0" indent="0" algn="l" defTabSz="685800" rtl="0" eaLnBrk="1" fontAlgn="auto" latinLnBrk="0" hangingPunct="1">
                        <a:lnSpc>
                          <a:spcPct val="100000"/>
                        </a:lnSpc>
                        <a:spcBef>
                          <a:spcPts val="200"/>
                        </a:spcBef>
                        <a:spcAft>
                          <a:spcPts val="0"/>
                        </a:spcAft>
                        <a:buClrTx/>
                        <a:buSzTx/>
                        <a:buFontTx/>
                        <a:buNone/>
                        <a:tabLst/>
                        <a:defRPr/>
                      </a:pPr>
                      <a:r>
                        <a:rPr lang="fr-FR" sz="1000" b="1">
                          <a:effectLst/>
                          <a:latin typeface="Calibri" panose="020F0502020204030204" pitchFamily="34" charset="0"/>
                          <a:ea typeface="Times New Roman" panose="02020603050405020304" pitchFamily="18" charset="0"/>
                          <a:cs typeface="Times New Roman" panose="02020603050405020304" pitchFamily="18" charset="0"/>
                        </a:rPr>
                        <a:t>ANALYSES</a:t>
                      </a:r>
                    </a:p>
                  </a:txBody>
                  <a:tcPr marL="82800" marR="82800" marT="46800" marB="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BE"/>
                    </a:p>
                  </a:txBody>
                  <a:tcPr/>
                </a:tc>
                <a:tc hMerge="1">
                  <a:txBody>
                    <a:bodyPr/>
                    <a:lstStyle/>
                    <a:p>
                      <a:endParaRPr lang="fr-BE"/>
                    </a:p>
                  </a:txBody>
                  <a:tcPr/>
                </a:tc>
                <a:extLst>
                  <a:ext uri="{0D108BD9-81ED-4DB2-BD59-A6C34878D82A}">
                    <a16:rowId xmlns:a16="http://schemas.microsoft.com/office/drawing/2014/main" val="1029379577"/>
                  </a:ext>
                </a:extLst>
              </a:tr>
              <a:tr h="228067">
                <a:tc gridSpan="3">
                  <a:txBody>
                    <a:bodyPr/>
                    <a:lstStyle/>
                    <a:p>
                      <a:pPr marL="0" marR="0" lvl="0" indent="0" algn="l" defTabSz="685800" rtl="0" eaLnBrk="1" fontAlgn="auto" latinLnBrk="0" hangingPunct="1">
                        <a:lnSpc>
                          <a:spcPct val="100000"/>
                        </a:lnSpc>
                        <a:spcBef>
                          <a:spcPts val="200"/>
                        </a:spcBef>
                        <a:spcAft>
                          <a:spcPts val="0"/>
                        </a:spcAft>
                        <a:buClrTx/>
                        <a:buSzTx/>
                        <a:buFontTx/>
                        <a:buNone/>
                        <a:tabLst/>
                        <a:defRPr/>
                      </a:pPr>
                      <a:r>
                        <a:rPr lang="fr-FR" sz="1000" b="1" u="none" kern="1200">
                          <a:solidFill>
                            <a:schemeClr val="tx1"/>
                          </a:solidFill>
                          <a:latin typeface="+mn-lt"/>
                          <a:ea typeface="+mn-ea"/>
                          <a:cs typeface="+mn-cs"/>
                        </a:rPr>
                        <a:t>Immunohistochimie                                                                                                                                         TAT 8 jours</a:t>
                      </a:r>
                      <a:endParaRPr lang="fr-FR" sz="1000" b="1">
                        <a:effectLst/>
                        <a:latin typeface="Calibri" panose="020F0502020204030204" pitchFamily="34" charset="0"/>
                        <a:ea typeface="Times New Roman" panose="02020603050405020304" pitchFamily="18" charset="0"/>
                        <a:cs typeface="Times New Roman" panose="02020603050405020304" pitchFamily="18" charset="0"/>
                      </a:endParaRPr>
                    </a:p>
                  </a:txBody>
                  <a:tcPr marL="82800" marR="82800" marT="468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marL="0" marR="0" lvl="0" indent="0" algn="l" defTabSz="685800" rtl="0" eaLnBrk="1" fontAlgn="auto" latinLnBrk="0" hangingPunct="1">
                        <a:lnSpc>
                          <a:spcPct val="100000"/>
                        </a:lnSpc>
                        <a:spcBef>
                          <a:spcPts val="200"/>
                        </a:spcBef>
                        <a:spcAft>
                          <a:spcPts val="0"/>
                        </a:spcAft>
                        <a:buClrTx/>
                        <a:buSzTx/>
                        <a:buFontTx/>
                        <a:buNone/>
                        <a:tabLst/>
                        <a:defRPr/>
                      </a:pPr>
                      <a:endParaRPr lang="fr-FR" sz="800" b="0">
                        <a:effectLst/>
                        <a:latin typeface="Calibri" panose="020F0502020204030204" pitchFamily="34" charset="0"/>
                        <a:ea typeface="Times New Roman" panose="02020603050405020304" pitchFamily="18" charset="0"/>
                        <a:cs typeface="Times New Roman" panose="02020603050405020304" pitchFamily="18" charset="0"/>
                      </a:endParaRPr>
                    </a:p>
                  </a:txBody>
                  <a:tcPr marL="82800" marR="82800" marT="46800" marB="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marL="0" marR="0" lvl="0" indent="0" algn="l" defTabSz="685800" rtl="0" eaLnBrk="1" fontAlgn="auto" latinLnBrk="0" hangingPunct="1">
                        <a:lnSpc>
                          <a:spcPct val="100000"/>
                        </a:lnSpc>
                        <a:spcBef>
                          <a:spcPts val="200"/>
                        </a:spcBef>
                        <a:spcAft>
                          <a:spcPts val="0"/>
                        </a:spcAft>
                        <a:buClrTx/>
                        <a:buSzTx/>
                        <a:buFontTx/>
                        <a:buNone/>
                        <a:tabLst/>
                        <a:defRPr/>
                      </a:pPr>
                      <a:endParaRPr lang="fr-FR" sz="800" b="0">
                        <a:effectLst/>
                        <a:latin typeface="Calibri" panose="020F0502020204030204" pitchFamily="34" charset="0"/>
                        <a:ea typeface="Times New Roman" panose="02020603050405020304" pitchFamily="18" charset="0"/>
                        <a:cs typeface="Times New Roman" panose="02020603050405020304" pitchFamily="18" charset="0"/>
                      </a:endParaRPr>
                    </a:p>
                  </a:txBody>
                  <a:tcPr marL="82800" marR="82800" marT="46800" marB="468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40378889"/>
                  </a:ext>
                </a:extLst>
              </a:tr>
              <a:tr h="1438817">
                <a:tc>
                  <a:txBody>
                    <a:bodyPr/>
                    <a:lstStyle/>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a:effectLst/>
                          <a:latin typeface="Calibri" panose="020F0502020204030204" pitchFamily="34" charset="0"/>
                          <a:ea typeface="Times New Roman" panose="02020603050405020304" pitchFamily="18" charset="0"/>
                          <a:cs typeface="Times New Roman" panose="02020603050405020304" pitchFamily="18" charset="0"/>
                        </a:rPr>
                        <a:t>⃝ ALK*</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a:effectLst/>
                          <a:latin typeface="Calibri" panose="020F0502020204030204" pitchFamily="34" charset="0"/>
                          <a:ea typeface="Times New Roman" panose="02020603050405020304" pitchFamily="18" charset="0"/>
                          <a:cs typeface="Times New Roman" panose="02020603050405020304" pitchFamily="18" charset="0"/>
                        </a:rPr>
                        <a:t>⃝ ROS1</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a:effectLst/>
                          <a:latin typeface="Calibri" panose="020F0502020204030204" pitchFamily="34" charset="0"/>
                          <a:ea typeface="Times New Roman" panose="02020603050405020304" pitchFamily="18" charset="0"/>
                          <a:cs typeface="Times New Roman" panose="02020603050405020304" pitchFamily="18" charset="0"/>
                        </a:rPr>
                        <a:t>⃝ PDL1</a:t>
                      </a:r>
                      <a:r>
                        <a:rPr lang="fr-FR" sz="900" b="0" baseline="0">
                          <a:effectLst/>
                          <a:latin typeface="Calibri" panose="020F0502020204030204" pitchFamily="34" charset="0"/>
                          <a:ea typeface="Times New Roman" panose="02020603050405020304" pitchFamily="18" charset="0"/>
                          <a:cs typeface="Times New Roman" panose="02020603050405020304" pitchFamily="18" charset="0"/>
                        </a:rPr>
                        <a:t>: clone SP263*</a:t>
                      </a:r>
                      <a:r>
                        <a:rPr lang="fr-FR" sz="900" b="0">
                          <a:effectLst/>
                          <a:latin typeface="Calibri" panose="020F0502020204030204" pitchFamily="34" charset="0"/>
                          <a:ea typeface="Times New Roman" panose="02020603050405020304" pitchFamily="18" charset="0"/>
                          <a:cs typeface="Times New Roman" panose="02020603050405020304" pitchFamily="18" charset="0"/>
                        </a:rPr>
                        <a:t> </a:t>
                      </a:r>
                      <a:r>
                        <a:rPr lang="fr-FR" sz="900" b="0" baseline="0">
                          <a:effectLst/>
                          <a:latin typeface="Calibri" panose="020F0502020204030204" pitchFamily="34" charset="0"/>
                          <a:ea typeface="Times New Roman" panose="02020603050405020304" pitchFamily="18" charset="0"/>
                          <a:cs typeface="Times New Roman" panose="02020603050405020304" pitchFamily="18" charset="0"/>
                        </a:rPr>
                        <a:t>– </a:t>
                      </a:r>
                      <a:r>
                        <a:rPr lang="fr-FR" sz="900" b="0" baseline="0" err="1">
                          <a:effectLst/>
                          <a:latin typeface="Calibri" panose="020F0502020204030204" pitchFamily="34" charset="0"/>
                          <a:ea typeface="Times New Roman" panose="02020603050405020304" pitchFamily="18" charset="0"/>
                          <a:cs typeface="Times New Roman" panose="02020603050405020304" pitchFamily="18" charset="0"/>
                        </a:rPr>
                        <a:t>Scoring</a:t>
                      </a:r>
                      <a:r>
                        <a:rPr lang="fr-FR" sz="900" b="0" baseline="0">
                          <a:effectLst/>
                          <a:latin typeface="Calibri" panose="020F0502020204030204" pitchFamily="34" charset="0"/>
                          <a:ea typeface="Times New Roman" panose="02020603050405020304" pitchFamily="18" charset="0"/>
                          <a:cs typeface="Times New Roman" panose="02020603050405020304" pitchFamily="18" charset="0"/>
                        </a:rPr>
                        <a:t> TPS </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a:effectLst/>
                          <a:latin typeface="Calibri" panose="020F0502020204030204" pitchFamily="34" charset="0"/>
                          <a:ea typeface="Times New Roman" panose="02020603050405020304" pitchFamily="18" charset="0"/>
                          <a:cs typeface="Times New Roman" panose="02020603050405020304" pitchFamily="18" charset="0"/>
                        </a:rPr>
                        <a:t>⃝ PDL1</a:t>
                      </a:r>
                      <a:r>
                        <a:rPr lang="fr-FR" sz="900" b="0" baseline="0">
                          <a:effectLst/>
                          <a:latin typeface="Calibri" panose="020F0502020204030204" pitchFamily="34" charset="0"/>
                          <a:ea typeface="Times New Roman" panose="02020603050405020304" pitchFamily="18" charset="0"/>
                          <a:cs typeface="Times New Roman" panose="02020603050405020304" pitchFamily="18" charset="0"/>
                        </a:rPr>
                        <a:t>: clone 22C3 – </a:t>
                      </a:r>
                      <a:r>
                        <a:rPr lang="fr-FR" sz="900" b="0" baseline="0" err="1">
                          <a:effectLst/>
                          <a:latin typeface="Calibri" panose="020F0502020204030204" pitchFamily="34" charset="0"/>
                          <a:ea typeface="Times New Roman" panose="02020603050405020304" pitchFamily="18" charset="0"/>
                          <a:cs typeface="Times New Roman" panose="02020603050405020304" pitchFamily="18" charset="0"/>
                        </a:rPr>
                        <a:t>Scoring</a:t>
                      </a:r>
                      <a:r>
                        <a:rPr lang="fr-FR" sz="900" b="0" baseline="0">
                          <a:effectLst/>
                          <a:latin typeface="Calibri" panose="020F0502020204030204" pitchFamily="34" charset="0"/>
                          <a:ea typeface="Times New Roman" panose="02020603050405020304" pitchFamily="18" charset="0"/>
                          <a:cs typeface="Times New Roman" panose="02020603050405020304" pitchFamily="18" charset="0"/>
                        </a:rPr>
                        <a:t> □ TPS □ CPS</a:t>
                      </a:r>
                    </a:p>
                    <a:p>
                      <a:pPr marL="0" marR="0" lvl="0" indent="0" algn="l" defTabSz="685800" rtl="0" eaLnBrk="1" fontAlgn="auto" latinLnBrk="0" hangingPunct="1">
                        <a:lnSpc>
                          <a:spcPts val="1000"/>
                        </a:lnSpc>
                        <a:spcBef>
                          <a:spcPts val="600"/>
                        </a:spcBef>
                        <a:spcAft>
                          <a:spcPts val="0"/>
                        </a:spcAft>
                        <a:buClrTx/>
                        <a:buSzTx/>
                        <a:buFontTx/>
                        <a:buNone/>
                        <a:tabLst/>
                        <a:defRPr/>
                      </a:pPr>
                      <a:endParaRPr lang="fr-FR" sz="900" b="0" baseline="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b="1">
                          <a:effectLst/>
                          <a:latin typeface="Calibri" panose="020F0502020204030204" pitchFamily="34" charset="0"/>
                          <a:ea typeface="Times New Roman" panose="02020603050405020304" pitchFamily="18" charset="0"/>
                          <a:cs typeface="Times New Roman" panose="02020603050405020304" pitchFamily="18" charset="0"/>
                        </a:rPr>
                        <a:t>⃝ Autre: </a:t>
                      </a:r>
                      <a:r>
                        <a:rPr lang="fr-FR" sz="900" b="0" baseline="0">
                          <a:effectLst/>
                          <a:latin typeface="Calibri" panose="020F0502020204030204" pitchFamily="34" charset="0"/>
                          <a:ea typeface="Times New Roman" panose="02020603050405020304" pitchFamily="18" charset="0"/>
                          <a:cs typeface="Times New Roman" panose="02020603050405020304" pitchFamily="18" charset="0"/>
                        </a:rPr>
                        <a:t> ……………………………………………….</a:t>
                      </a:r>
                    </a:p>
                  </a:txBody>
                  <a:tcPr marL="82800" marR="82800" marT="46800" marB="468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a:effectLst/>
                          <a:latin typeface="Calibri" panose="020F0502020204030204" pitchFamily="34" charset="0"/>
                          <a:ea typeface="Times New Roman" panose="02020603050405020304" pitchFamily="18" charset="0"/>
                          <a:cs typeface="Times New Roman" panose="02020603050405020304" pitchFamily="18" charset="0"/>
                        </a:rPr>
                        <a:t>⃝ AR</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a:effectLst/>
                          <a:latin typeface="Calibri" panose="020F0502020204030204" pitchFamily="34" charset="0"/>
                          <a:ea typeface="Times New Roman" panose="02020603050405020304" pitchFamily="18" charset="0"/>
                          <a:cs typeface="Times New Roman" panose="02020603050405020304" pitchFamily="18" charset="0"/>
                        </a:rPr>
                        <a:t>⃝ ER*</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a:effectLst/>
                          <a:latin typeface="Calibri" panose="020F0502020204030204" pitchFamily="34" charset="0"/>
                          <a:ea typeface="Times New Roman" panose="02020603050405020304" pitchFamily="18" charset="0"/>
                          <a:cs typeface="Times New Roman" panose="02020603050405020304" pitchFamily="18" charset="0"/>
                        </a:rPr>
                        <a:t>⃝ PR*</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a:effectLst/>
                          <a:latin typeface="Calibri" panose="020F0502020204030204" pitchFamily="34" charset="0"/>
                          <a:ea typeface="Times New Roman" panose="02020603050405020304" pitchFamily="18" charset="0"/>
                          <a:cs typeface="Times New Roman" panose="02020603050405020304" pitchFamily="18" charset="0"/>
                        </a:rPr>
                        <a:t>⃝ HER-2 </a:t>
                      </a:r>
                      <a:r>
                        <a:rPr lang="fr-FR" sz="900" b="0" err="1">
                          <a:effectLst/>
                          <a:latin typeface="Calibri" panose="020F0502020204030204" pitchFamily="34" charset="0"/>
                          <a:ea typeface="Times New Roman" panose="02020603050405020304" pitchFamily="18" charset="0"/>
                          <a:cs typeface="Times New Roman" panose="02020603050405020304" pitchFamily="18" charset="0"/>
                        </a:rPr>
                        <a:t>Neu</a:t>
                      </a:r>
                      <a:r>
                        <a:rPr lang="fr-FR" sz="900" b="0">
                          <a:effectLst/>
                          <a:latin typeface="Calibri" panose="020F0502020204030204" pitchFamily="34" charset="0"/>
                          <a:ea typeface="Times New Roman" panose="02020603050405020304" pitchFamily="18" charset="0"/>
                          <a:cs typeface="Times New Roman" panose="02020603050405020304" pitchFamily="18" charset="0"/>
                        </a:rPr>
                        <a:t>*</a:t>
                      </a:r>
                    </a:p>
                    <a:p>
                      <a:pPr marL="0" marR="0" lvl="0" indent="0" algn="l" defTabSz="685800" rtl="0" eaLnBrk="1" fontAlgn="auto" latinLnBrk="0" hangingPunct="1">
                        <a:lnSpc>
                          <a:spcPts val="1000"/>
                        </a:lnSpc>
                        <a:spcBef>
                          <a:spcPts val="600"/>
                        </a:spcBef>
                        <a:spcAft>
                          <a:spcPts val="0"/>
                        </a:spcAft>
                        <a:buClrTx/>
                        <a:buSzTx/>
                        <a:buFontTx/>
                        <a:buNone/>
                        <a:tabLst/>
                        <a:defRPr/>
                      </a:pPr>
                      <a:endParaRPr lang="fr-FR" sz="900" b="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endParaRPr lang="fr-FR" sz="900" b="0" baseline="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endParaRPr lang="fr-FR" sz="900" b="0" baseline="0">
                        <a:effectLst/>
                        <a:latin typeface="Calibri" panose="020F0502020204030204" pitchFamily="34" charset="0"/>
                        <a:ea typeface="Times New Roman" panose="02020603050405020304" pitchFamily="18" charset="0"/>
                        <a:cs typeface="Times New Roman" panose="02020603050405020304" pitchFamily="18" charset="0"/>
                      </a:endParaRPr>
                    </a:p>
                  </a:txBody>
                  <a:tcPr marL="82800" marR="82800" marT="46800" marB="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a:effectLst/>
                          <a:latin typeface="Calibri" panose="020F0502020204030204" pitchFamily="34" charset="0"/>
                          <a:ea typeface="Times New Roman" panose="02020603050405020304" pitchFamily="18" charset="0"/>
                          <a:cs typeface="Times New Roman" panose="02020603050405020304" pitchFamily="18" charset="0"/>
                        </a:rPr>
                        <a:t>⃝ MMR (</a:t>
                      </a:r>
                      <a:r>
                        <a:rPr lang="fr-FR" sz="900" b="0" err="1">
                          <a:effectLst/>
                          <a:latin typeface="Calibri" panose="020F0502020204030204" pitchFamily="34" charset="0"/>
                          <a:ea typeface="Times New Roman" panose="02020603050405020304" pitchFamily="18" charset="0"/>
                          <a:cs typeface="Times New Roman" panose="02020603050405020304" pitchFamily="18" charset="0"/>
                        </a:rPr>
                        <a:t>MisMatch</a:t>
                      </a:r>
                      <a:r>
                        <a:rPr lang="fr-FR" sz="900" b="0">
                          <a:effectLst/>
                          <a:latin typeface="Calibri" panose="020F0502020204030204" pitchFamily="34" charset="0"/>
                          <a:ea typeface="Times New Roman" panose="02020603050405020304" pitchFamily="18" charset="0"/>
                          <a:cs typeface="Times New Roman" panose="02020603050405020304" pitchFamily="18" charset="0"/>
                        </a:rPr>
                        <a:t> </a:t>
                      </a:r>
                      <a:r>
                        <a:rPr lang="fr-FR" sz="900" b="0" err="1">
                          <a:effectLst/>
                          <a:latin typeface="Calibri" panose="020F0502020204030204" pitchFamily="34" charset="0"/>
                          <a:ea typeface="Times New Roman" panose="02020603050405020304" pitchFamily="18" charset="0"/>
                          <a:cs typeface="Times New Roman" panose="02020603050405020304" pitchFamily="18" charset="0"/>
                        </a:rPr>
                        <a:t>Repair</a:t>
                      </a:r>
                      <a:r>
                        <a:rPr lang="fr-FR" sz="900" b="0">
                          <a:effectLst/>
                          <a:latin typeface="Calibri" panose="020F0502020204030204" pitchFamily="34" charset="0"/>
                          <a:ea typeface="Times New Roman" panose="02020603050405020304" pitchFamily="18" charset="0"/>
                          <a:cs typeface="Times New Roman" panose="02020603050405020304" pitchFamily="18" charset="0"/>
                        </a:rPr>
                        <a:t>: MLH1, MSH2, MSH6, PMS2)</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a:effectLst/>
                          <a:latin typeface="Calibri" panose="020F0502020204030204" pitchFamily="34" charset="0"/>
                          <a:ea typeface="Times New Roman" panose="02020603050405020304" pitchFamily="18" charset="0"/>
                          <a:cs typeface="Times New Roman" panose="02020603050405020304" pitchFamily="18" charset="0"/>
                        </a:rPr>
                        <a:t>⃝ PAN-TRK</a:t>
                      </a:r>
                    </a:p>
                    <a:p>
                      <a:pPr marL="0" marR="0" lvl="0" indent="0" algn="l" defTabSz="685800" rtl="0" eaLnBrk="1" fontAlgn="auto" latinLnBrk="0" hangingPunct="1">
                        <a:lnSpc>
                          <a:spcPts val="1000"/>
                        </a:lnSpc>
                        <a:spcBef>
                          <a:spcPts val="600"/>
                        </a:spcBef>
                        <a:spcAft>
                          <a:spcPts val="0"/>
                        </a:spcAft>
                        <a:buClrTx/>
                        <a:buSzTx/>
                        <a:buFontTx/>
                        <a:buNone/>
                        <a:tabLst/>
                        <a:defRPr/>
                      </a:pPr>
                      <a:endParaRPr lang="fr-FR" sz="1600" b="0" baseline="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endParaRPr lang="fr-FR" sz="900" b="1" baseline="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b="1" baseline="0">
                          <a:effectLst/>
                          <a:latin typeface="Calibri" panose="020F0502020204030204" pitchFamily="34" charset="0"/>
                          <a:ea typeface="Times New Roman" panose="02020603050405020304" pitchFamily="18" charset="0"/>
                          <a:cs typeface="Times New Roman" panose="02020603050405020304" pitchFamily="18" charset="0"/>
                        </a:rPr>
                        <a:t>Remarque: </a:t>
                      </a:r>
                      <a:r>
                        <a:rPr lang="fr-FR" sz="900" b="0" baseline="0">
                          <a:effectLst/>
                          <a:latin typeface="Calibri" panose="020F0502020204030204" pitchFamily="34" charset="0"/>
                          <a:ea typeface="Times New Roman" panose="02020603050405020304" pitchFamily="18" charset="0"/>
                          <a:cs typeface="Times New Roman" panose="02020603050405020304" pitchFamily="18" charset="0"/>
                        </a:rPr>
                        <a:t>………………………………</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b="0" baseline="0">
                          <a:effectLst/>
                          <a:latin typeface="Calibri" panose="020F0502020204030204" pitchFamily="34" charset="0"/>
                          <a:ea typeface="Times New Roman" panose="02020603050405020304" pitchFamily="18" charset="0"/>
                          <a:cs typeface="Times New Roman" panose="02020603050405020304" pitchFamily="18" charset="0"/>
                        </a:rPr>
                        <a:t>………………………………………………….</a:t>
                      </a:r>
                    </a:p>
                  </a:txBody>
                  <a:tcPr marL="82800" marR="82800" marT="46800" marB="468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74769246"/>
                  </a:ext>
                </a:extLst>
              </a:tr>
              <a:tr h="238932">
                <a:tc gridSpan="3">
                  <a:txBody>
                    <a:bodyPr/>
                    <a:lstStyle/>
                    <a:p>
                      <a:pPr marL="0" marR="0" lvl="0" indent="0" algn="l" defTabSz="685800" rtl="0" eaLnBrk="1" fontAlgn="auto" latinLnBrk="0" hangingPunct="1">
                        <a:lnSpc>
                          <a:spcPts val="1000"/>
                        </a:lnSpc>
                        <a:spcBef>
                          <a:spcPts val="600"/>
                        </a:spcBef>
                        <a:spcAft>
                          <a:spcPts val="0"/>
                        </a:spcAft>
                        <a:buClrTx/>
                        <a:buSzTx/>
                        <a:buFontTx/>
                        <a:buNone/>
                        <a:tabLst/>
                        <a:defRPr/>
                      </a:pPr>
                      <a:r>
                        <a:rPr lang="fr-FR" sz="800" b="1" i="1" baseline="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Listing anticorps anti-PD-L1: </a:t>
                      </a:r>
                      <a:r>
                        <a:rPr lang="fr-FR" sz="800" b="1" i="1" baseline="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hlinkClick r:id="rId4"/>
                        </a:rPr>
                        <a:t>https://belgian-society-pathology.eu/education/pdl1-testing</a:t>
                      </a:r>
                      <a:endParaRPr lang="fr-FR" sz="800" b="1" i="1" baseline="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r>
                        <a:rPr lang="fr-FR" sz="800" b="1" i="1" baseline="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La liste complète des anticorps est disponible sur demande.</a:t>
                      </a:r>
                      <a:endParaRPr lang="fr-FR" sz="800" b="1" i="1">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82800" marR="82800" marT="468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fr-FR" sz="800" b="0">
                        <a:effectLst/>
                        <a:latin typeface="Calibri" panose="020F0502020204030204" pitchFamily="34" charset="0"/>
                        <a:ea typeface="Times New Roman" panose="02020603050405020304" pitchFamily="18" charset="0"/>
                        <a:cs typeface="Times New Roman" panose="02020603050405020304" pitchFamily="18" charset="0"/>
                      </a:endParaRPr>
                    </a:p>
                  </a:txBody>
                  <a:tcPr marL="82800" marR="82800" marT="46800" marB="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fr-FR" sz="800" b="0">
                        <a:effectLst/>
                        <a:latin typeface="Calibri" panose="020F0502020204030204" pitchFamily="34" charset="0"/>
                        <a:ea typeface="Times New Roman" panose="02020603050405020304" pitchFamily="18" charset="0"/>
                        <a:cs typeface="Times New Roman" panose="02020603050405020304" pitchFamily="18" charset="0"/>
                      </a:endParaRPr>
                    </a:p>
                  </a:txBody>
                  <a:tcPr marL="82800" marR="82800" marT="46800" marB="468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27486230"/>
                  </a:ext>
                </a:extLst>
              </a:tr>
            </a:tbl>
          </a:graphicData>
        </a:graphic>
      </p:graphicFrame>
      <p:grpSp>
        <p:nvGrpSpPr>
          <p:cNvPr id="3" name="Groupe 2">
            <a:extLst>
              <a:ext uri="{FF2B5EF4-FFF2-40B4-BE49-F238E27FC236}">
                <a16:creationId xmlns:a16="http://schemas.microsoft.com/office/drawing/2014/main" id="{A457411A-F800-B719-A602-4622F7E03B82}"/>
              </a:ext>
            </a:extLst>
          </p:cNvPr>
          <p:cNvGrpSpPr/>
          <p:nvPr/>
        </p:nvGrpSpPr>
        <p:grpSpPr>
          <a:xfrm>
            <a:off x="2542109" y="8630473"/>
            <a:ext cx="1231845" cy="395229"/>
            <a:chOff x="1536269" y="8653333"/>
            <a:chExt cx="1231845" cy="395229"/>
          </a:xfrm>
        </p:grpSpPr>
        <p:pic>
          <p:nvPicPr>
            <p:cNvPr id="12" name="Image 11"/>
            <p:cNvPicPr>
              <a:picLocks noChangeAspect="1"/>
            </p:cNvPicPr>
            <p:nvPr/>
          </p:nvPicPr>
          <p:blipFill>
            <a:blip r:embed="rId5" cstate="print">
              <a:extLst>
                <a:ext uri="{28A0092B-C50C-407E-A947-70E740481C1C}">
                  <a14:useLocalDpi xmlns:a14="http://schemas.microsoft.com/office/drawing/2010/main" val="0"/>
                </a:ext>
              </a:extLst>
            </a:blip>
            <a:srcRect l="70786"/>
            <a:stretch/>
          </p:blipFill>
          <p:spPr>
            <a:xfrm>
              <a:off x="2344437" y="8653333"/>
              <a:ext cx="423677" cy="395229"/>
            </a:xfrm>
            <a:prstGeom prst="rect">
              <a:avLst/>
            </a:prstGeom>
          </p:spPr>
        </p:pic>
        <p:sp>
          <p:nvSpPr>
            <p:cNvPr id="2" name="ZoneTexte 1">
              <a:extLst>
                <a:ext uri="{FF2B5EF4-FFF2-40B4-BE49-F238E27FC236}">
                  <a16:creationId xmlns:a16="http://schemas.microsoft.com/office/drawing/2014/main" id="{45043D16-A618-59CD-4F22-7FB5C5291FC0}"/>
                </a:ext>
              </a:extLst>
            </p:cNvPr>
            <p:cNvSpPr txBox="1"/>
            <p:nvPr/>
          </p:nvSpPr>
          <p:spPr>
            <a:xfrm>
              <a:off x="1536269" y="8660953"/>
              <a:ext cx="1208985" cy="369332"/>
            </a:xfrm>
            <a:prstGeom prst="rect">
              <a:avLst/>
            </a:prstGeom>
            <a:noFill/>
          </p:spPr>
          <p:txBody>
            <a:bodyPr wrap="square" rtlCol="0">
              <a:spAutoFit/>
            </a:bodyPr>
            <a:lstStyle/>
            <a:p>
              <a:pPr algn="just"/>
              <a:r>
                <a:rPr lang="fr-BE" sz="600" b="1" i="1" dirty="0"/>
                <a:t>* Analyses accréditées</a:t>
              </a:r>
            </a:p>
            <a:p>
              <a:pPr algn="just"/>
              <a:r>
                <a:rPr lang="fr-BE" sz="600" b="1" i="1" dirty="0"/>
                <a:t>ISO 15189:2022</a:t>
              </a:r>
            </a:p>
            <a:p>
              <a:pPr algn="just"/>
              <a:r>
                <a:rPr lang="fr-BE" sz="600" b="1" i="1" dirty="0"/>
                <a:t>Certificat n°369-MED</a:t>
              </a:r>
            </a:p>
          </p:txBody>
        </p:sp>
      </p:grpSp>
    </p:spTree>
    <p:extLst>
      <p:ext uri="{BB962C8B-B14F-4D97-AF65-F5344CB8AC3E}">
        <p14:creationId xmlns:p14="http://schemas.microsoft.com/office/powerpoint/2010/main" val="36531829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531436" y="8522881"/>
            <a:ext cx="933269" cy="369332"/>
          </a:xfrm>
          <a:prstGeom prst="rect">
            <a:avLst/>
          </a:prstGeom>
          <a:noFill/>
        </p:spPr>
        <p:txBody>
          <a:bodyPr wrap="none" rtlCol="0">
            <a:spAutoFit/>
          </a:bodyPr>
          <a:lstStyle/>
          <a:p>
            <a:pPr algn="ctr"/>
            <a:r>
              <a:rPr lang="fr-FR" sz="600" b="1"/>
              <a:t>Avenue Hippocrate, 10 </a:t>
            </a:r>
            <a:br>
              <a:rPr lang="fr-FR" sz="600" b="1"/>
            </a:br>
            <a:r>
              <a:rPr lang="fr-FR" sz="600" b="1"/>
              <a:t>1200 BRUXELLES</a:t>
            </a:r>
            <a:br>
              <a:rPr lang="fr-FR" sz="600" b="1"/>
            </a:br>
            <a:endParaRPr lang="fr-BE" sz="600" b="1"/>
          </a:p>
        </p:txBody>
      </p:sp>
      <p:sp>
        <p:nvSpPr>
          <p:cNvPr id="4" name="ZoneTexte 3"/>
          <p:cNvSpPr txBox="1"/>
          <p:nvPr/>
        </p:nvSpPr>
        <p:spPr>
          <a:xfrm>
            <a:off x="5082451" y="8529282"/>
            <a:ext cx="1208985" cy="276999"/>
          </a:xfrm>
          <a:prstGeom prst="rect">
            <a:avLst/>
          </a:prstGeom>
          <a:noFill/>
        </p:spPr>
        <p:txBody>
          <a:bodyPr wrap="none" rtlCol="0">
            <a:spAutoFit/>
          </a:bodyPr>
          <a:lstStyle/>
          <a:p>
            <a:pPr algn="ctr"/>
            <a:r>
              <a:rPr lang="fr-FR" sz="600" b="1"/>
              <a:t>Tél. Secrétariat: +32 2 764.67.37</a:t>
            </a:r>
          </a:p>
          <a:p>
            <a:pPr algn="ctr"/>
            <a:r>
              <a:rPr lang="fr-FR" sz="600" b="1"/>
              <a:t>Fax : +32 2 764.69.34</a:t>
            </a:r>
            <a:endParaRPr lang="fr-BE" sz="600" b="1"/>
          </a:p>
        </p:txBody>
      </p:sp>
      <p:sp>
        <p:nvSpPr>
          <p:cNvPr id="7" name="ZoneTexte 6"/>
          <p:cNvSpPr txBox="1"/>
          <p:nvPr/>
        </p:nvSpPr>
        <p:spPr>
          <a:xfrm>
            <a:off x="533352" y="69937"/>
            <a:ext cx="5772444" cy="215444"/>
          </a:xfrm>
          <a:prstGeom prst="rect">
            <a:avLst/>
          </a:prstGeom>
          <a:noFill/>
        </p:spPr>
        <p:txBody>
          <a:bodyPr wrap="square" lIns="91440" tIns="45720" rIns="91440" bIns="45720" rtlCol="0" anchor="t">
            <a:spAutoFit/>
          </a:bodyPr>
          <a:lstStyle/>
          <a:p>
            <a:r>
              <a:rPr lang="fr-BE" sz="800" b="1" dirty="0"/>
              <a:t>Formulaire de demande d’analyse           	                                                                                                      ANAPATH-FORM-4201 version 4.0 </a:t>
            </a:r>
          </a:p>
        </p:txBody>
      </p:sp>
      <p:graphicFrame>
        <p:nvGraphicFramePr>
          <p:cNvPr id="9" name="Tableau 8"/>
          <p:cNvGraphicFramePr>
            <a:graphicFrameLocks noGrp="1"/>
          </p:cNvGraphicFramePr>
          <p:nvPr>
            <p:extLst>
              <p:ext uri="{D42A27DB-BD31-4B8C-83A1-F6EECF244321}">
                <p14:modId xmlns:p14="http://schemas.microsoft.com/office/powerpoint/2010/main" val="1660829776"/>
              </p:ext>
            </p:extLst>
          </p:nvPr>
        </p:nvGraphicFramePr>
        <p:xfrm>
          <a:off x="531436" y="2354965"/>
          <a:ext cx="5760000" cy="1309548"/>
        </p:xfrm>
        <a:graphic>
          <a:graphicData uri="http://schemas.openxmlformats.org/drawingml/2006/table">
            <a:tbl>
              <a:tblPr firstRow="1" bandRow="1">
                <a:tableStyleId>{D7AC3CCA-C797-4891-BE02-D94E43425B78}</a:tableStyleId>
              </a:tblPr>
              <a:tblGrid>
                <a:gridCol w="2554664">
                  <a:extLst>
                    <a:ext uri="{9D8B030D-6E8A-4147-A177-3AD203B41FA5}">
                      <a16:colId xmlns:a16="http://schemas.microsoft.com/office/drawing/2014/main" val="2783158777"/>
                    </a:ext>
                  </a:extLst>
                </a:gridCol>
                <a:gridCol w="3205336">
                  <a:extLst>
                    <a:ext uri="{9D8B030D-6E8A-4147-A177-3AD203B41FA5}">
                      <a16:colId xmlns:a16="http://schemas.microsoft.com/office/drawing/2014/main" val="2678398549"/>
                    </a:ext>
                  </a:extLst>
                </a:gridCol>
              </a:tblGrid>
              <a:tr h="27614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fr-FR" sz="1000" b="1" u="none" kern="1200" dirty="0">
                          <a:solidFill>
                            <a:schemeClr val="dk1"/>
                          </a:solidFill>
                          <a:latin typeface="+mn-lt"/>
                          <a:ea typeface="+mn-ea"/>
                          <a:cs typeface="+mn-cs"/>
                        </a:rPr>
                        <a:t>Hybridation</a:t>
                      </a:r>
                      <a:r>
                        <a:rPr lang="fr-FR" sz="1000" b="1" u="none" kern="1200" baseline="0" dirty="0">
                          <a:solidFill>
                            <a:schemeClr val="dk1"/>
                          </a:solidFill>
                          <a:latin typeface="+mn-lt"/>
                          <a:ea typeface="+mn-ea"/>
                          <a:cs typeface="+mn-cs"/>
                        </a:rPr>
                        <a:t> in situ – CISH             TAT 10 jours</a:t>
                      </a:r>
                      <a:endParaRPr lang="fr-FR" sz="1000" b="1" u="none" kern="1200" dirty="0">
                        <a:solidFill>
                          <a:schemeClr val="dk1"/>
                        </a:solidFill>
                        <a:latin typeface="+mn-lt"/>
                        <a:ea typeface="+mn-ea"/>
                        <a:cs typeface="+mn-cs"/>
                      </a:endParaRPr>
                    </a:p>
                  </a:txBody>
                  <a:tcPr marL="82800" marR="82800" marT="468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fr-FR" sz="1000" b="1" u="none" kern="1200" dirty="0">
                          <a:solidFill>
                            <a:schemeClr val="dk1"/>
                          </a:solidFill>
                          <a:latin typeface="+mn-lt"/>
                          <a:ea typeface="+mn-ea"/>
                          <a:cs typeface="+mn-cs"/>
                        </a:rPr>
                        <a:t>PCR (</a:t>
                      </a:r>
                      <a:r>
                        <a:rPr lang="fr-FR" sz="1000" b="1" u="none" kern="1200" dirty="0" err="1">
                          <a:solidFill>
                            <a:schemeClr val="dk1"/>
                          </a:solidFill>
                          <a:latin typeface="+mn-lt"/>
                          <a:ea typeface="+mn-ea"/>
                          <a:cs typeface="+mn-cs"/>
                        </a:rPr>
                        <a:t>Polymerase</a:t>
                      </a:r>
                      <a:r>
                        <a:rPr lang="fr-FR" sz="1000" b="1" u="none" kern="1200" dirty="0">
                          <a:solidFill>
                            <a:schemeClr val="dk1"/>
                          </a:solidFill>
                          <a:latin typeface="+mn-lt"/>
                          <a:ea typeface="+mn-ea"/>
                          <a:cs typeface="+mn-cs"/>
                        </a:rPr>
                        <a:t> Chain </a:t>
                      </a:r>
                      <a:r>
                        <a:rPr lang="fr-FR" sz="1000" b="1" u="none" kern="1200" dirty="0" err="1">
                          <a:solidFill>
                            <a:schemeClr val="dk1"/>
                          </a:solidFill>
                          <a:latin typeface="+mn-lt"/>
                          <a:ea typeface="+mn-ea"/>
                          <a:cs typeface="+mn-cs"/>
                        </a:rPr>
                        <a:t>Reaction</a:t>
                      </a:r>
                      <a:r>
                        <a:rPr lang="fr-FR" sz="1000" b="1" u="none" kern="1200" dirty="0">
                          <a:solidFill>
                            <a:schemeClr val="dk1"/>
                          </a:solidFill>
                          <a:latin typeface="+mn-lt"/>
                          <a:ea typeface="+mn-ea"/>
                          <a:cs typeface="+mn-cs"/>
                        </a:rPr>
                        <a:t>)</a:t>
                      </a:r>
                      <a:endParaRPr lang="fr-FR" sz="1000" b="0" u="none" kern="1200" dirty="0">
                        <a:solidFill>
                          <a:schemeClr val="dk1"/>
                        </a:solidFill>
                        <a:latin typeface="+mn-lt"/>
                        <a:ea typeface="+mn-ea"/>
                        <a:cs typeface="+mn-cs"/>
                      </a:endParaRPr>
                    </a:p>
                  </a:txBody>
                  <a:tcPr marL="82800" marR="82800" marT="468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691144419"/>
                  </a:ext>
                </a:extLst>
              </a:tr>
              <a:tr h="921972">
                <a:tc>
                  <a:txBody>
                    <a:bodyPr/>
                    <a:lstStyle/>
                    <a:p>
                      <a:pPr>
                        <a:lnSpc>
                          <a:spcPts val="1000"/>
                        </a:lnSpc>
                        <a:spcBef>
                          <a:spcPts val="600"/>
                        </a:spcBef>
                      </a:pPr>
                      <a:r>
                        <a:rPr lang="fr-FR" sz="900" dirty="0">
                          <a:effectLst/>
                          <a:latin typeface="+mn-lt"/>
                          <a:ea typeface="Times New Roman" panose="02020603050405020304" pitchFamily="18" charset="0"/>
                          <a:cs typeface="Times New Roman" panose="02020603050405020304" pitchFamily="18" charset="0"/>
                        </a:rPr>
                        <a:t>⃝ EBER (Epstein-Barr</a:t>
                      </a:r>
                      <a:r>
                        <a:rPr lang="fr-FR" sz="900" baseline="0" dirty="0">
                          <a:effectLst/>
                          <a:latin typeface="+mn-lt"/>
                          <a:ea typeface="Times New Roman" panose="02020603050405020304" pitchFamily="18" charset="0"/>
                          <a:cs typeface="Times New Roman" panose="02020603050405020304" pitchFamily="18" charset="0"/>
                        </a:rPr>
                        <a:t> Virus-</a:t>
                      </a:r>
                      <a:r>
                        <a:rPr lang="fr-FR" sz="900" baseline="0" dirty="0" err="1">
                          <a:effectLst/>
                          <a:latin typeface="+mn-lt"/>
                          <a:ea typeface="Times New Roman" panose="02020603050405020304" pitchFamily="18" charset="0"/>
                          <a:cs typeface="Times New Roman" panose="02020603050405020304" pitchFamily="18" charset="0"/>
                        </a:rPr>
                        <a:t>encoded</a:t>
                      </a:r>
                      <a:r>
                        <a:rPr lang="fr-FR" sz="900" baseline="0" dirty="0">
                          <a:effectLst/>
                          <a:latin typeface="+mn-lt"/>
                          <a:ea typeface="Times New Roman" panose="02020603050405020304" pitchFamily="18" charset="0"/>
                          <a:cs typeface="Times New Roman" panose="02020603050405020304" pitchFamily="18" charset="0"/>
                        </a:rPr>
                        <a:t> </a:t>
                      </a:r>
                      <a:r>
                        <a:rPr lang="fr-FR" sz="900" baseline="0" dirty="0" err="1">
                          <a:effectLst/>
                          <a:latin typeface="+mn-lt"/>
                          <a:ea typeface="Times New Roman" panose="02020603050405020304" pitchFamily="18" charset="0"/>
                          <a:cs typeface="Times New Roman" panose="02020603050405020304" pitchFamily="18" charset="0"/>
                        </a:rPr>
                        <a:t>small</a:t>
                      </a:r>
                      <a:r>
                        <a:rPr lang="fr-FR" sz="900" baseline="0" dirty="0">
                          <a:effectLst/>
                          <a:latin typeface="+mn-lt"/>
                          <a:ea typeface="Times New Roman" panose="02020603050405020304" pitchFamily="18" charset="0"/>
                          <a:cs typeface="Times New Roman" panose="02020603050405020304" pitchFamily="18" charset="0"/>
                        </a:rPr>
                        <a:t> RNA)*</a:t>
                      </a:r>
                    </a:p>
                    <a:p>
                      <a:pPr>
                        <a:lnSpc>
                          <a:spcPts val="1000"/>
                        </a:lnSpc>
                        <a:spcBef>
                          <a:spcPts val="600"/>
                        </a:spcBef>
                      </a:pPr>
                      <a:r>
                        <a:rPr lang="fr-FR" sz="900" dirty="0">
                          <a:effectLst/>
                          <a:latin typeface="+mn-lt"/>
                          <a:ea typeface="Times New Roman" panose="02020603050405020304" pitchFamily="18" charset="0"/>
                          <a:cs typeface="Times New Roman" panose="02020603050405020304" pitchFamily="18" charset="0"/>
                        </a:rPr>
                        <a:t>⃝ HER-2 </a:t>
                      </a:r>
                      <a:r>
                        <a:rPr lang="fr-FR" sz="900" dirty="0" err="1">
                          <a:effectLst/>
                          <a:latin typeface="+mn-lt"/>
                          <a:ea typeface="Times New Roman" panose="02020603050405020304" pitchFamily="18" charset="0"/>
                          <a:cs typeface="Times New Roman" panose="02020603050405020304" pitchFamily="18" charset="0"/>
                        </a:rPr>
                        <a:t>gene</a:t>
                      </a:r>
                      <a:r>
                        <a:rPr lang="fr-FR" sz="900" dirty="0">
                          <a:effectLst/>
                          <a:latin typeface="+mn-lt"/>
                          <a:ea typeface="Times New Roman" panose="02020603050405020304" pitchFamily="18" charset="0"/>
                          <a:cs typeface="Times New Roman" panose="02020603050405020304" pitchFamily="18" charset="0"/>
                        </a:rPr>
                        <a:t> Amplification*</a:t>
                      </a:r>
                    </a:p>
                    <a:p>
                      <a:pPr>
                        <a:lnSpc>
                          <a:spcPts val="1000"/>
                        </a:lnSpc>
                        <a:spcBef>
                          <a:spcPts val="600"/>
                        </a:spcBef>
                      </a:pPr>
                      <a:r>
                        <a:rPr lang="fr-FR" sz="900" i="1" dirty="0">
                          <a:effectLst/>
                          <a:latin typeface="+mn-lt"/>
                          <a:ea typeface="Times New Roman" panose="02020603050405020304" pitchFamily="18" charset="0"/>
                          <a:cs typeface="Times New Roman" panose="02020603050405020304" pitchFamily="18" charset="0"/>
                        </a:rPr>
                        <a:t>      La</a:t>
                      </a:r>
                      <a:r>
                        <a:rPr lang="fr-FR" sz="900" i="1" baseline="0" dirty="0">
                          <a:effectLst/>
                          <a:latin typeface="+mn-lt"/>
                          <a:ea typeface="Times New Roman" panose="02020603050405020304" pitchFamily="18" charset="0"/>
                          <a:cs typeface="Times New Roman" panose="02020603050405020304" pitchFamily="18" charset="0"/>
                        </a:rPr>
                        <a:t> lame IHC HER2 est à fournir avec la demande</a:t>
                      </a:r>
                      <a:endParaRPr lang="fr-FR" sz="900" i="1" dirty="0">
                        <a:effectLst/>
                        <a:latin typeface="+mn-lt"/>
                        <a:ea typeface="Times New Roman" panose="02020603050405020304" pitchFamily="18" charset="0"/>
                        <a:cs typeface="Times New Roman" panose="02020603050405020304" pitchFamily="18" charset="0"/>
                      </a:endParaRPr>
                    </a:p>
                    <a:p>
                      <a:pPr>
                        <a:lnSpc>
                          <a:spcPts val="1000"/>
                        </a:lnSpc>
                        <a:spcBef>
                          <a:spcPts val="600"/>
                        </a:spcBef>
                      </a:pPr>
                      <a:r>
                        <a:rPr lang="fr-FR" sz="900" dirty="0">
                          <a:effectLst/>
                          <a:latin typeface="+mn-lt"/>
                          <a:ea typeface="Times New Roman" panose="02020603050405020304" pitchFamily="18" charset="0"/>
                          <a:cs typeface="Times New Roman" panose="02020603050405020304" pitchFamily="18" charset="0"/>
                        </a:rPr>
                        <a:t>⃝ Détection d’ARNm HPV Haut Risques*</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effectLst/>
                          <a:latin typeface="+mn-lt"/>
                          <a:ea typeface="Times New Roman" panose="02020603050405020304" pitchFamily="18" charset="0"/>
                          <a:cs typeface="Times New Roman" panose="02020603050405020304" pitchFamily="18" charset="0"/>
                        </a:rPr>
                        <a:t>⃝ Détection d’ARNm des chaînes Kappa-Lambda</a:t>
                      </a:r>
                      <a:r>
                        <a:rPr lang="fr-FR" sz="900" dirty="0">
                          <a:solidFill>
                            <a:schemeClr val="tx1"/>
                          </a:solidFill>
                          <a:effectLst/>
                          <a:latin typeface="+mn-lt"/>
                          <a:ea typeface="Times New Roman" panose="02020603050405020304" pitchFamily="18" charset="0"/>
                          <a:cs typeface="Times New Roman" panose="02020603050405020304" pitchFamily="18" charset="0"/>
                        </a:rPr>
                        <a:t>*</a:t>
                      </a:r>
                    </a:p>
                  </a:txBody>
                  <a:tcPr marL="82800" marR="82800" marT="468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nSpc>
                          <a:spcPts val="1000"/>
                        </a:lnSpc>
                        <a:spcBef>
                          <a:spcPts val="600"/>
                        </a:spcBef>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BRAF V600 (E/D/K/R)* </a:t>
                      </a:r>
                      <a:r>
                        <a:rPr lang="fr-FR" sz="900" dirty="0" err="1">
                          <a:effectLst/>
                          <a:latin typeface="Calibri" panose="020F0502020204030204" pitchFamily="34" charset="0"/>
                          <a:ea typeface="Times New Roman" panose="02020603050405020304" pitchFamily="18" charset="0"/>
                          <a:cs typeface="Times New Roman" panose="02020603050405020304" pitchFamily="18" charset="0"/>
                        </a:rPr>
                        <a:t>Idylla</a:t>
                      </a: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a:t>
                      </a:r>
                    </a:p>
                    <a:p>
                      <a:pPr>
                        <a:lnSpc>
                          <a:spcPts val="1000"/>
                        </a:lnSpc>
                        <a:spcBef>
                          <a:spcPts val="600"/>
                        </a:spcBef>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MSI (Instabilité</a:t>
                      </a:r>
                      <a:r>
                        <a:rPr lang="fr-FR" sz="900" baseline="0" dirty="0">
                          <a:effectLst/>
                          <a:latin typeface="Calibri" panose="020F0502020204030204" pitchFamily="34" charset="0"/>
                          <a:ea typeface="Times New Roman" panose="02020603050405020304" pitchFamily="18" charset="0"/>
                          <a:cs typeface="Times New Roman" panose="02020603050405020304" pitchFamily="18" charset="0"/>
                        </a:rPr>
                        <a:t> des microsatellites)* </a:t>
                      </a:r>
                      <a:r>
                        <a:rPr lang="fr-FR" sz="900" dirty="0" err="1">
                          <a:effectLst/>
                          <a:latin typeface="Calibri" panose="020F0502020204030204" pitchFamily="34" charset="0"/>
                          <a:ea typeface="Times New Roman" panose="02020603050405020304" pitchFamily="18" charset="0"/>
                          <a:cs typeface="Times New Roman" panose="02020603050405020304" pitchFamily="18" charset="0"/>
                        </a:rPr>
                        <a:t>Idylla</a:t>
                      </a: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a:t>
                      </a:r>
                    </a:p>
                    <a:p>
                      <a:pPr>
                        <a:lnSpc>
                          <a:spcPts val="1000"/>
                        </a:lnSpc>
                        <a:spcBef>
                          <a:spcPts val="600"/>
                        </a:spcBef>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Méthylation de promoteur du gène MGMT*</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Méthylation de promoteur du gène MLH1*</a:t>
                      </a:r>
                    </a:p>
                    <a:p>
                      <a:pPr>
                        <a:lnSpc>
                          <a:spcPts val="1000"/>
                        </a:lnSpc>
                        <a:spcBef>
                          <a:spcPts val="600"/>
                        </a:spcBef>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Réarrangement</a:t>
                      </a:r>
                      <a:r>
                        <a:rPr lang="fr-FR" sz="900" baseline="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900" b="0" baseline="0" dirty="0">
                          <a:effectLst/>
                          <a:latin typeface="Calibri" panose="020F0502020204030204" pitchFamily="34" charset="0"/>
                          <a:ea typeface="Times New Roman" panose="02020603050405020304" pitchFamily="18" charset="0"/>
                          <a:cs typeface="Times New Roman" panose="02020603050405020304" pitchFamily="18" charset="0"/>
                        </a:rPr>
                        <a:t>□</a:t>
                      </a:r>
                      <a:r>
                        <a:rPr lang="fr-FR" sz="900" baseline="0" dirty="0">
                          <a:effectLst/>
                          <a:latin typeface="Calibri" panose="020F0502020204030204" pitchFamily="34" charset="0"/>
                          <a:ea typeface="Times New Roman" panose="02020603050405020304" pitchFamily="18" charset="0"/>
                          <a:cs typeface="Times New Roman" panose="02020603050405020304" pitchFamily="18" charset="0"/>
                        </a:rPr>
                        <a:t> immunoglobulines B* </a:t>
                      </a:r>
                      <a:r>
                        <a:rPr lang="fr-FR" sz="900" b="0" baseline="0" dirty="0">
                          <a:effectLst/>
                          <a:latin typeface="Calibri" panose="020F0502020204030204" pitchFamily="34" charset="0"/>
                          <a:ea typeface="Times New Roman" panose="02020603050405020304" pitchFamily="18" charset="0"/>
                          <a:cs typeface="Times New Roman" panose="02020603050405020304" pitchFamily="18" charset="0"/>
                        </a:rPr>
                        <a:t>□ </a:t>
                      </a:r>
                      <a:r>
                        <a:rPr lang="fr-FR" sz="900" dirty="0">
                          <a:effectLst/>
                          <a:latin typeface="Calibri" panose="020F0502020204030204" pitchFamily="34" charset="0"/>
                          <a:ea typeface="Times New Roman" panose="02020603050405020304" pitchFamily="18" charset="0"/>
                          <a:cs typeface="Times New Roman" panose="02020603050405020304" pitchFamily="18" charset="0"/>
                        </a:rPr>
                        <a:t>récepteur T*</a:t>
                      </a:r>
                      <a:endParaRPr lang="fr-FR" sz="900" baseline="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82800" marR="82800" marT="468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989697835"/>
                  </a:ext>
                </a:extLst>
              </a:tr>
            </a:tbl>
          </a:graphicData>
        </a:graphic>
      </p:graphicFrame>
      <p:graphicFrame>
        <p:nvGraphicFramePr>
          <p:cNvPr id="11" name="Tableau 10"/>
          <p:cNvGraphicFramePr>
            <a:graphicFrameLocks noGrp="1"/>
          </p:cNvGraphicFramePr>
          <p:nvPr>
            <p:extLst>
              <p:ext uri="{D42A27DB-BD31-4B8C-83A1-F6EECF244321}">
                <p14:modId xmlns:p14="http://schemas.microsoft.com/office/powerpoint/2010/main" val="1152467358"/>
              </p:ext>
            </p:extLst>
          </p:nvPr>
        </p:nvGraphicFramePr>
        <p:xfrm>
          <a:off x="531436" y="81533"/>
          <a:ext cx="5760001" cy="2255413"/>
        </p:xfrm>
        <a:graphic>
          <a:graphicData uri="http://schemas.openxmlformats.org/drawingml/2006/table">
            <a:tbl>
              <a:tblPr firstRow="1" bandRow="1">
                <a:tableStyleId>{D7AC3CCA-C797-4891-BE02-D94E43425B78}</a:tableStyleId>
              </a:tblPr>
              <a:tblGrid>
                <a:gridCol w="1365944">
                  <a:extLst>
                    <a:ext uri="{9D8B030D-6E8A-4147-A177-3AD203B41FA5}">
                      <a16:colId xmlns:a16="http://schemas.microsoft.com/office/drawing/2014/main" val="3343376588"/>
                    </a:ext>
                  </a:extLst>
                </a:gridCol>
                <a:gridCol w="1531620">
                  <a:extLst>
                    <a:ext uri="{9D8B030D-6E8A-4147-A177-3AD203B41FA5}">
                      <a16:colId xmlns:a16="http://schemas.microsoft.com/office/drawing/2014/main" val="1468659851"/>
                    </a:ext>
                  </a:extLst>
                </a:gridCol>
                <a:gridCol w="1524000">
                  <a:extLst>
                    <a:ext uri="{9D8B030D-6E8A-4147-A177-3AD203B41FA5}">
                      <a16:colId xmlns:a16="http://schemas.microsoft.com/office/drawing/2014/main" val="4277567181"/>
                    </a:ext>
                  </a:extLst>
                </a:gridCol>
                <a:gridCol w="1338437">
                  <a:extLst>
                    <a:ext uri="{9D8B030D-6E8A-4147-A177-3AD203B41FA5}">
                      <a16:colId xmlns:a16="http://schemas.microsoft.com/office/drawing/2014/main" val="1431688689"/>
                    </a:ext>
                  </a:extLst>
                </a:gridCol>
              </a:tblGrid>
              <a:tr h="229937">
                <a:tc gridSpan="4">
                  <a:txBody>
                    <a:bodyPr/>
                    <a:lstStyle/>
                    <a:p>
                      <a:pPr marL="0" marR="0" lvl="0" indent="0" algn="l" defTabSz="685800" rtl="0" eaLnBrk="1" fontAlgn="auto" latinLnBrk="0" hangingPunct="1">
                        <a:lnSpc>
                          <a:spcPct val="100000"/>
                        </a:lnSpc>
                        <a:spcBef>
                          <a:spcPts val="200"/>
                        </a:spcBef>
                        <a:spcAft>
                          <a:spcPts val="0"/>
                        </a:spcAft>
                        <a:buClrTx/>
                        <a:buSzTx/>
                        <a:buFontTx/>
                        <a:buNone/>
                        <a:tabLst/>
                        <a:defRPr/>
                      </a:pPr>
                      <a:r>
                        <a:rPr lang="fr-FR" sz="1000" b="1" u="none" kern="1200">
                          <a:solidFill>
                            <a:schemeClr val="tx1"/>
                          </a:solidFill>
                          <a:latin typeface="+mn-lt"/>
                          <a:ea typeface="+mn-ea"/>
                          <a:cs typeface="+mn-cs"/>
                        </a:rPr>
                        <a:t>Hybridation</a:t>
                      </a:r>
                      <a:r>
                        <a:rPr lang="fr-FR" sz="1000" b="1" u="none" kern="1200" baseline="0">
                          <a:solidFill>
                            <a:schemeClr val="tx1"/>
                          </a:solidFill>
                          <a:latin typeface="+mn-lt"/>
                          <a:ea typeface="+mn-ea"/>
                          <a:cs typeface="+mn-cs"/>
                        </a:rPr>
                        <a:t> in situ – FISH                                                                                                                              TAT 10 jours</a:t>
                      </a:r>
                      <a:endParaRPr lang="fr-FR" sz="1000" b="1" u="none" kern="1200">
                        <a:solidFill>
                          <a:schemeClr val="tx1"/>
                        </a:solidFill>
                        <a:latin typeface="+mn-lt"/>
                        <a:ea typeface="+mn-ea"/>
                        <a:cs typeface="+mn-cs"/>
                      </a:endParaRPr>
                    </a:p>
                  </a:txBody>
                  <a:tcPr marL="82800" marR="82800" marT="468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hMerge="1">
                  <a:txBody>
                    <a:bodyPr/>
                    <a:lstStyle/>
                    <a:p>
                      <a:endParaRPr lang="fr-BE"/>
                    </a:p>
                  </a:txBody>
                  <a:tcPr/>
                </a:tc>
                <a:tc hMerge="1">
                  <a:txBody>
                    <a:bodyPr/>
                    <a:lstStyle/>
                    <a:p>
                      <a:endParaRPr lang="fr-BE"/>
                    </a:p>
                  </a:txBody>
                  <a:tcPr/>
                </a:tc>
                <a:tc hMerge="1">
                  <a:txBody>
                    <a:bodyPr/>
                    <a:lstStyle/>
                    <a:p>
                      <a:pPr marL="0" marR="0" lvl="0" indent="0" algn="l" defTabSz="685800" rtl="0" eaLnBrk="1" fontAlgn="auto" latinLnBrk="0" hangingPunct="1">
                        <a:lnSpc>
                          <a:spcPct val="100000"/>
                        </a:lnSpc>
                        <a:spcBef>
                          <a:spcPts val="200"/>
                        </a:spcBef>
                        <a:spcAft>
                          <a:spcPts val="0"/>
                        </a:spcAft>
                        <a:buClrTx/>
                        <a:buSzTx/>
                        <a:buFontTx/>
                        <a:buNone/>
                        <a:tabLst/>
                        <a:defRPr/>
                      </a:pPr>
                      <a:endParaRPr lang="fr-FR" sz="1000" b="0" u="none" kern="1200">
                        <a:solidFill>
                          <a:schemeClr val="tx1"/>
                        </a:solidFill>
                        <a:latin typeface="+mn-lt"/>
                        <a:ea typeface="+mn-ea"/>
                        <a:cs typeface="+mn-cs"/>
                      </a:endParaRPr>
                    </a:p>
                  </a:txBody>
                  <a:tcPr marL="82800" marR="82800" marT="46800" marB="468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16407931"/>
                  </a:ext>
                </a:extLst>
              </a:tr>
              <a:tr h="2009413">
                <a:tc>
                  <a:txBody>
                    <a:bodyPr/>
                    <a:lstStyle/>
                    <a:p>
                      <a:pPr marL="0" marR="0" lvl="0" indent="0" algn="l" defTabSz="685800" rtl="0" eaLnBrk="1" fontAlgn="auto" latinLnBrk="0" hangingPunct="1">
                        <a:lnSpc>
                          <a:spcPts val="1000"/>
                        </a:lnSpc>
                        <a:spcBef>
                          <a:spcPts val="600"/>
                        </a:spcBef>
                        <a:spcAft>
                          <a:spcPts val="0"/>
                        </a:spcAft>
                        <a:buClrTx/>
                        <a:buSzTx/>
                        <a:buFontTx/>
                        <a:buNone/>
                        <a:tabLst/>
                        <a:defRPr/>
                      </a:pPr>
                      <a:r>
                        <a:rPr lang="fr-FR" sz="900" u="sng">
                          <a:effectLst/>
                          <a:latin typeface="Calibri" panose="020F0502020204030204" pitchFamily="34" charset="0"/>
                          <a:ea typeface="Times New Roman" panose="02020603050405020304" pitchFamily="18" charset="0"/>
                          <a:cs typeface="Times New Roman" panose="02020603050405020304" pitchFamily="18" charset="0"/>
                        </a:rPr>
                        <a:t>Poumon</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a:effectLst/>
                          <a:latin typeface="Calibri" panose="020F0502020204030204" pitchFamily="34" charset="0"/>
                          <a:ea typeface="Times New Roman" panose="02020603050405020304" pitchFamily="18" charset="0"/>
                          <a:cs typeface="Times New Roman" panose="02020603050405020304" pitchFamily="18" charset="0"/>
                        </a:rPr>
                        <a:t>⃝ ALK*</a:t>
                      </a:r>
                      <a:r>
                        <a:rPr lang="fr-FR" sz="900" baseline="0">
                          <a:effectLst/>
                          <a:latin typeface="Calibri" panose="020F0502020204030204" pitchFamily="34" charset="0"/>
                          <a:ea typeface="Times New Roman" panose="02020603050405020304" pitchFamily="18" charset="0"/>
                          <a:cs typeface="Times New Roman" panose="02020603050405020304" pitchFamily="18" charset="0"/>
                        </a:rPr>
                        <a:t> (2p23)</a:t>
                      </a:r>
                      <a:r>
                        <a:rPr lang="fr-FR" sz="900" baseline="30000">
                          <a:effectLst/>
                          <a:latin typeface="Calibri" panose="020F0502020204030204" pitchFamily="34" charset="0"/>
                          <a:ea typeface="Times New Roman" panose="02020603050405020304" pitchFamily="18" charset="0"/>
                          <a:cs typeface="Times New Roman" panose="02020603050405020304" pitchFamily="18" charset="0"/>
                        </a:rPr>
                        <a:t>B</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a:effectLst/>
                          <a:latin typeface="Calibri" panose="020F0502020204030204" pitchFamily="34" charset="0"/>
                          <a:ea typeface="Times New Roman" panose="02020603050405020304" pitchFamily="18" charset="0"/>
                          <a:cs typeface="Times New Roman" panose="02020603050405020304" pitchFamily="18" charset="0"/>
                        </a:rPr>
                        <a:t>⃝ ROS1* (6q22)</a:t>
                      </a:r>
                      <a:r>
                        <a:rPr lang="fr-FR" sz="900" baseline="30000">
                          <a:effectLst/>
                          <a:latin typeface="Calibri" panose="020F0502020204030204" pitchFamily="34" charset="0"/>
                          <a:ea typeface="Times New Roman" panose="02020603050405020304" pitchFamily="18" charset="0"/>
                          <a:cs typeface="Times New Roman" panose="02020603050405020304" pitchFamily="18" charset="0"/>
                        </a:rPr>
                        <a:t> B</a:t>
                      </a:r>
                      <a:endParaRPr lang="fr-FR" sz="90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MET* (7q31.2)</a:t>
                      </a:r>
                      <a:r>
                        <a:rPr lang="fr-FR" sz="900" baseline="30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A</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u="sng" baseline="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Glandes salivaires</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a:effectLst/>
                          <a:latin typeface="Calibri" panose="020F0502020204030204" pitchFamily="34" charset="0"/>
                          <a:ea typeface="Times New Roman" panose="02020603050405020304" pitchFamily="18" charset="0"/>
                          <a:cs typeface="Times New Roman" panose="02020603050405020304" pitchFamily="18" charset="0"/>
                        </a:rPr>
                        <a:t>⃝ MAML2* (11q21)</a:t>
                      </a:r>
                      <a:r>
                        <a:rPr lang="fr-FR" sz="900" baseline="30000">
                          <a:effectLst/>
                          <a:latin typeface="Calibri" panose="020F0502020204030204" pitchFamily="34" charset="0"/>
                          <a:ea typeface="Times New Roman" panose="02020603050405020304" pitchFamily="18" charset="0"/>
                          <a:cs typeface="Times New Roman" panose="02020603050405020304" pitchFamily="18" charset="0"/>
                        </a:rPr>
                        <a:t>B</a:t>
                      </a:r>
                      <a:endParaRPr lang="fr-FR" sz="9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MYB* (6q23.3)</a:t>
                      </a:r>
                      <a:r>
                        <a:rPr lang="fr-FR" sz="900" baseline="30000">
                          <a:effectLst/>
                          <a:latin typeface="Calibri" panose="020F0502020204030204" pitchFamily="34" charset="0"/>
                          <a:ea typeface="Times New Roman" panose="02020603050405020304" pitchFamily="18" charset="0"/>
                          <a:cs typeface="Times New Roman" panose="02020603050405020304" pitchFamily="18" charset="0"/>
                        </a:rPr>
                        <a:t>B</a:t>
                      </a:r>
                    </a:p>
                  </a:txBody>
                  <a:tcPr marL="82800" marR="82800" marT="46800" marB="46800">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ts val="1000"/>
                        </a:lnSpc>
                        <a:spcBef>
                          <a:spcPts val="600"/>
                        </a:spcBef>
                        <a:spcAft>
                          <a:spcPts val="0"/>
                        </a:spcAft>
                        <a:buClrTx/>
                        <a:buSzTx/>
                        <a:buFontTx/>
                        <a:buNone/>
                        <a:tabLst/>
                        <a:defRPr/>
                      </a:pPr>
                      <a:r>
                        <a:rPr lang="fr-FR" sz="900" u="sng">
                          <a:effectLst/>
                          <a:latin typeface="Calibri" panose="020F0502020204030204" pitchFamily="34" charset="0"/>
                          <a:ea typeface="Times New Roman" panose="02020603050405020304" pitchFamily="18" charset="0"/>
                          <a:cs typeface="Times New Roman" panose="02020603050405020304" pitchFamily="18" charset="0"/>
                        </a:rPr>
                        <a:t>Sarcome</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a:effectLst/>
                          <a:latin typeface="Calibri" panose="020F0502020204030204" pitchFamily="34" charset="0"/>
                          <a:ea typeface="Times New Roman" panose="02020603050405020304" pitchFamily="18" charset="0"/>
                          <a:cs typeface="Times New Roman" panose="02020603050405020304" pitchFamily="18" charset="0"/>
                        </a:rPr>
                        <a:t>⃝ COL1A1/PDGFB* (t17;22)(q21;q13)</a:t>
                      </a:r>
                      <a:r>
                        <a:rPr lang="fr-FR" sz="900" baseline="30000">
                          <a:effectLst/>
                          <a:latin typeface="Calibri" panose="020F0502020204030204" pitchFamily="34" charset="0"/>
                          <a:ea typeface="Times New Roman" panose="02020603050405020304" pitchFamily="18" charset="0"/>
                          <a:cs typeface="Times New Roman" panose="02020603050405020304" pitchFamily="18" charset="0"/>
                        </a:rPr>
                        <a:t>F</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a:effectLst/>
                          <a:latin typeface="Calibri" panose="020F0502020204030204" pitchFamily="34" charset="0"/>
                          <a:ea typeface="Times New Roman" panose="02020603050405020304" pitchFamily="18" charset="0"/>
                          <a:cs typeface="Times New Roman" panose="02020603050405020304" pitchFamily="18" charset="0"/>
                        </a:rPr>
                        <a:t>⃝ DDIT3* (CHOP)(12q13)</a:t>
                      </a:r>
                      <a:r>
                        <a:rPr lang="fr-FR" sz="900" baseline="30000">
                          <a:effectLst/>
                          <a:latin typeface="Calibri" panose="020F0502020204030204" pitchFamily="34" charset="0"/>
                          <a:ea typeface="Times New Roman" panose="02020603050405020304" pitchFamily="18" charset="0"/>
                          <a:cs typeface="Times New Roman" panose="02020603050405020304" pitchFamily="18" charset="0"/>
                        </a:rPr>
                        <a:t>B</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a:effectLst/>
                          <a:latin typeface="Calibri" panose="020F0502020204030204" pitchFamily="34" charset="0"/>
                          <a:ea typeface="Times New Roman" panose="02020603050405020304" pitchFamily="18" charset="0"/>
                          <a:cs typeface="Times New Roman" panose="02020603050405020304" pitchFamily="18" charset="0"/>
                        </a:rPr>
                        <a:t>⃝ EWRS1* (22q12)</a:t>
                      </a:r>
                      <a:r>
                        <a:rPr lang="fr-FR" sz="900" baseline="30000">
                          <a:effectLst/>
                          <a:latin typeface="Calibri" panose="020F0502020204030204" pitchFamily="34" charset="0"/>
                          <a:ea typeface="Times New Roman" panose="02020603050405020304" pitchFamily="18" charset="0"/>
                          <a:cs typeface="Times New Roman" panose="02020603050405020304" pitchFamily="18" charset="0"/>
                        </a:rPr>
                        <a:t> B</a:t>
                      </a:r>
                      <a:endParaRPr lang="fr-FR" sz="900" baseline="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a:effectLst/>
                          <a:latin typeface="Calibri" panose="020F0502020204030204" pitchFamily="34" charset="0"/>
                          <a:ea typeface="Times New Roman" panose="02020603050405020304" pitchFamily="18" charset="0"/>
                          <a:cs typeface="Times New Roman" panose="02020603050405020304" pitchFamily="18" charset="0"/>
                        </a:rPr>
                        <a:t>⃝ FUS* (16p11)</a:t>
                      </a:r>
                      <a:r>
                        <a:rPr lang="fr-FR" sz="900" baseline="30000">
                          <a:effectLst/>
                          <a:latin typeface="Calibri" panose="020F0502020204030204" pitchFamily="34" charset="0"/>
                          <a:ea typeface="Times New Roman" panose="02020603050405020304" pitchFamily="18" charset="0"/>
                          <a:cs typeface="Times New Roman" panose="02020603050405020304" pitchFamily="18" charset="0"/>
                        </a:rPr>
                        <a:t>B</a:t>
                      </a:r>
                      <a:endParaRPr lang="fr-FR" sz="90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 MDM2* (12q15)</a:t>
                      </a:r>
                      <a:r>
                        <a:rPr lang="fr-FR" sz="900" baseline="300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A</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a:effectLst/>
                          <a:latin typeface="Calibri" panose="020F0502020204030204" pitchFamily="34" charset="0"/>
                          <a:ea typeface="Times New Roman" panose="02020603050405020304" pitchFamily="18" charset="0"/>
                          <a:cs typeface="Times New Roman" panose="02020603050405020304" pitchFamily="18" charset="0"/>
                        </a:rPr>
                        <a:t>⃝ SS18* (SYT)(18q11.2)</a:t>
                      </a:r>
                      <a:r>
                        <a:rPr lang="fr-FR" sz="900" baseline="30000">
                          <a:effectLst/>
                          <a:latin typeface="Calibri" panose="020F0502020204030204" pitchFamily="34" charset="0"/>
                          <a:ea typeface="Times New Roman" panose="02020603050405020304" pitchFamily="18" charset="0"/>
                          <a:cs typeface="Times New Roman" panose="02020603050405020304" pitchFamily="18" charset="0"/>
                        </a:rPr>
                        <a:t>B</a:t>
                      </a:r>
                      <a:endParaRPr lang="fr-FR" sz="90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a:effectLst/>
                          <a:latin typeface="Calibri" panose="020F0502020204030204" pitchFamily="34" charset="0"/>
                          <a:ea typeface="Times New Roman" panose="02020603050405020304" pitchFamily="18" charset="0"/>
                          <a:cs typeface="Times New Roman" panose="02020603050405020304" pitchFamily="18" charset="0"/>
                        </a:rPr>
                        <a:t>⃝ USP6* (17p13)</a:t>
                      </a:r>
                      <a:r>
                        <a:rPr lang="fr-FR" sz="900" baseline="30000">
                          <a:effectLst/>
                          <a:latin typeface="Calibri" panose="020F0502020204030204" pitchFamily="34" charset="0"/>
                          <a:ea typeface="Times New Roman" panose="02020603050405020304" pitchFamily="18" charset="0"/>
                          <a:cs typeface="Times New Roman" panose="02020603050405020304" pitchFamily="18" charset="0"/>
                        </a:rPr>
                        <a:t>B</a:t>
                      </a:r>
                    </a:p>
                  </a:txBody>
                  <a:tcPr marL="82800" marR="82800" marT="46800" marB="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ts val="1000"/>
                        </a:lnSpc>
                        <a:spcBef>
                          <a:spcPts val="600"/>
                        </a:spcBef>
                        <a:spcAft>
                          <a:spcPts val="0"/>
                        </a:spcAft>
                        <a:buClrTx/>
                        <a:buSzTx/>
                        <a:buFontTx/>
                        <a:buNone/>
                        <a:tabLst/>
                        <a:defRPr/>
                      </a:pPr>
                      <a:r>
                        <a:rPr lang="fr-FR" sz="900" u="sng">
                          <a:effectLst/>
                          <a:latin typeface="Calibri" panose="020F0502020204030204" pitchFamily="34" charset="0"/>
                          <a:ea typeface="Times New Roman" panose="02020603050405020304" pitchFamily="18" charset="0"/>
                          <a:cs typeface="Times New Roman" panose="02020603050405020304" pitchFamily="18" charset="0"/>
                        </a:rPr>
                        <a:t>Mélanome</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a:effectLst/>
                          <a:latin typeface="Calibri" panose="020F0502020204030204" pitchFamily="34" charset="0"/>
                          <a:ea typeface="Times New Roman" panose="02020603050405020304" pitchFamily="18" charset="0"/>
                          <a:cs typeface="Times New Roman" panose="02020603050405020304" pitchFamily="18" charset="0"/>
                        </a:rPr>
                        <a:t>⃝ </a:t>
                      </a:r>
                      <a:r>
                        <a:rPr lang="fr-FR" sz="900" b="0" baseline="0">
                          <a:effectLst/>
                          <a:latin typeface="Calibri" panose="020F0502020204030204" pitchFamily="34" charset="0"/>
                          <a:ea typeface="Times New Roman" panose="02020603050405020304" pitchFamily="18" charset="0"/>
                          <a:cs typeface="Times New Roman" panose="02020603050405020304" pitchFamily="18" charset="0"/>
                        </a:rPr>
                        <a:t>Cocktail Mélanome* (RREB1/CCND1/MYB/CEP6)</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a:effectLst/>
                          <a:latin typeface="Calibri" panose="020F0502020204030204" pitchFamily="34" charset="0"/>
                          <a:ea typeface="Times New Roman" panose="02020603050405020304" pitchFamily="18" charset="0"/>
                          <a:cs typeface="Times New Roman" panose="02020603050405020304" pitchFamily="18" charset="0"/>
                        </a:rPr>
                        <a:t>⃝ CDKN2A* (P16)(9p21)</a:t>
                      </a:r>
                      <a:r>
                        <a:rPr lang="fr-FR" sz="900" baseline="30000">
                          <a:effectLst/>
                          <a:latin typeface="Calibri" panose="020F0502020204030204" pitchFamily="34" charset="0"/>
                          <a:ea typeface="Times New Roman" panose="02020603050405020304" pitchFamily="18" charset="0"/>
                          <a:cs typeface="Times New Roman" panose="02020603050405020304" pitchFamily="18" charset="0"/>
                        </a:rPr>
                        <a:t>D</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u="sng" baseline="0">
                          <a:effectLst/>
                          <a:latin typeface="Calibri" panose="020F0502020204030204" pitchFamily="34" charset="0"/>
                          <a:ea typeface="Times New Roman" panose="02020603050405020304" pitchFamily="18" charset="0"/>
                          <a:cs typeface="Times New Roman" panose="02020603050405020304" pitchFamily="18" charset="0"/>
                        </a:rPr>
                        <a:t>Hémato</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a:effectLst/>
                          <a:latin typeface="Calibri" panose="020F0502020204030204" pitchFamily="34" charset="0"/>
                          <a:ea typeface="Times New Roman" panose="02020603050405020304" pitchFamily="18" charset="0"/>
                          <a:cs typeface="Times New Roman" panose="02020603050405020304" pitchFamily="18" charset="0"/>
                        </a:rPr>
                        <a:t>⃝ BCL2*</a:t>
                      </a:r>
                      <a:r>
                        <a:rPr lang="fr-FR" sz="900" baseline="0">
                          <a:effectLst/>
                          <a:latin typeface="Calibri" panose="020F0502020204030204" pitchFamily="34" charset="0"/>
                          <a:ea typeface="Times New Roman" panose="02020603050405020304" pitchFamily="18" charset="0"/>
                          <a:cs typeface="Times New Roman" panose="02020603050405020304" pitchFamily="18" charset="0"/>
                        </a:rPr>
                        <a:t> (18q21)</a:t>
                      </a:r>
                      <a:r>
                        <a:rPr lang="fr-FR" sz="900" baseline="30000">
                          <a:effectLst/>
                          <a:latin typeface="Calibri" panose="020F0502020204030204" pitchFamily="34" charset="0"/>
                          <a:ea typeface="Times New Roman" panose="02020603050405020304" pitchFamily="18" charset="0"/>
                          <a:cs typeface="Times New Roman" panose="02020603050405020304" pitchFamily="18" charset="0"/>
                        </a:rPr>
                        <a:t>B</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a:effectLst/>
                          <a:latin typeface="Calibri" panose="020F0502020204030204" pitchFamily="34" charset="0"/>
                          <a:ea typeface="Times New Roman" panose="02020603050405020304" pitchFamily="18" charset="0"/>
                          <a:cs typeface="Times New Roman" panose="02020603050405020304" pitchFamily="18" charset="0"/>
                        </a:rPr>
                        <a:t>⃝ BLC6* (3q27)</a:t>
                      </a:r>
                      <a:r>
                        <a:rPr lang="fr-FR" sz="900" baseline="30000">
                          <a:effectLst/>
                          <a:latin typeface="Calibri" panose="020F0502020204030204" pitchFamily="34" charset="0"/>
                          <a:ea typeface="Times New Roman" panose="02020603050405020304" pitchFamily="18" charset="0"/>
                          <a:cs typeface="Times New Roman" panose="02020603050405020304" pitchFamily="18" charset="0"/>
                        </a:rPr>
                        <a:t>B</a:t>
                      </a:r>
                      <a:endParaRPr lang="fr-FR" sz="90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a:effectLst/>
                          <a:latin typeface="Calibri" panose="020F0502020204030204" pitchFamily="34" charset="0"/>
                          <a:ea typeface="Times New Roman" panose="02020603050405020304" pitchFamily="18" charset="0"/>
                          <a:cs typeface="Times New Roman" panose="02020603050405020304" pitchFamily="18" charset="0"/>
                        </a:rPr>
                        <a:t>⃝ </a:t>
                      </a:r>
                      <a:r>
                        <a:rPr lang="fr-FR" sz="900" b="0">
                          <a:effectLst/>
                          <a:latin typeface="Calibri" panose="020F0502020204030204" pitchFamily="34" charset="0"/>
                          <a:ea typeface="Times New Roman" panose="02020603050405020304" pitchFamily="18" charset="0"/>
                          <a:cs typeface="Times New Roman" panose="02020603050405020304" pitchFamily="18" charset="0"/>
                        </a:rPr>
                        <a:t>C-MYC*</a:t>
                      </a:r>
                      <a:r>
                        <a:rPr lang="fr-FR" sz="900" b="0" baseline="0">
                          <a:effectLst/>
                          <a:latin typeface="Calibri" panose="020F0502020204030204" pitchFamily="34" charset="0"/>
                          <a:ea typeface="Times New Roman" panose="02020603050405020304" pitchFamily="18" charset="0"/>
                          <a:cs typeface="Times New Roman" panose="02020603050405020304" pitchFamily="18" charset="0"/>
                        </a:rPr>
                        <a:t> (8p24)</a:t>
                      </a:r>
                      <a:r>
                        <a:rPr lang="fr-FR" sz="900" baseline="30000">
                          <a:effectLst/>
                          <a:latin typeface="Calibri" panose="020F0502020204030204" pitchFamily="34" charset="0"/>
                          <a:ea typeface="Times New Roman" panose="02020603050405020304" pitchFamily="18" charset="0"/>
                          <a:cs typeface="Times New Roman" panose="02020603050405020304" pitchFamily="18" charset="0"/>
                        </a:rPr>
                        <a:t>B</a:t>
                      </a:r>
                      <a:endParaRPr lang="fr-FR" sz="900" b="0" baseline="0">
                        <a:effectLst/>
                        <a:latin typeface="Calibri" panose="020F0502020204030204" pitchFamily="34" charset="0"/>
                        <a:ea typeface="Times New Roman" panose="02020603050405020304" pitchFamily="18" charset="0"/>
                        <a:cs typeface="Times New Roman" panose="02020603050405020304" pitchFamily="18" charset="0"/>
                      </a:endParaRPr>
                    </a:p>
                  </a:txBody>
                  <a:tcPr marL="82800" marR="82800" marT="46800" marB="4680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ts val="1000"/>
                        </a:lnSpc>
                        <a:spcBef>
                          <a:spcPts val="600"/>
                        </a:spcBef>
                        <a:spcAft>
                          <a:spcPts val="0"/>
                        </a:spcAft>
                        <a:buClrTx/>
                        <a:buSzTx/>
                        <a:buFontTx/>
                        <a:buNone/>
                        <a:tabLst/>
                        <a:defRPr/>
                      </a:pPr>
                      <a:r>
                        <a:rPr lang="fr-FR" sz="900" u="sng" dirty="0">
                          <a:effectLst/>
                          <a:latin typeface="Calibri" panose="020F0502020204030204" pitchFamily="34" charset="0"/>
                          <a:ea typeface="Times New Roman" panose="02020603050405020304" pitchFamily="18" charset="0"/>
                          <a:cs typeface="Times New Roman" panose="02020603050405020304" pitchFamily="18" charset="0"/>
                        </a:rPr>
                        <a:t>Cerveau</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1p19q* (1p36/1q25 &amp; 19q13/19p13)</a:t>
                      </a:r>
                      <a:r>
                        <a:rPr lang="fr-FR" sz="900" baseline="30000" dirty="0">
                          <a:effectLst/>
                          <a:latin typeface="Calibri" panose="020F0502020204030204" pitchFamily="34" charset="0"/>
                          <a:ea typeface="Times New Roman" panose="02020603050405020304" pitchFamily="18" charset="0"/>
                          <a:cs typeface="Times New Roman" panose="02020603050405020304" pitchFamily="18" charset="0"/>
                        </a:rPr>
                        <a:t>D</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EGFR* (7p11.2-p12)</a:t>
                      </a:r>
                      <a:r>
                        <a:rPr lang="fr-FR" sz="900" baseline="30000" dirty="0">
                          <a:effectLst/>
                          <a:latin typeface="Calibri" panose="020F0502020204030204" pitchFamily="34" charset="0"/>
                          <a:ea typeface="Times New Roman" panose="02020603050405020304" pitchFamily="18" charset="0"/>
                          <a:cs typeface="Times New Roman" panose="02020603050405020304" pitchFamily="18" charset="0"/>
                        </a:rPr>
                        <a:t>A</a:t>
                      </a:r>
                    </a:p>
                    <a:p>
                      <a:pPr marL="0" marR="0" lvl="0" indent="0" algn="l" defTabSz="685800" rtl="0" eaLnBrk="1" fontAlgn="auto" latinLnBrk="0" hangingPunct="1">
                        <a:lnSpc>
                          <a:spcPts val="1000"/>
                        </a:lnSpc>
                        <a:spcBef>
                          <a:spcPts val="600"/>
                        </a:spcBef>
                        <a:spcAft>
                          <a:spcPts val="0"/>
                        </a:spcAft>
                        <a:buClrTx/>
                        <a:buSzTx/>
                        <a:buFontTx/>
                        <a:buNone/>
                        <a:tabLst/>
                        <a:defRPr/>
                      </a:pPr>
                      <a:endParaRPr lang="fr-FR"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endParaRPr lang="fr-FR"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endParaRPr lang="fr-FR" sz="9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ts val="1000"/>
                        </a:lnSpc>
                        <a:spcBef>
                          <a:spcPts val="600"/>
                        </a:spcBef>
                        <a:spcAft>
                          <a:spcPts val="0"/>
                        </a:spcAft>
                        <a:buClrTx/>
                        <a:buSzTx/>
                        <a:buFontTx/>
                        <a:buNone/>
                        <a:tabLst/>
                        <a:defRPr/>
                      </a:pPr>
                      <a:r>
                        <a:rPr lang="fr-FR" sz="600" dirty="0">
                          <a:effectLst/>
                          <a:latin typeface="Calibri" panose="020F0502020204030204" pitchFamily="34" charset="0"/>
                          <a:ea typeface="Times New Roman" panose="02020603050405020304" pitchFamily="18" charset="0"/>
                          <a:cs typeface="Times New Roman" panose="02020603050405020304" pitchFamily="18" charset="0"/>
                        </a:rPr>
                        <a:t>A : Amplification B : Break Apart  </a:t>
                      </a:r>
                    </a:p>
                    <a:p>
                      <a:pPr marL="0" marR="0" lvl="0" indent="0" algn="l" defTabSz="685800" rtl="0" eaLnBrk="1" fontAlgn="auto" latinLnBrk="0" hangingPunct="1">
                        <a:lnSpc>
                          <a:spcPts val="1000"/>
                        </a:lnSpc>
                        <a:spcBef>
                          <a:spcPts val="600"/>
                        </a:spcBef>
                        <a:spcAft>
                          <a:spcPts val="0"/>
                        </a:spcAft>
                        <a:buClrTx/>
                        <a:buSzTx/>
                        <a:buFontTx/>
                        <a:buNone/>
                        <a:tabLst/>
                        <a:defRPr/>
                      </a:pPr>
                      <a:r>
                        <a:rPr lang="fr-FR" sz="600" dirty="0">
                          <a:effectLst/>
                          <a:latin typeface="Calibri" panose="020F0502020204030204" pitchFamily="34" charset="0"/>
                          <a:ea typeface="Times New Roman" panose="02020603050405020304" pitchFamily="18" charset="0"/>
                          <a:cs typeface="Times New Roman" panose="02020603050405020304" pitchFamily="18" charset="0"/>
                        </a:rPr>
                        <a:t>D : Délétion F : Fusion</a:t>
                      </a:r>
                    </a:p>
                  </a:txBody>
                  <a:tcPr marL="82800" marR="82800" marT="46800" marB="46800">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10724576"/>
                  </a:ext>
                </a:extLst>
              </a:tr>
            </a:tbl>
          </a:graphicData>
        </a:graphic>
      </p:graphicFrame>
      <p:graphicFrame>
        <p:nvGraphicFramePr>
          <p:cNvPr id="15" name="Tableau 14">
            <a:extLst>
              <a:ext uri="{FF2B5EF4-FFF2-40B4-BE49-F238E27FC236}">
                <a16:creationId xmlns:a16="http://schemas.microsoft.com/office/drawing/2014/main" id="{39D5A445-5376-4BD4-9153-33FA966E4540}"/>
              </a:ext>
            </a:extLst>
          </p:cNvPr>
          <p:cNvGraphicFramePr>
            <a:graphicFrameLocks noGrp="1"/>
          </p:cNvGraphicFramePr>
          <p:nvPr>
            <p:extLst>
              <p:ext uri="{D42A27DB-BD31-4B8C-83A1-F6EECF244321}">
                <p14:modId xmlns:p14="http://schemas.microsoft.com/office/powerpoint/2010/main" val="4007095697"/>
              </p:ext>
            </p:extLst>
          </p:nvPr>
        </p:nvGraphicFramePr>
        <p:xfrm>
          <a:off x="531436" y="3690996"/>
          <a:ext cx="5760000" cy="3701338"/>
        </p:xfrm>
        <a:graphic>
          <a:graphicData uri="http://schemas.openxmlformats.org/drawingml/2006/table">
            <a:tbl>
              <a:tblPr firstRow="1" bandRow="1">
                <a:tableStyleId>{D7AC3CCA-C797-4891-BE02-D94E43425B78}</a:tableStyleId>
              </a:tblPr>
              <a:tblGrid>
                <a:gridCol w="4627304">
                  <a:extLst>
                    <a:ext uri="{9D8B030D-6E8A-4147-A177-3AD203B41FA5}">
                      <a16:colId xmlns:a16="http://schemas.microsoft.com/office/drawing/2014/main" val="3778154479"/>
                    </a:ext>
                  </a:extLst>
                </a:gridCol>
                <a:gridCol w="1132696">
                  <a:extLst>
                    <a:ext uri="{9D8B030D-6E8A-4147-A177-3AD203B41FA5}">
                      <a16:colId xmlns:a16="http://schemas.microsoft.com/office/drawing/2014/main" val="978703208"/>
                    </a:ext>
                  </a:extLst>
                </a:gridCol>
              </a:tblGrid>
              <a:tr h="3692784">
                <a:tc>
                  <a:txBody>
                    <a:bodyPr/>
                    <a:lstStyle/>
                    <a:p>
                      <a:pPr marL="0" marR="0" lvl="0" indent="0" algn="l" defTabSz="685800" rtl="0" eaLnBrk="1" fontAlgn="auto" latinLnBrk="0" hangingPunct="1">
                        <a:lnSpc>
                          <a:spcPct val="100000"/>
                        </a:lnSpc>
                        <a:spcBef>
                          <a:spcPts val="200"/>
                        </a:spcBef>
                        <a:spcAft>
                          <a:spcPts val="0"/>
                        </a:spcAft>
                        <a:buClrTx/>
                        <a:buSzTx/>
                        <a:buFontTx/>
                        <a:buNone/>
                        <a:tabLst/>
                        <a:defRPr/>
                      </a:pPr>
                      <a:r>
                        <a:rPr lang="fr-FR" sz="1000" b="1" u="none" kern="1200" dirty="0">
                          <a:solidFill>
                            <a:schemeClr val="tx1"/>
                          </a:solidFill>
                          <a:latin typeface="+mn-lt"/>
                          <a:ea typeface="+mn-ea"/>
                          <a:cs typeface="+mn-cs"/>
                        </a:rPr>
                        <a:t>NGS Mutation                                                                                                                                      </a:t>
                      </a: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Carcinome colorectal métastatique*</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a:t>
                      </a:r>
                      <a:r>
                        <a:rPr lang="fr-BE" sz="900" b="0" dirty="0">
                          <a:effectLst/>
                          <a:latin typeface="Calibri" panose="020F0502020204030204" pitchFamily="34" charset="0"/>
                          <a:ea typeface="Times New Roman" panose="02020603050405020304" pitchFamily="18" charset="0"/>
                          <a:cs typeface="Calibri" panose="020F0502020204030204" pitchFamily="34" charset="0"/>
                        </a:rPr>
                        <a:t>C</a:t>
                      </a:r>
                      <a:r>
                        <a:rPr lang="fr-BE" sz="900" b="0" dirty="0">
                          <a:latin typeface="Calibri" panose="020F0502020204030204" pitchFamily="34" charset="0"/>
                          <a:cs typeface="Calibri" panose="020F0502020204030204" pitchFamily="34" charset="0"/>
                        </a:rPr>
                        <a:t>arcinome pulmonaire non squameux* </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Carcinome pulmonaire squameux*</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 </a:t>
                      </a:r>
                      <a:r>
                        <a:rPr lang="fr-BE" sz="900" b="0" dirty="0">
                          <a:effectLst/>
                          <a:latin typeface="Calibri" panose="020F0502020204030204" pitchFamily="34" charset="0"/>
                          <a:ea typeface="Times New Roman" panose="02020603050405020304" pitchFamily="18" charset="0"/>
                          <a:cs typeface="Calibri" panose="020F0502020204030204" pitchFamily="34" charset="0"/>
                        </a:rPr>
                        <a:t>C</a:t>
                      </a:r>
                      <a:r>
                        <a:rPr lang="fr-BE" sz="900" b="0" dirty="0">
                          <a:latin typeface="Calibri" panose="020F0502020204030204" pitchFamily="34" charset="0"/>
                          <a:cs typeface="Calibri" panose="020F0502020204030204" pitchFamily="34" charset="0"/>
                        </a:rPr>
                        <a:t>arcinome pulmonaire avec progression endéans un an* </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Cancer des tissus mous, suspicion de GIST*</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Mélanome avec métastases à distance ou métastasé aux nodules lymphoïdes stade III*</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Médulloblastome/autres tumeurs embryonnaires du système nerveux central* </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Gliome diffus, un gliome circonscrit ou un </a:t>
                      </a:r>
                      <a:r>
                        <a:rPr lang="fr-BE" sz="900" b="0" dirty="0" err="1">
                          <a:latin typeface="Calibri" panose="020F0502020204030204" pitchFamily="34" charset="0"/>
                          <a:cs typeface="Calibri" panose="020F0502020204030204" pitchFamily="34" charset="0"/>
                        </a:rPr>
                        <a:t>épendymome</a:t>
                      </a:r>
                      <a:r>
                        <a:rPr lang="fr-BE" sz="900" b="0" dirty="0">
                          <a:latin typeface="Calibri" panose="020F0502020204030204" pitchFamily="34" charset="0"/>
                          <a:cs typeface="Calibri" panose="020F0502020204030204" pitchFamily="34" charset="0"/>
                        </a:rPr>
                        <a:t>* </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Carcinome du sein métastatique*</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Carcinome thyroïdien non médullaire* </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Carcinome thyroïdien médullaire* </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Carcinome du pancréas*</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Adénocarcinome pancréatique que avancé (code sous embargo)*</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Carcinome métastatique que de la prostate, résistant à la castration*</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Diagnostic de tumeurs spécifiques des tissus mous*</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Carcinome de l'endomètre* </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Prolifération mélanocytaire atypique (MELTUMP, IAMPUS, STUMP,…)*</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Mélanome uvéal*</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Carcinome de la glande salivaire*</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Carcinome rénal défini moléculairement*</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dirty="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dirty="0">
                          <a:latin typeface="Calibri" panose="020F0502020204030204" pitchFamily="34" charset="0"/>
                          <a:cs typeface="Calibri" panose="020F0502020204030204" pitchFamily="34" charset="0"/>
                        </a:rPr>
                        <a:t> </a:t>
                      </a:r>
                      <a:r>
                        <a:rPr lang="fr-BE" sz="900" b="1" dirty="0">
                          <a:latin typeface="Calibri" panose="020F0502020204030204" pitchFamily="34" charset="0"/>
                          <a:cs typeface="Calibri" panose="020F0502020204030204" pitchFamily="34" charset="0"/>
                        </a:rPr>
                        <a:t>Hors-nomenclature -  </a:t>
                      </a:r>
                      <a:r>
                        <a:rPr lang="fr-BE" sz="900" b="0" dirty="0">
                          <a:latin typeface="Calibri" panose="020F0502020204030204" pitchFamily="34" charset="0"/>
                          <a:cs typeface="Calibri" panose="020F0502020204030204" pitchFamily="34" charset="0"/>
                        </a:rPr>
                        <a:t>NGS Autre demande*</a:t>
                      </a:r>
                      <a:r>
                        <a:rPr lang="fr-BE" sz="900" b="0" baseline="30000" dirty="0">
                          <a:latin typeface="Calibri" panose="020F0502020204030204" pitchFamily="34" charset="0"/>
                          <a:cs typeface="Calibri" panose="020F0502020204030204" pitchFamily="34" charset="0"/>
                        </a:rPr>
                        <a:t>1</a:t>
                      </a:r>
                      <a:r>
                        <a:rPr lang="fr-BE" sz="900" b="0" dirty="0">
                          <a:latin typeface="Calibri" panose="020F0502020204030204" pitchFamily="34" charset="0"/>
                          <a:cs typeface="Calibri" panose="020F0502020204030204" pitchFamily="34" charset="0"/>
                        </a:rPr>
                        <a:t> ……………………………….</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800" b="0" baseline="30000" dirty="0">
                          <a:latin typeface="Calibri" panose="020F0502020204030204" pitchFamily="34" charset="0"/>
                          <a:cs typeface="Calibri" panose="020F0502020204030204" pitchFamily="34" charset="0"/>
                        </a:rPr>
                        <a:t>1</a:t>
                      </a:r>
                      <a:r>
                        <a:rPr lang="fr-BE" sz="600" b="0" i="1" dirty="0"/>
                        <a:t>La liste des gènes est disponible sur demande</a:t>
                      </a:r>
                      <a:endParaRPr lang="fr-BE" sz="800" b="0" dirty="0">
                        <a:latin typeface="Calibri" panose="020F0502020204030204" pitchFamily="34" charset="0"/>
                        <a:cs typeface="Calibri" panose="020F0502020204030204" pitchFamily="34" charset="0"/>
                      </a:endParaRPr>
                    </a:p>
                  </a:txBody>
                  <a:tcPr marL="34776" marR="34776" marT="21869" marB="21869">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ct val="100000"/>
                        </a:lnSpc>
                        <a:spcBef>
                          <a:spcPts val="200"/>
                        </a:spcBef>
                        <a:spcAft>
                          <a:spcPts val="0"/>
                        </a:spcAft>
                        <a:buClrTx/>
                        <a:buSzTx/>
                        <a:buFontTx/>
                        <a:buNone/>
                        <a:tabLst/>
                        <a:defRPr/>
                      </a:pPr>
                      <a:r>
                        <a:rPr lang="fr-FR" sz="1000" b="0" u="none" kern="1200" dirty="0">
                          <a:solidFill>
                            <a:schemeClr val="tx1"/>
                          </a:solidFill>
                          <a:latin typeface="+mn-lt"/>
                          <a:ea typeface="+mn-ea"/>
                          <a:cs typeface="+mn-cs"/>
                        </a:rPr>
                        <a:t>            </a:t>
                      </a:r>
                      <a:r>
                        <a:rPr lang="fr-FR" sz="1000" b="1" u="none" kern="1200" dirty="0">
                          <a:solidFill>
                            <a:schemeClr val="tx1"/>
                          </a:solidFill>
                          <a:latin typeface="+mn-lt"/>
                          <a:ea typeface="+mn-ea"/>
                          <a:cs typeface="+mn-cs"/>
                        </a:rPr>
                        <a:t>TAT 10 jours </a:t>
                      </a:r>
                      <a:endParaRPr lang="fr-FR" sz="1000" b="1" dirty="0">
                        <a:effectLst/>
                        <a:latin typeface="+mn-lt"/>
                        <a:ea typeface="Times New Roman" panose="02020603050405020304" pitchFamily="18" charset="0"/>
                        <a:cs typeface="Times New Roman" panose="02020603050405020304" pitchFamily="18" charset="0"/>
                      </a:endParaRP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535010-535021</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535032-535043</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535054-535065</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535076-535080</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535113-535124</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535135-535146 </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535172-535183</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535194-535205</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535231-535242</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535253-535264</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535275-535286</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535312-535323</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535334-535345</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535356-535360 </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535371-535382</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535415-535426</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535430-535441</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535474-535485</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535496-535500</a:t>
                      </a: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dirty="0">
                          <a:latin typeface="Calibri" panose="020F0502020204030204" pitchFamily="34" charset="0"/>
                          <a:cs typeface="Calibri" panose="020F0502020204030204" pitchFamily="34" charset="0"/>
                        </a:rPr>
                        <a:t>535533-535544</a:t>
                      </a:r>
                    </a:p>
                  </a:txBody>
                  <a:tcPr marL="34776" marR="34776" marT="21869" marB="21869">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0155526"/>
                  </a:ext>
                </a:extLst>
              </a:tr>
            </a:tbl>
          </a:graphicData>
        </a:graphic>
      </p:graphicFrame>
      <p:graphicFrame>
        <p:nvGraphicFramePr>
          <p:cNvPr id="16" name="Tableau 15">
            <a:extLst>
              <a:ext uri="{FF2B5EF4-FFF2-40B4-BE49-F238E27FC236}">
                <a16:creationId xmlns:a16="http://schemas.microsoft.com/office/drawing/2014/main" id="{FE7254D4-00F7-4032-83EA-F23971384E97}"/>
              </a:ext>
            </a:extLst>
          </p:cNvPr>
          <p:cNvGraphicFramePr>
            <a:graphicFrameLocks noGrp="1"/>
          </p:cNvGraphicFramePr>
          <p:nvPr>
            <p:extLst>
              <p:ext uri="{D42A27DB-BD31-4B8C-83A1-F6EECF244321}">
                <p14:modId xmlns:p14="http://schemas.microsoft.com/office/powerpoint/2010/main" val="1028916259"/>
              </p:ext>
            </p:extLst>
          </p:nvPr>
        </p:nvGraphicFramePr>
        <p:xfrm>
          <a:off x="531436" y="7419364"/>
          <a:ext cx="5760000" cy="1115036"/>
        </p:xfrm>
        <a:graphic>
          <a:graphicData uri="http://schemas.openxmlformats.org/drawingml/2006/table">
            <a:tbl>
              <a:tblPr firstRow="1" bandRow="1">
                <a:tableStyleId>{D7AC3CCA-C797-4891-BE02-D94E43425B78}</a:tableStyleId>
              </a:tblPr>
              <a:tblGrid>
                <a:gridCol w="4665404">
                  <a:extLst>
                    <a:ext uri="{9D8B030D-6E8A-4147-A177-3AD203B41FA5}">
                      <a16:colId xmlns:a16="http://schemas.microsoft.com/office/drawing/2014/main" val="3778154479"/>
                    </a:ext>
                  </a:extLst>
                </a:gridCol>
                <a:gridCol w="1094596">
                  <a:extLst>
                    <a:ext uri="{9D8B030D-6E8A-4147-A177-3AD203B41FA5}">
                      <a16:colId xmlns:a16="http://schemas.microsoft.com/office/drawing/2014/main" val="3862177601"/>
                    </a:ext>
                  </a:extLst>
                </a:gridCol>
              </a:tblGrid>
              <a:tr h="1115036">
                <a:tc>
                  <a:txBody>
                    <a:bodyPr/>
                    <a:lstStyle/>
                    <a:p>
                      <a:pPr marL="0" marR="0" lvl="0" indent="0" algn="l" defTabSz="685800" rtl="0" eaLnBrk="1" fontAlgn="auto" latinLnBrk="0" hangingPunct="1">
                        <a:lnSpc>
                          <a:spcPct val="100000"/>
                        </a:lnSpc>
                        <a:spcBef>
                          <a:spcPts val="200"/>
                        </a:spcBef>
                        <a:spcAft>
                          <a:spcPts val="0"/>
                        </a:spcAft>
                        <a:buClrTx/>
                        <a:buSzTx/>
                        <a:buFontTx/>
                        <a:buNone/>
                        <a:tabLst/>
                        <a:defRPr/>
                      </a:pPr>
                      <a:r>
                        <a:rPr lang="fr-FR" sz="1000" b="1" u="none" kern="1200">
                          <a:solidFill>
                            <a:schemeClr val="tx1"/>
                          </a:solidFill>
                          <a:latin typeface="+mn-lt"/>
                          <a:ea typeface="+mn-ea"/>
                          <a:cs typeface="+mn-cs"/>
                        </a:rPr>
                        <a:t>NGS Fusion ARN                                                                                                                                                </a:t>
                      </a:r>
                      <a:r>
                        <a:rPr lang="fr-FR" sz="90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a:t> Carcinome pulmonaire sans mutation driver ou d’un patient n’ayant jamais/peu fumé*</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a:t> Sarcome* </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a:t> Prolifération mélanocytaire atypique (MELTUMP, IAMPUS, STUMP, ….)*</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a:latin typeface="Calibri" panose="020F0502020204030204" pitchFamily="34" charset="0"/>
                          <a:cs typeface="Calibri" panose="020F0502020204030204" pitchFamily="34" charset="0"/>
                        </a:rPr>
                        <a:t> </a:t>
                      </a:r>
                      <a:r>
                        <a:rPr lang="fr-BE" sz="900" b="1">
                          <a:latin typeface="Calibri" panose="020F0502020204030204" pitchFamily="34" charset="0"/>
                          <a:cs typeface="Calibri" panose="020F0502020204030204" pitchFamily="34" charset="0"/>
                        </a:rPr>
                        <a:t>Hors-nomenclature</a:t>
                      </a:r>
                      <a:r>
                        <a:rPr lang="fr-BE" sz="900" b="0">
                          <a:latin typeface="Calibri" panose="020F0502020204030204" pitchFamily="34" charset="0"/>
                          <a:cs typeface="Calibri" panose="020F0502020204030204" pitchFamily="34" charset="0"/>
                        </a:rPr>
                        <a:t> -  </a:t>
                      </a:r>
                      <a:r>
                        <a:rPr lang="fr-BE" sz="900" b="0"/>
                        <a:t>RNA-</a:t>
                      </a:r>
                      <a:r>
                        <a:rPr lang="fr-BE" sz="900" b="0" err="1"/>
                        <a:t>seq</a:t>
                      </a:r>
                      <a:r>
                        <a:rPr lang="fr-BE" sz="900" b="0"/>
                        <a:t> 13 gènes autre indication (Hors poumon)</a:t>
                      </a:r>
                      <a:r>
                        <a:rPr lang="fr-BE" sz="900" b="0" baseline="30000">
                          <a:latin typeface="Calibri" panose="020F0502020204030204" pitchFamily="34" charset="0"/>
                          <a:cs typeface="Calibri" panose="020F0502020204030204" pitchFamily="34" charset="0"/>
                        </a:rPr>
                        <a:t> </a:t>
                      </a:r>
                      <a:r>
                        <a:rPr lang="fr-BE" sz="900" b="0"/>
                        <a:t>*</a:t>
                      </a:r>
                      <a:r>
                        <a:rPr lang="fr-BE" sz="900" b="0" baseline="30000">
                          <a:latin typeface="Calibri" panose="020F0502020204030204" pitchFamily="34" charset="0"/>
                          <a:cs typeface="Calibri" panose="020F0502020204030204" pitchFamily="34" charset="0"/>
                        </a:rPr>
                        <a:t>1</a:t>
                      </a:r>
                      <a:r>
                        <a:rPr lang="fr-BE" sz="900" b="0"/>
                        <a:t> </a:t>
                      </a:r>
                    </a:p>
                    <a:p>
                      <a:pPr marL="0" marR="0" lvl="0" indent="0" algn="l" defTabSz="685800" rtl="0" eaLnBrk="1" fontAlgn="auto" latinLnBrk="0" hangingPunct="1">
                        <a:lnSpc>
                          <a:spcPct val="100000"/>
                        </a:lnSpc>
                        <a:spcBef>
                          <a:spcPts val="200"/>
                        </a:spcBef>
                        <a:spcAft>
                          <a:spcPts val="0"/>
                        </a:spcAft>
                        <a:buClrTx/>
                        <a:buSzTx/>
                        <a:buFontTx/>
                        <a:buNone/>
                        <a:tabLst/>
                        <a:defRPr/>
                      </a:pPr>
                      <a:r>
                        <a:rPr lang="fr-FR" sz="900">
                          <a:effectLst/>
                          <a:latin typeface="Calibri" panose="020F0502020204030204" pitchFamily="34" charset="0"/>
                          <a:ea typeface="Times New Roman" panose="02020603050405020304" pitchFamily="18" charset="0"/>
                          <a:cs typeface="Times New Roman" panose="02020603050405020304" pitchFamily="18" charset="0"/>
                        </a:rPr>
                        <a:t>⃝</a:t>
                      </a:r>
                      <a:r>
                        <a:rPr lang="fr-BE" sz="900" b="0">
                          <a:latin typeface="Calibri" panose="020F0502020204030204" pitchFamily="34" charset="0"/>
                          <a:cs typeface="Calibri" panose="020F0502020204030204" pitchFamily="34" charset="0"/>
                        </a:rPr>
                        <a:t> </a:t>
                      </a:r>
                      <a:r>
                        <a:rPr lang="fr-BE" sz="900" b="1">
                          <a:latin typeface="Calibri" panose="020F0502020204030204" pitchFamily="34" charset="0"/>
                          <a:cs typeface="Calibri" panose="020F0502020204030204" pitchFamily="34" charset="0"/>
                        </a:rPr>
                        <a:t>Hors-nomenclature</a:t>
                      </a:r>
                      <a:r>
                        <a:rPr lang="fr-BE" sz="900" b="0">
                          <a:latin typeface="Calibri" panose="020F0502020204030204" pitchFamily="34" charset="0"/>
                          <a:cs typeface="Calibri" panose="020F0502020204030204" pitchFamily="34" charset="0"/>
                        </a:rPr>
                        <a:t> -  </a:t>
                      </a:r>
                      <a:r>
                        <a:rPr lang="fr-BE" sz="900" b="0"/>
                        <a:t>RNA-</a:t>
                      </a:r>
                      <a:r>
                        <a:rPr lang="fr-BE" sz="900" b="0" err="1"/>
                        <a:t>seq</a:t>
                      </a:r>
                      <a:r>
                        <a:rPr lang="fr-BE" sz="900" b="0"/>
                        <a:t> 61 gènes autre indication (Hors sarcome)</a:t>
                      </a:r>
                      <a:r>
                        <a:rPr lang="fr-BE" sz="900" b="0" baseline="30000">
                          <a:latin typeface="Calibri" panose="020F0502020204030204" pitchFamily="34" charset="0"/>
                          <a:cs typeface="Calibri" panose="020F0502020204030204" pitchFamily="34" charset="0"/>
                        </a:rPr>
                        <a:t> </a:t>
                      </a:r>
                      <a:r>
                        <a:rPr lang="fr-BE" sz="900" b="0"/>
                        <a:t>*</a:t>
                      </a:r>
                      <a:r>
                        <a:rPr lang="fr-BE" sz="900" b="0" baseline="30000">
                          <a:latin typeface="Calibri" panose="020F0502020204030204" pitchFamily="34" charset="0"/>
                          <a:cs typeface="Calibri" panose="020F0502020204030204" pitchFamily="34" charset="0"/>
                        </a:rPr>
                        <a:t>1</a:t>
                      </a:r>
                      <a:r>
                        <a:rPr lang="fr-BE" sz="900" b="0"/>
                        <a:t> </a:t>
                      </a:r>
                      <a:endParaRPr lang="fr-BE" sz="900" b="0">
                        <a:latin typeface="Calibri" panose="020F0502020204030204" pitchFamily="34" charset="0"/>
                        <a:cs typeface="Calibri" panose="020F0502020204030204" pitchFamily="34" charset="0"/>
                      </a:endParaRPr>
                    </a:p>
                    <a:p>
                      <a:pPr marL="0" marR="0" lvl="0" indent="0" algn="l" defTabSz="685800" rtl="0" eaLnBrk="1" fontAlgn="auto" latinLnBrk="0" hangingPunct="1">
                        <a:lnSpc>
                          <a:spcPct val="100000"/>
                        </a:lnSpc>
                        <a:spcBef>
                          <a:spcPts val="200"/>
                        </a:spcBef>
                        <a:spcAft>
                          <a:spcPts val="0"/>
                        </a:spcAft>
                        <a:buClrTx/>
                        <a:buSzTx/>
                        <a:buFontTx/>
                        <a:buNone/>
                        <a:tabLst/>
                        <a:defRPr/>
                      </a:pPr>
                      <a:r>
                        <a:rPr lang="fr-BE" sz="800" b="0" baseline="30000">
                          <a:latin typeface="Calibri" panose="020F0502020204030204" pitchFamily="34" charset="0"/>
                          <a:cs typeface="Calibri" panose="020F0502020204030204" pitchFamily="34" charset="0"/>
                        </a:rPr>
                        <a:t>1</a:t>
                      </a:r>
                      <a:r>
                        <a:rPr lang="fr-BE" sz="600" b="0" i="1"/>
                        <a:t>La liste des gènes est disponible sur demande</a:t>
                      </a:r>
                      <a:endParaRPr lang="fr-BE" sz="800" b="0">
                        <a:latin typeface="Calibri" panose="020F0502020204030204" pitchFamily="34" charset="0"/>
                        <a:cs typeface="Calibri" panose="020F0502020204030204" pitchFamily="34" charset="0"/>
                      </a:endParaRPr>
                    </a:p>
                  </a:txBody>
                  <a:tcPr marL="34776" marR="34776" marT="21869" marB="21869">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ct val="100000"/>
                        </a:lnSpc>
                        <a:spcBef>
                          <a:spcPts val="200"/>
                        </a:spcBef>
                        <a:spcAft>
                          <a:spcPts val="0"/>
                        </a:spcAft>
                        <a:buClrTx/>
                        <a:buSzTx/>
                        <a:buFontTx/>
                        <a:buNone/>
                        <a:tabLst/>
                        <a:defRPr/>
                      </a:pPr>
                      <a:r>
                        <a:rPr lang="fr-FR" sz="1000" b="1" u="none" kern="1200">
                          <a:solidFill>
                            <a:schemeClr val="tx1"/>
                          </a:solidFill>
                          <a:latin typeface="+mn-lt"/>
                          <a:ea typeface="+mn-ea"/>
                          <a:cs typeface="+mn-cs"/>
                        </a:rPr>
                        <a:t>          TAT 10 jours </a:t>
                      </a:r>
                      <a:endParaRPr lang="fr-BE" sz="1000" b="0">
                        <a:latin typeface="Calibri" panose="020F0502020204030204" pitchFamily="34" charset="0"/>
                        <a:cs typeface="Calibri" panose="020F0502020204030204" pitchFamily="34" charset="0"/>
                      </a:endParaRP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a:latin typeface="+mn-lt"/>
                        </a:rPr>
                        <a:t>535091-535102</a:t>
                      </a:r>
                      <a:endParaRPr lang="fr-BE" sz="900" b="0">
                        <a:latin typeface="+mn-lt"/>
                        <a:cs typeface="Calibri" panose="020F0502020204030204" pitchFamily="34" charset="0"/>
                      </a:endParaRP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a:t>535393-535404 </a:t>
                      </a:r>
                      <a:endParaRPr lang="fr-BE" sz="900" b="0">
                        <a:latin typeface="+mn-lt"/>
                        <a:cs typeface="Calibri" panose="020F0502020204030204" pitchFamily="34" charset="0"/>
                      </a:endParaRPr>
                    </a:p>
                    <a:p>
                      <a:pPr marL="0" marR="0" lvl="0" indent="0" algn="l" defTabSz="685800" rtl="0" eaLnBrk="1" fontAlgn="auto" latinLnBrk="0" hangingPunct="1">
                        <a:lnSpc>
                          <a:spcPct val="100000"/>
                        </a:lnSpc>
                        <a:spcBef>
                          <a:spcPts val="200"/>
                        </a:spcBef>
                        <a:spcAft>
                          <a:spcPts val="0"/>
                        </a:spcAft>
                        <a:buClrTx/>
                        <a:buSzTx/>
                        <a:buFontTx/>
                        <a:buNone/>
                        <a:tabLst/>
                        <a:defRPr/>
                      </a:pPr>
                      <a:r>
                        <a:rPr lang="fr-BE" sz="900" b="0">
                          <a:latin typeface="Calibri" panose="020F0502020204030204" pitchFamily="34" charset="0"/>
                          <a:cs typeface="Calibri" panose="020F0502020204030204" pitchFamily="34" charset="0"/>
                        </a:rPr>
                        <a:t>535452-535463</a:t>
                      </a:r>
                      <a:endParaRPr lang="fr-BE" sz="1000" b="0">
                        <a:latin typeface="Calibri" panose="020F0502020204030204" pitchFamily="34" charset="0"/>
                        <a:cs typeface="Calibri" panose="020F0502020204030204" pitchFamily="34" charset="0"/>
                      </a:endParaRPr>
                    </a:p>
                  </a:txBody>
                  <a:tcPr marL="34776" marR="34776" marT="21869" marB="21869">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60155526"/>
                  </a:ext>
                </a:extLst>
              </a:tr>
            </a:tbl>
          </a:graphicData>
        </a:graphic>
      </p:graphicFrame>
      <p:cxnSp>
        <p:nvCxnSpPr>
          <p:cNvPr id="10" name="Connecteur droit 9">
            <a:extLst>
              <a:ext uri="{FF2B5EF4-FFF2-40B4-BE49-F238E27FC236}">
                <a16:creationId xmlns:a16="http://schemas.microsoft.com/office/drawing/2014/main" id="{A5B8225A-B28F-4937-997F-FE435F44F96B}"/>
              </a:ext>
            </a:extLst>
          </p:cNvPr>
          <p:cNvCxnSpPr>
            <a:cxnSpLocks/>
          </p:cNvCxnSpPr>
          <p:nvPr/>
        </p:nvCxnSpPr>
        <p:spPr>
          <a:xfrm>
            <a:off x="3086100" y="3040380"/>
            <a:ext cx="3205336" cy="0"/>
          </a:xfrm>
          <a:prstGeom prst="line">
            <a:avLst/>
          </a:prstGeom>
          <a:ln w="9525" cap="flat" cmpd="sng" algn="ctr">
            <a:solidFill>
              <a:schemeClr val="dk1"/>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3" name="ZoneTexte 12">
            <a:extLst>
              <a:ext uri="{FF2B5EF4-FFF2-40B4-BE49-F238E27FC236}">
                <a16:creationId xmlns:a16="http://schemas.microsoft.com/office/drawing/2014/main" id="{BB268FDF-D7A0-4952-9AB5-B4902518053B}"/>
              </a:ext>
            </a:extLst>
          </p:cNvPr>
          <p:cNvSpPr txBox="1"/>
          <p:nvPr/>
        </p:nvSpPr>
        <p:spPr>
          <a:xfrm>
            <a:off x="5514196" y="2369931"/>
            <a:ext cx="845820" cy="246221"/>
          </a:xfrm>
          <a:prstGeom prst="rect">
            <a:avLst/>
          </a:prstGeom>
          <a:noFill/>
        </p:spPr>
        <p:txBody>
          <a:bodyPr wrap="square" rtlCol="0">
            <a:spAutoFit/>
          </a:bodyPr>
          <a:lstStyle/>
          <a:p>
            <a:r>
              <a:rPr lang="fr-BE" sz="1000" b="1"/>
              <a:t>TAT 8 jours</a:t>
            </a:r>
          </a:p>
        </p:txBody>
      </p:sp>
      <p:sp>
        <p:nvSpPr>
          <p:cNvPr id="17" name="ZoneTexte 16">
            <a:extLst>
              <a:ext uri="{FF2B5EF4-FFF2-40B4-BE49-F238E27FC236}">
                <a16:creationId xmlns:a16="http://schemas.microsoft.com/office/drawing/2014/main" id="{CABA9509-D717-4F5D-8925-687CB2FB6AE6}"/>
              </a:ext>
            </a:extLst>
          </p:cNvPr>
          <p:cNvSpPr txBox="1"/>
          <p:nvPr/>
        </p:nvSpPr>
        <p:spPr>
          <a:xfrm>
            <a:off x="5460856" y="3024979"/>
            <a:ext cx="845820" cy="246221"/>
          </a:xfrm>
          <a:prstGeom prst="rect">
            <a:avLst/>
          </a:prstGeom>
          <a:noFill/>
        </p:spPr>
        <p:txBody>
          <a:bodyPr wrap="square" rtlCol="0">
            <a:spAutoFit/>
          </a:bodyPr>
          <a:lstStyle/>
          <a:p>
            <a:r>
              <a:rPr lang="fr-BE" sz="1000" b="1"/>
              <a:t>TAT 15 jours</a:t>
            </a:r>
          </a:p>
        </p:txBody>
      </p:sp>
      <p:grpSp>
        <p:nvGrpSpPr>
          <p:cNvPr id="2" name="Groupe 1">
            <a:extLst>
              <a:ext uri="{FF2B5EF4-FFF2-40B4-BE49-F238E27FC236}">
                <a16:creationId xmlns:a16="http://schemas.microsoft.com/office/drawing/2014/main" id="{6AB84990-D0AD-B399-CFE1-8529F7F6FF53}"/>
              </a:ext>
            </a:extLst>
          </p:cNvPr>
          <p:cNvGrpSpPr/>
          <p:nvPr/>
        </p:nvGrpSpPr>
        <p:grpSpPr>
          <a:xfrm>
            <a:off x="2657655" y="8544522"/>
            <a:ext cx="1231845" cy="395229"/>
            <a:chOff x="1536269" y="8653333"/>
            <a:chExt cx="1231845" cy="395229"/>
          </a:xfrm>
        </p:grpSpPr>
        <p:pic>
          <p:nvPicPr>
            <p:cNvPr id="6" name="Image 5">
              <a:extLst>
                <a:ext uri="{FF2B5EF4-FFF2-40B4-BE49-F238E27FC236}">
                  <a16:creationId xmlns:a16="http://schemas.microsoft.com/office/drawing/2014/main" id="{BC19132F-3FB5-8B57-75E7-9A4C8A1891F4}"/>
                </a:ext>
              </a:extLst>
            </p:cNvPr>
            <p:cNvPicPr>
              <a:picLocks noChangeAspect="1"/>
            </p:cNvPicPr>
            <p:nvPr/>
          </p:nvPicPr>
          <p:blipFill>
            <a:blip r:embed="rId2" cstate="print">
              <a:extLst>
                <a:ext uri="{28A0092B-C50C-407E-A947-70E740481C1C}">
                  <a14:useLocalDpi xmlns:a14="http://schemas.microsoft.com/office/drawing/2010/main" val="0"/>
                </a:ext>
              </a:extLst>
            </a:blip>
            <a:srcRect l="70786"/>
            <a:stretch/>
          </p:blipFill>
          <p:spPr>
            <a:xfrm>
              <a:off x="2344437" y="8653333"/>
              <a:ext cx="423677" cy="395229"/>
            </a:xfrm>
            <a:prstGeom prst="rect">
              <a:avLst/>
            </a:prstGeom>
          </p:spPr>
        </p:pic>
        <p:sp>
          <p:nvSpPr>
            <p:cNvPr id="8" name="ZoneTexte 7">
              <a:extLst>
                <a:ext uri="{FF2B5EF4-FFF2-40B4-BE49-F238E27FC236}">
                  <a16:creationId xmlns:a16="http://schemas.microsoft.com/office/drawing/2014/main" id="{CADD7EEF-AC7D-B544-6266-F6F541D9AA6D}"/>
                </a:ext>
              </a:extLst>
            </p:cNvPr>
            <p:cNvSpPr txBox="1"/>
            <p:nvPr/>
          </p:nvSpPr>
          <p:spPr>
            <a:xfrm>
              <a:off x="1536269" y="8660953"/>
              <a:ext cx="1208985" cy="369332"/>
            </a:xfrm>
            <a:prstGeom prst="rect">
              <a:avLst/>
            </a:prstGeom>
            <a:noFill/>
          </p:spPr>
          <p:txBody>
            <a:bodyPr wrap="square" rtlCol="0">
              <a:spAutoFit/>
            </a:bodyPr>
            <a:lstStyle/>
            <a:p>
              <a:pPr algn="just"/>
              <a:r>
                <a:rPr lang="fr-BE" sz="600" b="1" i="1" dirty="0"/>
                <a:t>* Analyses accréditées</a:t>
              </a:r>
            </a:p>
            <a:p>
              <a:pPr algn="just"/>
              <a:r>
                <a:rPr lang="fr-BE" sz="600" b="1" i="1" dirty="0"/>
                <a:t>ISO 15189:2022</a:t>
              </a:r>
            </a:p>
            <a:p>
              <a:pPr algn="just"/>
              <a:r>
                <a:rPr lang="fr-BE" sz="600" b="1" i="1" dirty="0"/>
                <a:t>Certificat n°369-MED</a:t>
              </a:r>
            </a:p>
          </p:txBody>
        </p:sp>
      </p:grpSp>
    </p:spTree>
    <p:extLst>
      <p:ext uri="{BB962C8B-B14F-4D97-AF65-F5344CB8AC3E}">
        <p14:creationId xmlns:p14="http://schemas.microsoft.com/office/powerpoint/2010/main" val="1876462669"/>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FORM" ma:contentTypeID="0x010100F3950E0F4D7DC748AB2E869C8D8A6E0600B997D78C4D8CCD4DB389490D4351A4E8" ma:contentTypeVersion="40" ma:contentTypeDescription="" ma:contentTypeScope="" ma:versionID="2e797ab071c7e4465bc153a38991f4d8">
  <xsd:schema xmlns:xsd="http://www.w3.org/2001/XMLSchema" xmlns:xs="http://www.w3.org/2001/XMLSchema" xmlns:p="http://schemas.microsoft.com/office/2006/metadata/properties" xmlns:ns1="http://schemas.microsoft.com/sharepoint/v3" xmlns:ns2="913ae90a-235f-4f98-af62-f85eda0521a6" xmlns:ns3="7dcd4de4-299d-46a9-99db-fd99dbf60aee" targetNamespace="http://schemas.microsoft.com/office/2006/metadata/properties" ma:root="true" ma:fieldsID="30e457eb4b745d6cf04e3851f024e53e" ns1:_="" ns2:_="" ns3:_="">
    <xsd:import namespace="http://schemas.microsoft.com/sharepoint/v3"/>
    <xsd:import namespace="913ae90a-235f-4f98-af62-f85eda0521a6"/>
    <xsd:import namespace="7dcd4de4-299d-46a9-99db-fd99dbf60aee"/>
    <xsd:element name="properties">
      <xsd:complexType>
        <xsd:sequence>
          <xsd:element name="documentManagement">
            <xsd:complexType>
              <xsd:all>
                <xsd:element ref="ns2:NouveauNom" minOccurs="0"/>
                <xsd:element ref="ns2:Authors" minOccurs="0"/>
                <xsd:element ref="ns3:Departement"/>
                <xsd:element ref="ns2:Restricted" minOccurs="0"/>
                <xsd:element ref="ns2:SkipWorkflow" minOccurs="0"/>
                <xsd:element ref="ns2:Commentaires" minOccurs="0"/>
                <xsd:element ref="ns2:ResponsableApprobation" minOccurs="0"/>
                <xsd:element ref="ns2:Statutdevalidation" minOccurs="0"/>
                <xsd:element ref="ns2:Departement_x003a_Taxonomy" minOccurs="0"/>
                <xsd:element ref="ns3:f9c3f15207e5416db3c86d5c523188d0" minOccurs="0"/>
                <xsd:element ref="ns3:TaxCatchAll" minOccurs="0"/>
                <xsd:element ref="ns3:TaxCatchAllLabel" minOccurs="0"/>
                <xsd:element ref="ns2:e274256493c744d183c99eed3f3eca63" minOccurs="0"/>
                <xsd:element ref="ns3:_dlc_DocId" minOccurs="0"/>
                <xsd:element ref="ns2:Date_x0020_d_x0027_expiration" minOccurs="0"/>
                <xsd:element ref="ns2:Date_x0020_de_x0020_revision" minOccurs="0"/>
                <xsd:element ref="ns3:_dlc_DocIdPersistId" minOccurs="0"/>
                <xsd:element ref="ns2:HiddenVersion" minOccurs="0"/>
                <xsd:element ref="ns3:Clausseur" minOccurs="0"/>
                <xsd:element ref="ns2:DocRef" minOccurs="0"/>
                <xsd:element ref="ns3:Dept" minOccurs="0"/>
                <xsd:element ref="ns2:HiddenTitleId" minOccurs="0"/>
                <xsd:element ref="ns1:_dlc_Exempt" minOccurs="0"/>
                <xsd:element ref="ns2:DLCPolicyLabelValue" minOccurs="0"/>
                <xsd:element ref="ns2:DLCPolicyLabelClientValue" minOccurs="0"/>
                <xsd:element ref="ns2:DLCPolicyLabelLock" minOccurs="0"/>
                <xsd:element ref="ns3:_dlc_DocIdUrl" minOccurs="0"/>
                <xsd:element ref="ns2:Date_x0020_d_x0027_application" minOccurs="0"/>
                <xsd:element ref="ns2:Indexationpourpage" minOccurs="0"/>
                <xsd:element ref="ns3:WorkflowHistoryTrack" minOccurs="0"/>
                <xsd:element ref="ns3:Expert" minOccurs="0"/>
                <xsd:element ref="ns3:DateAppliationV2" minOccurs="0"/>
                <xsd:element ref="ns3:TXT_DateApplication" minOccurs="0"/>
                <xsd:element ref="ns3:TXT_Departement" minOccurs="0"/>
                <xsd:element ref="ns3:TXT_Numero" minOccurs="0"/>
                <xsd:element ref="ns3:TXT_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33" nillable="true" ma:displayName="Exempt de la stratégie" ma:hidden="true" ma:internalName="_dlc_Exempt" ma:readOnly="fals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913ae90a-235f-4f98-af62-f85eda0521a6" elementFormDefault="qualified">
    <xsd:import namespace="http://schemas.microsoft.com/office/2006/documentManagement/types"/>
    <xsd:import namespace="http://schemas.microsoft.com/office/infopath/2007/PartnerControls"/>
    <xsd:element name="NouveauNom" ma:index="1" nillable="true" ma:displayName="Nouveau Nom" ma:format="Dropdown" ma:internalName="NouveauNom" ma:readOnly="false">
      <xsd:simpleType>
        <xsd:restriction base="dms:Text">
          <xsd:maxLength value="255"/>
        </xsd:restriction>
      </xsd:simpleType>
    </xsd:element>
    <xsd:element name="Authors" ma:index="3" nillable="true" ma:displayName="Authors" ma:list="UserInfo" ma:SearchPeopleOnly="false" ma:SharePointGroup="0" ma:internalName="Authors"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stricted" ma:index="7" nillable="true" ma:displayName="Restricted" ma:default="0" ma:indexed="true" ma:internalName="Restricted_bdbcb199_x002d_d600_x002d_4b1d_x002d_8ffb_x002d_85baa92a2378" ma:readOnly="false">
      <xsd:simpleType>
        <xsd:restriction base="dms:Boolean"/>
      </xsd:simpleType>
    </xsd:element>
    <xsd:element name="SkipWorkflow" ma:index="8" nillable="true" ma:displayName="SkipWorkflow" ma:default="0" ma:description="Check this to make changes without triggering the workflow. Only Quality can do this. If someone else checks this option it will be ignored." ma:internalName="SkipWorkflow" ma:readOnly="false">
      <xsd:simpleType>
        <xsd:restriction base="dms:Boolean"/>
      </xsd:simpleType>
    </xsd:element>
    <xsd:element name="Commentaires" ma:index="9" nillable="true" ma:displayName="Commentaires" ma:format="Dropdown" ma:internalName="Commentaires" ma:readOnly="false">
      <xsd:simpleType>
        <xsd:restriction base="dms:Note">
          <xsd:maxLength value="255"/>
        </xsd:restriction>
      </xsd:simpleType>
    </xsd:element>
    <xsd:element name="ResponsableApprobation" ma:index="10" nillable="true" ma:displayName="ResponsableApprobation" ma:indexed="true" ma:internalName="ResponsableApprobation" ma:readOnly="false">
      <xsd:simpleType>
        <xsd:restriction base="dms:Text">
          <xsd:maxLength value="255"/>
        </xsd:restriction>
      </xsd:simpleType>
    </xsd:element>
    <xsd:element name="Statutdevalidation" ma:index="11" nillable="true" ma:displayName="Statut de validation" ma:default="En rédaction" ma:format="Dropdown" ma:indexed="true" ma:internalName="Statutdevalidation" ma:readOnly="false">
      <xsd:simpleType>
        <xsd:restriction base="dms:Choice">
          <xsd:enumeration value="Migré"/>
          <xsd:enumeration value="En rédaction"/>
          <xsd:enumeration value="En validation Qualité"/>
          <xsd:enumeration value="En approbation"/>
          <xsd:enumeration value="Validé"/>
        </xsd:restriction>
      </xsd:simpleType>
    </xsd:element>
    <xsd:element name="Departement_x003a_Taxonomy" ma:index="13" nillable="true" ma:displayName="Departement:Taxonomy" ma:hidden="true" ma:list="{77559b11-d256-4eaa-ac87-65a849bc1d6a}" ma:internalName="Departement_x003a_Taxonomy" ma:readOnly="false" ma:showField="Taxonomy" ma:web="7dcd4de4-299d-46a9-99db-fd99dbf60aee">
      <xsd:simpleType>
        <xsd:restriction base="dms:Lookup"/>
      </xsd:simpleType>
    </xsd:element>
    <xsd:element name="e274256493c744d183c99eed3f3eca63" ma:index="18" nillable="true" ma:taxonomy="true" ma:internalName="e274256493c744d183c99eed3f3eca63" ma:taxonomyFieldName="Keywords" ma:displayName="Mots-Clés" ma:readOnly="false" ma:fieldId="{e2742564-93c7-44d1-83c9-9eed3f3eca63}" ma:taxonomyMulti="true" ma:sspId="86bf7a8e-1286-42ef-b478-1b8c2dd7ad84" ma:termSetId="761c972c-4b1a-4aa6-beae-36e7069d1b43" ma:anchorId="00000000-0000-0000-0000-000000000000" ma:open="true" ma:isKeyword="false">
      <xsd:complexType>
        <xsd:sequence>
          <xsd:element ref="pc:Terms" minOccurs="0" maxOccurs="1"/>
        </xsd:sequence>
      </xsd:complexType>
    </xsd:element>
    <xsd:element name="Date_x0020_d_x0027_expiration" ma:index="23" nillable="true" ma:displayName="Date d'expiration" ma:format="DateOnly" ma:hidden="true" ma:indexed="true" ma:internalName="Date_x0020_d_x0027_expiration" ma:readOnly="false">
      <xsd:simpleType>
        <xsd:restriction base="dms:DateTime"/>
      </xsd:simpleType>
    </xsd:element>
    <xsd:element name="Date_x0020_de_x0020_revision" ma:index="24" nillable="true" ma:displayName="Date de revision" ma:format="DateOnly" ma:hidden="true" ma:indexed="true" ma:internalName="Date_x0020_de_x0020_revision" ma:readOnly="false">
      <xsd:simpleType>
        <xsd:restriction base="dms:DateTime"/>
      </xsd:simpleType>
    </xsd:element>
    <xsd:element name="HiddenVersion" ma:index="27" nillable="true" ma:displayName="Version Doc" ma:hidden="true" ma:internalName="HiddenVersion" ma:readOnly="false">
      <xsd:simpleType>
        <xsd:restriction base="dms:Text">
          <xsd:maxLength value="255"/>
        </xsd:restriction>
      </xsd:simpleType>
    </xsd:element>
    <xsd:element name="DocRef" ma:index="29" nillable="true" ma:displayName="N° de référence" ma:hidden="true" ma:indexed="true" ma:internalName="DocRef" ma:readOnly="false">
      <xsd:simpleType>
        <xsd:restriction base="dms:Text">
          <xsd:maxLength value="255"/>
        </xsd:restriction>
      </xsd:simpleType>
    </xsd:element>
    <xsd:element name="HiddenTitleId" ma:index="32" nillable="true" ma:displayName="numéro" ma:hidden="true" ma:indexed="true" ma:internalName="HiddenTitleId" ma:readOnly="false" ma:percentage="FALSE">
      <xsd:simpleType>
        <xsd:restriction base="dms:Number"/>
      </xsd:simpleType>
    </xsd:element>
    <xsd:element name="DLCPolicyLabelValue" ma:index="34" nillable="true" ma:displayName="Étiquette" ma:description="Stocke la valeur actuelle de l’intitulé." ma:hidden="true" ma:internalName="DLCPolicyLabelValue" ma:readOnly="false">
      <xsd:simpleType>
        <xsd:restriction base="dms:Note"/>
      </xsd:simpleType>
    </xsd:element>
    <xsd:element name="DLCPolicyLabelClientValue" ma:index="35" nillable="true" ma:displayName="Valeur d'intitulé client" ma:description="Stocke la dernière valeur d'intitulé calculée sur le client." ma:hidden="true" ma:internalName="DLCPolicyLabelClientValue" ma:readOnly="false">
      <xsd:simpleType>
        <xsd:restriction base="dms:Note"/>
      </xsd:simpleType>
    </xsd:element>
    <xsd:element name="DLCPolicyLabelLock" ma:index="36" nillable="true" ma:displayName="Intitulé verrouillé" ma:description="Indique si l'intitulé doit être mis à jour en cas de modification des propriétés de l'élément." ma:hidden="true" ma:internalName="DLCPolicyLabelLock" ma:readOnly="false">
      <xsd:simpleType>
        <xsd:restriction base="dms:Text"/>
      </xsd:simpleType>
    </xsd:element>
    <xsd:element name="Date_x0020_d_x0027_application" ma:index="38" nillable="true" ma:displayName="Date d'application" ma:format="DateOnly" ma:indexed="true" ma:internalName="Date_x0020_d_x0027_application" ma:readOnly="false">
      <xsd:simpleType>
        <xsd:restriction base="dms:DateTime"/>
      </xsd:simpleType>
    </xsd:element>
    <xsd:element name="Indexationpourpage" ma:index="39" nillable="true" ma:displayName="Indexation pour page" ma:decimals="0" ma:format="Dropdown" ma:indexed="true" ma:internalName="Indexationpourpage" ma:percentage="FALSE">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7dcd4de4-299d-46a9-99db-fd99dbf60aee" elementFormDefault="qualified">
    <xsd:import namespace="http://schemas.microsoft.com/office/2006/documentManagement/types"/>
    <xsd:import namespace="http://schemas.microsoft.com/office/infopath/2007/PartnerControls"/>
    <xsd:element name="Departement" ma:index="4" ma:displayName="Departement" ma:indexed="true" ma:list="{77559b11-d256-4eaa-ac87-65a849bc1d6a}" ma:internalName="Departement" ma:readOnly="false" ma:showField="Title" ma:web="7dcd4de4-299d-46a9-99db-fd99dbf60aee">
      <xsd:simpleType>
        <xsd:restriction base="dms:Lookup"/>
      </xsd:simpleType>
    </xsd:element>
    <xsd:element name="f9c3f15207e5416db3c86d5c523188d0" ma:index="14" nillable="true" ma:taxonomy="true" ma:internalName="f9c3f15207e5416db3c86d5c523188d0" ma:taxonomyFieldName="DocCategory" ma:displayName="DocCatégorie" ma:readOnly="false" ma:default="3982;#DIM|b22896f2-c462-4b4f-b87f-68c6eeea5d69" ma:fieldId="{f9c3f152-07e5-416d-b3c8-6d5c523188d0}" ma:taxonomyMulti="true" ma:sspId="86bf7a8e-1286-42ef-b478-1b8c2dd7ad84" ma:termSetId="9a18df31-631a-4ff2-92b7-6b4f0c612c7c" ma:anchorId="00000000-0000-0000-0000-000000000000" ma:open="false" ma:isKeyword="false">
      <xsd:complexType>
        <xsd:sequence>
          <xsd:element ref="pc:Terms" minOccurs="0" maxOccurs="1"/>
        </xsd:sequence>
      </xsd:complexType>
    </xsd:element>
    <xsd:element name="TaxCatchAll" ma:index="15" nillable="true" ma:displayName="Taxonomy Catch All Column" ma:hidden="true" ma:list="{25ed575a-d536-4f14-84bb-e1332fe06dbc}" ma:internalName="TaxCatchAll" ma:readOnly="false" ma:showField="CatchAllData" ma:web="7dcd4de4-299d-46a9-99db-fd99dbf60aee">
      <xsd:complexType>
        <xsd:complexContent>
          <xsd:extension base="dms:MultiChoiceLookup">
            <xsd:sequence>
              <xsd:element name="Value" type="dms:Lookup" maxOccurs="unbounded" minOccurs="0" nillable="true"/>
            </xsd:sequence>
          </xsd:extension>
        </xsd:complexContent>
      </xsd:complexType>
    </xsd:element>
    <xsd:element name="TaxCatchAllLabel" ma:index="16" nillable="true" ma:displayName="Taxonomy Catch All Column1" ma:hidden="true" ma:list="{25ed575a-d536-4f14-84bb-e1332fe06dbc}" ma:internalName="TaxCatchAllLabel" ma:readOnly="false" ma:showField="CatchAllDataLabel" ma:web="7dcd4de4-299d-46a9-99db-fd99dbf60aee">
      <xsd:complexType>
        <xsd:complexContent>
          <xsd:extension base="dms:MultiChoiceLookup">
            <xsd:sequence>
              <xsd:element name="Value" type="dms:Lookup" maxOccurs="unbounded" minOccurs="0" nillable="true"/>
            </xsd:sequence>
          </xsd:extension>
        </xsd:complexContent>
      </xsd:complexType>
    </xsd:element>
    <xsd:element name="_dlc_DocId" ma:index="21" nillable="true" ma:displayName="Valeur d’ID de document" ma:description="Valeur de l’ID de document affecté à cet élément." ma:hidden="true" ma:internalName="_dlc_DocId" ma:readOnly="false">
      <xsd:simpleType>
        <xsd:restriction base="dms:Text"/>
      </xsd:simpleType>
    </xsd:element>
    <xsd:element name="_dlc_DocIdPersistId" ma:index="25" nillable="true" ma:displayName="Conserver l’ID" ma:description="Conserver l’ID lors de l’ajout." ma:hidden="true" ma:internalName="_dlc_DocIdPersistId" ma:readOnly="false">
      <xsd:simpleType>
        <xsd:restriction base="dms:Boolean"/>
      </xsd:simpleType>
    </xsd:element>
    <xsd:element name="Clausseur" ma:index="28" nillable="true" ma:displayName="Classeur" ma:hidden="true" ma:indexed="true" ma:internalName="Clausseur" ma:readOnly="false">
      <xsd:simpleType>
        <xsd:restriction base="dms:Text">
          <xsd:maxLength value="255"/>
        </xsd:restriction>
      </xsd:simpleType>
    </xsd:element>
    <xsd:element name="Dept" ma:index="30" nillable="true" ma:displayName="Dept" ma:hidden="true" ma:indexed="true" ma:internalName="Dept" ma:readOnly="false">
      <xsd:simpleType>
        <xsd:restriction base="dms:Text">
          <xsd:maxLength value="255"/>
        </xsd:restriction>
      </xsd:simpleType>
    </xsd:element>
    <xsd:element name="_dlc_DocIdUrl" ma:index="37" nillable="true" ma:displayName="ID de document" ma:description="Lien permanent vers ce document." ma:hidden="true" ma:internalName="_dlc_DocIdUrl"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WorkflowHistoryTrack" ma:index="40" nillable="true" ma:displayName="WorkflowHistoryTrack" ma:hidden="true" ma:internalName="WorkflowHistoryTrack" ma:readOnly="false">
      <xsd:simpleType>
        <xsd:restriction base="dms:Text">
          <xsd:maxLength value="255"/>
        </xsd:restriction>
      </xsd:simpleType>
    </xsd:element>
    <xsd:element name="Expert" ma:index="41" nillable="true" ma:displayName="Expert" ma:hidden="true" ma:list="UserInfo" ma:SharePointGroup="0" ma:internalName="Expert"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ateAppliationV2" ma:index="42" nillable="true" ma:displayName="DateAppliationV2" ma:default="[today]" ma:format="DateOnly" ma:internalName="DateAppliationV2">
      <xsd:simpleType>
        <xsd:restriction base="dms:DateTime"/>
      </xsd:simpleType>
    </xsd:element>
    <xsd:element name="TXT_DateApplication" ma:index="44" nillable="true" ma:displayName="TXT_DateApplication" ma:internalName="TXT_DateApplication">
      <xsd:simpleType>
        <xsd:restriction base="dms:Text">
          <xsd:maxLength value="255"/>
        </xsd:restriction>
      </xsd:simpleType>
    </xsd:element>
    <xsd:element name="TXT_Departement" ma:index="45" nillable="true" ma:displayName="TXT_Departement" ma:internalName="TXT_Departement">
      <xsd:simpleType>
        <xsd:restriction base="dms:Text">
          <xsd:maxLength value="255"/>
        </xsd:restriction>
      </xsd:simpleType>
    </xsd:element>
    <xsd:element name="TXT_Numero" ma:index="46" nillable="true" ma:displayName="TXT_Numero" ma:internalName="TXT_Numero">
      <xsd:simpleType>
        <xsd:restriction base="dms:Text">
          <xsd:maxLength value="255"/>
        </xsd:restriction>
      </xsd:simpleType>
    </xsd:element>
    <xsd:element name="TXT_Version" ma:index="47" nillable="true" ma:displayName="TXT_Version" ma:internalName="TXT_Version">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Type de contenu"/>
        <xsd:element ref="dc:title" minOccurs="0" maxOccurs="1" ma:index="2" ma:displayName="Titre"/>
        <xsd:element ref="dc:subject" minOccurs="0" maxOccurs="1"/>
        <xsd:element ref="dc:description" minOccurs="0" maxOccurs="1"/>
        <xsd:element name="keywords" minOccurs="0" maxOccurs="1" type="xsd:string" ma:index="6" ma:displayName="Mots-Clé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7dcd4de4-299d-46a9-99db-fd99dbf60aee" xsi:nil="true"/>
    <_dlc_DocIdUrl xmlns="7dcd4de4-299d-46a9-99db-fd99dbf60aee">
      <Url>https://saintlucbe.sharepoint.com/sites/SyGeDoc/_layouts/15/DocIdRedir.aspx?ID=7YC36EMJS53J-241179720-26911</Url>
      <Description>7YC36EMJS53J-241179720-26911</Description>
    </_dlc_DocIdUrl>
    <_dlc_DocIdPersistId xmlns="7dcd4de4-299d-46a9-99db-fd99dbf60aee">false</_dlc_DocIdPersistId>
    <_dlc_DocId xmlns="7dcd4de4-299d-46a9-99db-fd99dbf60aee">7YC36EMJS53J-241179720-26911</_dlc_DocId>
    <WorkflowHistoryTrack xmlns="7dcd4de4-299d-46a9-99db-fd99dbf60aee">[Type: ApproverReview] | [User: yves.guiot@saintluc.uclouvain.be] | [Comment: Approved]</WorkflowHistoryTrack>
    <Expert xmlns="7dcd4de4-299d-46a9-99db-fd99dbf60aee">
      <UserInfo>
        <DisplayName/>
        <AccountId xsi:nil="true"/>
        <AccountType/>
      </UserInfo>
    </Expert>
    <DateAppliationV2 xmlns="7dcd4de4-299d-46a9-99db-fd99dbf60aee">2025-10-08T07:32:40+00:00</DateAppliationV2>
    <TXT_Departement xmlns="7dcd4de4-299d-46a9-99db-fd99dbf60aee">ANAPATH</TXT_Departement>
    <TXT_Numero xmlns="7dcd4de4-299d-46a9-99db-fd99dbf60aee">ANAPATH-FORM-4201</TXT_Numero>
    <TXT_Version xmlns="7dcd4de4-299d-46a9-99db-fd99dbf60aee">4.0</TXT_Version>
    <TXT_DateApplication xmlns="7dcd4de4-299d-46a9-99db-fd99dbf60aee">04/03/2026</TXT_DateApplication>
    <Dept xmlns="7dcd4de4-299d-46a9-99db-fd99dbf60aee">Anatomopathologie</Dept>
    <Departement_x003a_Taxonomy xmlns="913ae90a-235f-4f98-af62-f85eda0521a6" xsi:nil="true"/>
    <Date_x0020_d_x0027_application xmlns="913ae90a-235f-4f98-af62-f85eda0521a6">2026-03-03T23:00:00+00:00</Date_x0020_d_x0027_application>
    <Departement xmlns="7dcd4de4-299d-46a9-99db-fd99dbf60aee">154</Departement>
    <SkipWorkflow xmlns="913ae90a-235f-4f98-af62-f85eda0521a6">false</SkipWorkflow>
    <HiddenVersion xmlns="913ae90a-235f-4f98-af62-f85eda0521a6" xsi:nil="true"/>
    <HiddenTitleId xmlns="913ae90a-235f-4f98-af62-f85eda0521a6" xsi:nil="true"/>
    <Authors xmlns="913ae90a-235f-4f98-af62-f85eda0521a6">
      <UserInfo>
        <DisplayName>GUIOT Yves</DisplayName>
        <AccountId>314</AccountId>
        <AccountType/>
      </UserInfo>
    </Authors>
    <DocRef xmlns="913ae90a-235f-4f98-af62-f85eda0521a6">ANAPATH-FORM-4201</DocRef>
    <Date_x0020_de_x0020_revision xmlns="913ae90a-235f-4f98-af62-f85eda0521a6">2027-12-03T23:00:00+00:00</Date_x0020_de_x0020_revision>
    <Date_x0020_d_x0027_expiration xmlns="913ae90a-235f-4f98-af62-f85eda0521a6">2028-03-03T23:00:00+00:00</Date_x0020_d_x0027_expiration>
    <NouveauNom xmlns="913ae90a-235f-4f98-af62-f85eda0521a6">Formulaire de demande d'analyse</NouveauNom>
    <ResponsableApprobation xmlns="913ae90a-235f-4f98-af62-f85eda0521a6" xsi:nil="true"/>
    <Statutdevalidation xmlns="913ae90a-235f-4f98-af62-f85eda0521a6">Validé</Statutdevalidation>
    <Clausseur xmlns="7dcd4de4-299d-46a9-99db-fd99dbf60aee" xsi:nil="true"/>
    <TaxCatchAllLabel xmlns="7dcd4de4-299d-46a9-99db-fd99dbf60aee" xsi:nil="true"/>
    <Commentaires xmlns="913ae90a-235f-4f98-af62-f85eda0521a6">Corrections mineures version ISO15189v2022 et changement chef de Service</Commentaires>
    <Indexationpourpage xmlns="913ae90a-235f-4f98-af62-f85eda0521a6" xsi:nil="true"/>
    <f9c3f15207e5416db3c86d5c523188d0 xmlns="7dcd4de4-299d-46a9-99db-fd99dbf60aee">
      <Terms xmlns="http://schemas.microsoft.com/office/infopath/2007/PartnerControls"/>
    </f9c3f15207e5416db3c86d5c523188d0>
    <e274256493c744d183c99eed3f3eca63 xmlns="913ae90a-235f-4f98-af62-f85eda0521a6">
      <Terms xmlns="http://schemas.microsoft.com/office/infopath/2007/PartnerControls"/>
    </e274256493c744d183c99eed3f3eca63>
    <DLCPolicyLabelValue xmlns="913ae90a-235f-4f98-af62-f85eda0521a6">4.0</DLCPolicyLabelValue>
    <DLCPolicyLabelClientValue xmlns="913ae90a-235f-4f98-af62-f85eda0521a6" xsi:nil="true"/>
    <Restricted xmlns="913ae90a-235f-4f98-af62-f85eda0521a6">false</Restricted>
    <DLCPolicyLabelLock xmlns="913ae90a-235f-4f98-af62-f85eda0521a6" xsi:nil="true"/>
    <_dlc_Exempt xmlns="http://schemas.microsoft.com/sharepoint/v3">false</_dlc_Exempt>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5.xml><?xml version="1.0" encoding="utf-8"?>
<?mso-contentType ?>
<p:Policy xmlns:p="office.server.policy" id="" local="true">
  <p:Name>FORM</p:Name>
  <p:Description/>
  <p:Statement/>
  <p:PolicyItems>
    <p:PolicyItem featureId="Microsoft.Office.RecordsManagement.PolicyFeatures.PolicyLabel" staticId="0x010100F3950E0F4D7DC748AB2E869C8D8A6E0600B997D78C4D8CCD4DB389490D4351A4E8|801092262" UniqueId="cab06e42-d02e-4939-ba30-c0df11d56671">
      <p:Name>Étiquettes</p:Name>
      <p:Description>Génère des étiquettes pouvant être insérées dans les documents Microsoft Office afin de vous assurer que les propriétés du document ou d'autres informations importantes apparaissent lors de l'impression des documents. Les étiquettes peuvent également être utilisées pour rechercher Il est également possible de rechercher des documents.</p:Description>
      <p:CustomData>
        <label>
          <segment type="metadata">_UIVersionString</segment>
        </label>
      </p:CustomData>
    </p:PolicyItem>
  </p:PolicyItems>
</p:Policy>
</file>

<file path=customXml/itemProps1.xml><?xml version="1.0" encoding="utf-8"?>
<ds:datastoreItem xmlns:ds="http://schemas.openxmlformats.org/officeDocument/2006/customXml" ds:itemID="{7701DAB7-0834-449B-83FC-A6E949B9DC69}">
  <ds:schemaRefs>
    <ds:schemaRef ds:uri="http://schemas.microsoft.com/sharepoint/events"/>
  </ds:schemaRefs>
</ds:datastoreItem>
</file>

<file path=customXml/itemProps2.xml><?xml version="1.0" encoding="utf-8"?>
<ds:datastoreItem xmlns:ds="http://schemas.openxmlformats.org/officeDocument/2006/customXml" ds:itemID="{09C58489-2320-4B13-8741-C2C2098503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913ae90a-235f-4f98-af62-f85eda0521a6"/>
    <ds:schemaRef ds:uri="7dcd4de4-299d-46a9-99db-fd99dbf60ae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E1C43D6-163D-46EB-9F80-F67CA9C59771}">
  <ds:schemaRefs>
    <ds:schemaRef ds:uri="http://schemas.microsoft.com/sharepoint/v3/fields"/>
    <ds:schemaRef ds:uri="http://schemas.openxmlformats.org/package/2006/metadata/core-properties"/>
    <ds:schemaRef ds:uri="http://www.w3.org/XML/1998/namespace"/>
    <ds:schemaRef ds:uri="http://purl.org/dc/elements/1.1/"/>
    <ds:schemaRef ds:uri="7dcd4de4-299d-46a9-99db-fd99dbf60aee"/>
    <ds:schemaRef ds:uri="http://schemas.microsoft.com/office/2006/metadata/properties"/>
    <ds:schemaRef ds:uri="http://schemas.microsoft.com/office/2006/documentManagement/types"/>
    <ds:schemaRef ds:uri="http://purl.org/dc/terms/"/>
    <ds:schemaRef ds:uri="e9827029-8cc7-457e-b475-3f47147d13b8"/>
    <ds:schemaRef ds:uri="http://schemas.microsoft.com/office/infopath/2007/PartnerControls"/>
    <ds:schemaRef ds:uri="http://purl.org/dc/dcmitype/"/>
    <ds:schemaRef ds:uri="913ae90a-235f-4f98-af62-f85eda0521a6"/>
    <ds:schemaRef ds:uri="http://schemas.microsoft.com/sharepoint/v3"/>
  </ds:schemaRefs>
</ds:datastoreItem>
</file>

<file path=customXml/itemProps4.xml><?xml version="1.0" encoding="utf-8"?>
<ds:datastoreItem xmlns:ds="http://schemas.openxmlformats.org/officeDocument/2006/customXml" ds:itemID="{AB3145F1-6477-47C1-9146-1F2A5A748016}">
  <ds:schemaRefs>
    <ds:schemaRef ds:uri="http://schemas.microsoft.com/sharepoint/v3/contenttype/forms"/>
  </ds:schemaRefs>
</ds:datastoreItem>
</file>

<file path=customXml/itemProps5.xml><?xml version="1.0" encoding="utf-8"?>
<ds:datastoreItem xmlns:ds="http://schemas.openxmlformats.org/officeDocument/2006/customXml" ds:itemID="{DE9AD198-8F22-4440-8AEE-8C0E74F2EDC3}">
  <ds:schemaRefs>
    <ds:schemaRef ds:uri="office.server.policy"/>
  </ds:schemaRefs>
</ds:datastoreItem>
</file>

<file path=docProps/app.xml><?xml version="1.0" encoding="utf-8"?>
<Properties xmlns="http://schemas.openxmlformats.org/officeDocument/2006/extended-properties" xmlns:vt="http://schemas.openxmlformats.org/officeDocument/2006/docPropsVTypes">
  <Template>Office Theme</Template>
  <TotalTime>21</TotalTime>
  <Words>881</Words>
  <Application>Microsoft Office PowerPoint</Application>
  <PresentationFormat>Affichage à l'écran (4:3)</PresentationFormat>
  <Paragraphs>164</Paragraphs>
  <Slides>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vt:i4>
      </vt:variant>
    </vt:vector>
  </HeadingPairs>
  <TitlesOfParts>
    <vt:vector size="6" baseType="lpstr">
      <vt:lpstr>Arial</vt:lpstr>
      <vt:lpstr>Calibri</vt:lpstr>
      <vt:lpstr>Calibri Light</vt:lpstr>
      <vt:lpstr>Thème Office</vt:lpstr>
      <vt:lpstr>Présentation PowerPoint</vt:lpstr>
      <vt:lpstr>Présentation PowerPoint</vt:lpstr>
    </vt:vector>
  </TitlesOfParts>
  <Company>Cliniques Universitaires Saint-Luc (CUSL)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Formulaire de demande d'analyse</dc:title>
  <dc:creator>VANDERVEKEN Jonathan</dc:creator>
  <cp:keywords/>
  <cp:lastModifiedBy>DE LEENER Frédéric</cp:lastModifiedBy>
  <cp:revision>10</cp:revision>
  <cp:lastPrinted>2026-02-24T09:27:22Z</cp:lastPrinted>
  <dcterms:created xsi:type="dcterms:W3CDTF">2023-01-09T10:03:55Z</dcterms:created>
  <dcterms:modified xsi:type="dcterms:W3CDTF">2026-04-21T09:28:20Z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0x010100F3950E0F4D7DC748AB2E869C8D8A6E0600B997D78C4D8CCD4DB389490D4351A4E8</vt:lpwstr>
  </property>
  <property fmtid="{D5CDD505-2E9C-101B-9397-08002B2CF9AE}" pid="3" name="_dlc_DocIdItemGuid">
    <vt:lpwstr>e02414bf-0d64-43fa-9fe8-3447c9becee1</vt:lpwstr>
  </property>
  <property fmtid="{D5CDD505-2E9C-101B-9397-08002B2CF9AE}" pid="4" name="MediaServiceImageTags">
    <vt:lpwstr/>
  </property>
  <property fmtid="{D5CDD505-2E9C-101B-9397-08002B2CF9AE}" pid="5" name="DocCategory">
    <vt:lpwstr/>
  </property>
  <property fmtid="{D5CDD505-2E9C-101B-9397-08002B2CF9AE}" pid="6" name="lcf76f155ced4ddcb4097134ff3c332f">
    <vt:lpwstr/>
  </property>
  <property fmtid="{D5CDD505-2E9C-101B-9397-08002B2CF9AE}" pid="7" name="DLCPolicyLabelLock">
    <vt:lpwstr/>
  </property>
  <property fmtid="{D5CDD505-2E9C-101B-9397-08002B2CF9AE}" pid="8" name="_ExtendedDescription">
    <vt:lpwstr/>
  </property>
  <property fmtid="{D5CDD505-2E9C-101B-9397-08002B2CF9AE}" pid="9" name="DLCPolicyLabelClientValue">
    <vt:lpwstr/>
  </property>
  <property fmtid="{D5CDD505-2E9C-101B-9397-08002B2CF9AE}" pid="10" name="URL">
    <vt:lpwstr/>
  </property>
  <property fmtid="{D5CDD505-2E9C-101B-9397-08002B2CF9AE}" pid="11" name="_Version">
    <vt:lpwstr>3.2</vt:lpwstr>
  </property>
  <property fmtid="{D5CDD505-2E9C-101B-9397-08002B2CF9AE}" pid="12" name="Keywords0">
    <vt:lpwstr/>
  </property>
  <property fmtid="{D5CDD505-2E9C-101B-9397-08002B2CF9AE}" pid="13" name="_SourceUrl">
    <vt:lpwstr/>
  </property>
  <property fmtid="{D5CDD505-2E9C-101B-9397-08002B2CF9AE}" pid="14" name="_SharedFileIndex">
    <vt:lpwstr/>
  </property>
  <property fmtid="{D5CDD505-2E9C-101B-9397-08002B2CF9AE}" pid="15" name="ShowCombineView">
    <vt:lpwstr/>
  </property>
  <property fmtid="{D5CDD505-2E9C-101B-9397-08002B2CF9AE}" pid="16" name="ComplianceAssetId">
    <vt:lpwstr/>
  </property>
  <property fmtid="{D5CDD505-2E9C-101B-9397-08002B2CF9AE}" pid="17" name="TemplateUrl">
    <vt:lpwstr/>
  </property>
  <property fmtid="{D5CDD505-2E9C-101B-9397-08002B2CF9AE}" pid="18" name="IconOverlay">
    <vt:lpwstr/>
  </property>
  <property fmtid="{D5CDD505-2E9C-101B-9397-08002B2CF9AE}" pid="19" name="xd_Signature">
    <vt:bool>false</vt:bool>
  </property>
  <property fmtid="{D5CDD505-2E9C-101B-9397-08002B2CF9AE}" pid="20" name="SharedWithUsers">
    <vt:lpwstr/>
  </property>
  <property fmtid="{D5CDD505-2E9C-101B-9397-08002B2CF9AE}" pid="21" name="TriggerFlowInfo">
    <vt:lpwstr/>
  </property>
  <property fmtid="{D5CDD505-2E9C-101B-9397-08002B2CF9AE}" pid="22" name="ShowRepairView">
    <vt:lpwstr/>
  </property>
  <property fmtid="{D5CDD505-2E9C-101B-9397-08002B2CF9AE}" pid="23" name="xd_ProgID">
    <vt:lpwstr/>
  </property>
</Properties>
</file>