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6"/>
  </p:sldMasterIdLst>
  <p:notesMasterIdLst>
    <p:notesMasterId r:id="rId9"/>
  </p:notesMasterIdLst>
  <p:handoutMasterIdLst>
    <p:handoutMasterId r:id="rId10"/>
  </p:handoutMasterIdLst>
  <p:sldIdLst>
    <p:sldId id="256" r:id="rId7"/>
    <p:sldId id="257" r:id="rId8"/>
  </p:sldIdLst>
  <p:sldSz cx="6858000" cy="9144000" type="screen4x3"/>
  <p:notesSz cx="6669088"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09" autoAdjust="0"/>
    <p:restoredTop sz="96525" autoAdjust="0"/>
  </p:normalViewPr>
  <p:slideViewPr>
    <p:cSldViewPr snapToGrid="0">
      <p:cViewPr varScale="1">
        <p:scale>
          <a:sx n="106" d="100"/>
          <a:sy n="106" d="100"/>
        </p:scale>
        <p:origin x="3496" y="68"/>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DERVEKEN Jonathan" userId="c1c8c31f-0788-4e83-98ba-10c8a94193e6" providerId="ADAL" clId="{B4B15479-9FD0-49C1-8C4A-9B49D6979DCF}"/>
    <pc:docChg chg="undo custSel modSld">
      <pc:chgData name="VANDERVEKEN Jonathan" userId="c1c8c31f-0788-4e83-98ba-10c8a94193e6" providerId="ADAL" clId="{B4B15479-9FD0-49C1-8C4A-9B49D6979DCF}" dt="2025-02-06T14:53:36.700" v="592" actId="20577"/>
      <pc:docMkLst>
        <pc:docMk/>
      </pc:docMkLst>
      <pc:sldChg chg="modSp mod">
        <pc:chgData name="VANDERVEKEN Jonathan" userId="c1c8c31f-0788-4e83-98ba-10c8a94193e6" providerId="ADAL" clId="{B4B15479-9FD0-49C1-8C4A-9B49D6979DCF}" dt="2025-02-06T13:56:37.338" v="15" actId="20577"/>
        <pc:sldMkLst>
          <pc:docMk/>
          <pc:sldMk cId="3653182901" sldId="256"/>
        </pc:sldMkLst>
        <pc:spChg chg="mod">
          <ac:chgData name="VANDERVEKEN Jonathan" userId="c1c8c31f-0788-4e83-98ba-10c8a94193e6" providerId="ADAL" clId="{B4B15479-9FD0-49C1-8C4A-9B49D6979DCF}" dt="2025-02-06T13:56:37.338" v="15" actId="20577"/>
          <ac:spMkLst>
            <pc:docMk/>
            <pc:sldMk cId="3653182901" sldId="256"/>
            <ac:spMk id="5" creationId="{00000000-0000-0000-0000-000000000000}"/>
          </ac:spMkLst>
        </pc:spChg>
      </pc:sldChg>
      <pc:sldChg chg="modSp mod">
        <pc:chgData name="VANDERVEKEN Jonathan" userId="c1c8c31f-0788-4e83-98ba-10c8a94193e6" providerId="ADAL" clId="{B4B15479-9FD0-49C1-8C4A-9B49D6979DCF}" dt="2025-02-06T14:53:36.700" v="592" actId="20577"/>
        <pc:sldMkLst>
          <pc:docMk/>
          <pc:sldMk cId="1876462669" sldId="257"/>
        </pc:sldMkLst>
        <pc:spChg chg="mod">
          <ac:chgData name="VANDERVEKEN Jonathan" userId="c1c8c31f-0788-4e83-98ba-10c8a94193e6" providerId="ADAL" clId="{B4B15479-9FD0-49C1-8C4A-9B49D6979DCF}" dt="2025-02-06T14:45:15.063" v="545" actId="20577"/>
          <ac:spMkLst>
            <pc:docMk/>
            <pc:sldMk cId="1876462669" sldId="257"/>
            <ac:spMk id="7" creationId="{00000000-0000-0000-0000-000000000000}"/>
          </ac:spMkLst>
        </pc:spChg>
        <pc:spChg chg="mod">
          <ac:chgData name="VANDERVEKEN Jonathan" userId="c1c8c31f-0788-4e83-98ba-10c8a94193e6" providerId="ADAL" clId="{B4B15479-9FD0-49C1-8C4A-9B49D6979DCF}" dt="2025-02-06T14:23:54.116" v="146" actId="1036"/>
          <ac:spMkLst>
            <pc:docMk/>
            <pc:sldMk cId="1876462669" sldId="257"/>
            <ac:spMk id="13" creationId="{BB268FDF-D7A0-4952-9AB5-B4902518053B}"/>
          </ac:spMkLst>
        </pc:spChg>
        <pc:spChg chg="mod">
          <ac:chgData name="VANDERVEKEN Jonathan" userId="c1c8c31f-0788-4e83-98ba-10c8a94193e6" providerId="ADAL" clId="{B4B15479-9FD0-49C1-8C4A-9B49D6979DCF}" dt="2025-02-06T14:23:54.116" v="146" actId="1036"/>
          <ac:spMkLst>
            <pc:docMk/>
            <pc:sldMk cId="1876462669" sldId="257"/>
            <ac:spMk id="17" creationId="{CABA9509-D717-4F5D-8925-687CB2FB6AE6}"/>
          </ac:spMkLst>
        </pc:spChg>
        <pc:graphicFrameChg chg="mod">
          <ac:chgData name="VANDERVEKEN Jonathan" userId="c1c8c31f-0788-4e83-98ba-10c8a94193e6" providerId="ADAL" clId="{B4B15479-9FD0-49C1-8C4A-9B49D6979DCF}" dt="2025-02-06T14:23:35.713" v="118" actId="1036"/>
          <ac:graphicFrameMkLst>
            <pc:docMk/>
            <pc:sldMk cId="1876462669" sldId="257"/>
            <ac:graphicFrameMk id="9" creationId="{00000000-0000-0000-0000-000000000000}"/>
          </ac:graphicFrameMkLst>
        </pc:graphicFrameChg>
        <pc:graphicFrameChg chg="mod modGraphic">
          <ac:chgData name="VANDERVEKEN Jonathan" userId="c1c8c31f-0788-4e83-98ba-10c8a94193e6" providerId="ADAL" clId="{B4B15479-9FD0-49C1-8C4A-9B49D6979DCF}" dt="2025-02-06T14:53:36.700" v="592" actId="20577"/>
          <ac:graphicFrameMkLst>
            <pc:docMk/>
            <pc:sldMk cId="1876462669" sldId="257"/>
            <ac:graphicFrameMk id="11" creationId="{00000000-0000-0000-0000-000000000000}"/>
          </ac:graphicFrameMkLst>
        </pc:graphicFrameChg>
        <pc:graphicFrameChg chg="mod modGraphic">
          <ac:chgData name="VANDERVEKEN Jonathan" userId="c1c8c31f-0788-4e83-98ba-10c8a94193e6" providerId="ADAL" clId="{B4B15479-9FD0-49C1-8C4A-9B49D6979DCF}" dt="2025-02-06T14:43:16.181" v="506" actId="20577"/>
          <ac:graphicFrameMkLst>
            <pc:docMk/>
            <pc:sldMk cId="1876462669" sldId="257"/>
            <ac:graphicFrameMk id="15" creationId="{39D5A445-5376-4BD4-9153-33FA966E4540}"/>
          </ac:graphicFrameMkLst>
        </pc:graphicFrameChg>
        <pc:graphicFrameChg chg="mod modGraphic">
          <ac:chgData name="VANDERVEKEN Jonathan" userId="c1c8c31f-0788-4e83-98ba-10c8a94193e6" providerId="ADAL" clId="{B4B15479-9FD0-49C1-8C4A-9B49D6979DCF}" dt="2025-02-06T14:41:58.496" v="466" actId="20577"/>
          <ac:graphicFrameMkLst>
            <pc:docMk/>
            <pc:sldMk cId="1876462669" sldId="257"/>
            <ac:graphicFrameMk id="16" creationId="{FE7254D4-00F7-4032-83EA-F23971384E97}"/>
          </ac:graphicFrameMkLst>
        </pc:graphicFrameChg>
        <pc:cxnChg chg="mod">
          <ac:chgData name="VANDERVEKEN Jonathan" userId="c1c8c31f-0788-4e83-98ba-10c8a94193e6" providerId="ADAL" clId="{B4B15479-9FD0-49C1-8C4A-9B49D6979DCF}" dt="2025-02-06T14:23:54.116" v="146" actId="1036"/>
          <ac:cxnSpMkLst>
            <pc:docMk/>
            <pc:sldMk cId="1876462669" sldId="257"/>
            <ac:cxnSpMk id="10" creationId="{A5B8225A-B28F-4937-997F-FE435F44F96B}"/>
          </ac:cxnSpMkLst>
        </pc:cxnChg>
      </pc:sldChg>
    </pc:docChg>
  </pc:docChgLst>
  <pc:docChgLst>
    <pc:chgData name="Yves" userId="ddeb7544-3a92-4d39-8672-2f2575d40827" providerId="ADAL" clId="{A8F0845F-17FA-4D88-B09C-F379D927889B}"/>
    <pc:docChg chg="modSld">
      <pc:chgData name="Yves" userId="ddeb7544-3a92-4d39-8672-2f2575d40827" providerId="ADAL" clId="{A8F0845F-17FA-4D88-B09C-F379D927889B}" dt="2025-02-20T15:39:26.134" v="2" actId="20577"/>
      <pc:docMkLst>
        <pc:docMk/>
      </pc:docMkLst>
      <pc:sldChg chg="modSp mod">
        <pc:chgData name="Yves" userId="ddeb7544-3a92-4d39-8672-2f2575d40827" providerId="ADAL" clId="{A8F0845F-17FA-4D88-B09C-F379D927889B}" dt="2025-02-20T15:39:26.134" v="2" actId="20577"/>
        <pc:sldMkLst>
          <pc:docMk/>
          <pc:sldMk cId="3653182901" sldId="256"/>
        </pc:sldMkLst>
        <pc:spChg chg="mod">
          <ac:chgData name="Yves" userId="ddeb7544-3a92-4d39-8672-2f2575d40827" providerId="ADAL" clId="{A8F0845F-17FA-4D88-B09C-F379D927889B}" dt="2025-02-20T15:39:26.134" v="2" actId="20577"/>
          <ac:spMkLst>
            <pc:docMk/>
            <pc:sldMk cId="3653182901" sldId="256"/>
            <ac:spMk id="5" creationId="{00000000-0000-0000-0000-000000000000}"/>
          </ac:spMkLst>
        </pc:spChg>
        <pc:graphicFrameChg chg="modGraphic">
          <ac:chgData name="Yves" userId="ddeb7544-3a92-4d39-8672-2f2575d40827" providerId="ADAL" clId="{A8F0845F-17FA-4D88-B09C-F379D927889B}" dt="2025-02-20T15:38:49.623" v="0" actId="20577"/>
          <ac:graphicFrameMkLst>
            <pc:docMk/>
            <pc:sldMk cId="3653182901" sldId="256"/>
            <ac:graphicFrameMk id="15" creationId="{CD4ECD5A-AF3E-4EC4-B6BD-A55E3AA13522}"/>
          </ac:graphicFrameMkLst>
        </pc:graphicFrameChg>
      </pc:sldChg>
    </pc:docChg>
  </pc:docChgLst>
  <pc:docChgLst>
    <pc:chgData name="VANDERVEKEN Jonathan" userId="S::jonathan.vanderveken@saintluc.uclouvain.be::c1c8c31f-0788-4e83-98ba-10c8a94193e6" providerId="AD" clId="Web-{63E8481B-9E2F-8D28-A14B-710D017D7B6C}"/>
    <pc:docChg chg="modSld">
      <pc:chgData name="VANDERVEKEN Jonathan" userId="S::jonathan.vanderveken@saintluc.uclouvain.be::c1c8c31f-0788-4e83-98ba-10c8a94193e6" providerId="AD" clId="Web-{63E8481B-9E2F-8D28-A14B-710D017D7B6C}" dt="2023-04-28T14:35:28.581" v="2" actId="20577"/>
      <pc:docMkLst>
        <pc:docMk/>
      </pc:docMkLst>
      <pc:sldChg chg="modSp">
        <pc:chgData name="VANDERVEKEN Jonathan" userId="S::jonathan.vanderveken@saintluc.uclouvain.be::c1c8c31f-0788-4e83-98ba-10c8a94193e6" providerId="AD" clId="Web-{63E8481B-9E2F-8D28-A14B-710D017D7B6C}" dt="2023-04-28T14:35:23.596" v="1" actId="20577"/>
        <pc:sldMkLst>
          <pc:docMk/>
          <pc:sldMk cId="3653182901" sldId="256"/>
        </pc:sldMkLst>
        <pc:spChg chg="mod">
          <ac:chgData name="VANDERVEKEN Jonathan" userId="S::jonathan.vanderveken@saintluc.uclouvain.be::c1c8c31f-0788-4e83-98ba-10c8a94193e6" providerId="AD" clId="Web-{63E8481B-9E2F-8D28-A14B-710D017D7B6C}" dt="2023-04-28T14:35:23.596" v="1" actId="20577"/>
          <ac:spMkLst>
            <pc:docMk/>
            <pc:sldMk cId="3653182901" sldId="256"/>
            <ac:spMk id="5" creationId="{00000000-0000-0000-0000-000000000000}"/>
          </ac:spMkLst>
        </pc:spChg>
      </pc:sldChg>
      <pc:sldChg chg="modSp">
        <pc:chgData name="VANDERVEKEN Jonathan" userId="S::jonathan.vanderveken@saintluc.uclouvain.be::c1c8c31f-0788-4e83-98ba-10c8a94193e6" providerId="AD" clId="Web-{63E8481B-9E2F-8D28-A14B-710D017D7B6C}" dt="2023-04-28T14:35:28.581" v="2" actId="20577"/>
        <pc:sldMkLst>
          <pc:docMk/>
          <pc:sldMk cId="1876462669" sldId="257"/>
        </pc:sldMkLst>
        <pc:spChg chg="mod">
          <ac:chgData name="VANDERVEKEN Jonathan" userId="S::jonathan.vanderveken@saintluc.uclouvain.be::c1c8c31f-0788-4e83-98ba-10c8a94193e6" providerId="AD" clId="Web-{63E8481B-9E2F-8D28-A14B-710D017D7B6C}" dt="2023-04-28T14:35:28.581" v="2" actId="20577"/>
          <ac:spMkLst>
            <pc:docMk/>
            <pc:sldMk cId="1876462669" sldId="257"/>
            <ac:spMk id="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9800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778250" y="0"/>
            <a:ext cx="2889250" cy="498008"/>
          </a:xfrm>
          <a:prstGeom prst="rect">
            <a:avLst/>
          </a:prstGeom>
        </p:spPr>
        <p:txBody>
          <a:bodyPr vert="horz" lIns="91440" tIns="45720" rIns="91440" bIns="45720" rtlCol="0"/>
          <a:lstStyle>
            <a:lvl1pPr algn="r">
              <a:defRPr sz="1200"/>
            </a:lvl1pPr>
          </a:lstStyle>
          <a:p>
            <a:fld id="{6FE89AC9-39D9-42B0-AB3C-AC9B7C86975E}" type="datetimeFigureOut">
              <a:rPr lang="fr-BE" smtClean="0"/>
              <a:t>20-02-25</a:t>
            </a:fld>
            <a:endParaRPr lang="fr-BE"/>
          </a:p>
        </p:txBody>
      </p:sp>
      <p:sp>
        <p:nvSpPr>
          <p:cNvPr id="4" name="Espace réservé du pied de page 3"/>
          <p:cNvSpPr>
            <a:spLocks noGrp="1"/>
          </p:cNvSpPr>
          <p:nvPr>
            <p:ph type="ftr" sz="quarter" idx="2"/>
          </p:nvPr>
        </p:nvSpPr>
        <p:spPr>
          <a:xfrm>
            <a:off x="0" y="9428630"/>
            <a:ext cx="2889250" cy="498008"/>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778250" y="9428630"/>
            <a:ext cx="2889250" cy="498008"/>
          </a:xfrm>
          <a:prstGeom prst="rect">
            <a:avLst/>
          </a:prstGeom>
        </p:spPr>
        <p:txBody>
          <a:bodyPr vert="horz" lIns="91440" tIns="45720" rIns="91440" bIns="45720" rtlCol="0" anchor="b"/>
          <a:lstStyle>
            <a:lvl1pPr algn="r">
              <a:defRPr sz="1200"/>
            </a:lvl1pPr>
          </a:lstStyle>
          <a:p>
            <a:fld id="{8ADC345E-24C3-435D-8DB0-B7C606DE4409}" type="slidenum">
              <a:rPr lang="fr-BE" smtClean="0"/>
              <a:t>‹N°›</a:t>
            </a:fld>
            <a:endParaRPr lang="fr-BE"/>
          </a:p>
        </p:txBody>
      </p:sp>
    </p:spTree>
    <p:extLst>
      <p:ext uri="{BB962C8B-B14F-4D97-AF65-F5344CB8AC3E}">
        <p14:creationId xmlns:p14="http://schemas.microsoft.com/office/powerpoint/2010/main" val="2153797078"/>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889250" cy="49800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778250" y="0"/>
            <a:ext cx="2889250" cy="498008"/>
          </a:xfrm>
          <a:prstGeom prst="rect">
            <a:avLst/>
          </a:prstGeom>
        </p:spPr>
        <p:txBody>
          <a:bodyPr vert="horz" lIns="91440" tIns="45720" rIns="91440" bIns="45720" rtlCol="0"/>
          <a:lstStyle>
            <a:lvl1pPr algn="r">
              <a:defRPr sz="1200"/>
            </a:lvl1pPr>
          </a:lstStyle>
          <a:p>
            <a:fld id="{6CBFBB73-C457-4D41-A2EB-D5D3F15DB6A4}" type="datetimeFigureOut">
              <a:rPr lang="fr-BE" smtClean="0"/>
              <a:t>20-02-25</a:t>
            </a:fld>
            <a:endParaRPr lang="fr-BE"/>
          </a:p>
        </p:txBody>
      </p:sp>
      <p:sp>
        <p:nvSpPr>
          <p:cNvPr id="4" name="Espace réservé de l'image des diapositives 3"/>
          <p:cNvSpPr>
            <a:spLocks noGrp="1" noRot="1" noChangeAspect="1"/>
          </p:cNvSpPr>
          <p:nvPr>
            <p:ph type="sldImg" idx="2"/>
          </p:nvPr>
        </p:nvSpPr>
        <p:spPr>
          <a:xfrm>
            <a:off x="2078038" y="1239838"/>
            <a:ext cx="2513012" cy="3351212"/>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66750" y="4777365"/>
            <a:ext cx="5335588" cy="3909042"/>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28630"/>
            <a:ext cx="2889250" cy="498008"/>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778250" y="9428630"/>
            <a:ext cx="2889250" cy="498008"/>
          </a:xfrm>
          <a:prstGeom prst="rect">
            <a:avLst/>
          </a:prstGeom>
        </p:spPr>
        <p:txBody>
          <a:bodyPr vert="horz" lIns="91440" tIns="45720" rIns="91440" bIns="45720" rtlCol="0" anchor="b"/>
          <a:lstStyle>
            <a:lvl1pPr algn="r">
              <a:defRPr sz="1200"/>
            </a:lvl1pPr>
          </a:lstStyle>
          <a:p>
            <a:fld id="{F056E5B0-ABE1-4889-95F0-454CA246ADFD}" type="slidenum">
              <a:rPr lang="fr-BE" smtClean="0"/>
              <a:t>‹N°›</a:t>
            </a:fld>
            <a:endParaRPr lang="fr-BE"/>
          </a:p>
        </p:txBody>
      </p:sp>
    </p:spTree>
    <p:extLst>
      <p:ext uri="{BB962C8B-B14F-4D97-AF65-F5344CB8AC3E}">
        <p14:creationId xmlns:p14="http://schemas.microsoft.com/office/powerpoint/2010/main" val="211893930"/>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Modifier le style des sous-titres du masque</a:t>
            </a:r>
            <a:endParaRPr lang="en-US" dirty="0"/>
          </a:p>
        </p:txBody>
      </p:sp>
      <p:sp>
        <p:nvSpPr>
          <p:cNvPr id="4" name="Date Placeholder 3"/>
          <p:cNvSpPr>
            <a:spLocks noGrp="1"/>
          </p:cNvSpPr>
          <p:nvPr>
            <p:ph type="dt" sz="half" idx="10"/>
          </p:nvPr>
        </p:nvSpPr>
        <p:spPr/>
        <p:txBody>
          <a:bodyPr/>
          <a:lstStyle/>
          <a:p>
            <a:fld id="{A64E6FB5-125C-4891-8D77-B81C2A68ACF6}" type="datetime1">
              <a:rPr lang="fr-BE" smtClean="0"/>
              <a:t>20-02-25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2756868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C031057-FF90-4EAA-AB81-5D2DA62012EC}" type="datetime1">
              <a:rPr lang="fr-BE" smtClean="0"/>
              <a:t>20-02-25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1881487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5FB84B9-376C-4C56-91A3-8980EB3C845D}" type="datetime1">
              <a:rPr lang="fr-BE" smtClean="0"/>
              <a:t>20-02-25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2360166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81B54DF3-A533-409C-8B51-5ACF6721E83D}" type="datetime1">
              <a:rPr lang="fr-BE" smtClean="0"/>
              <a:t>20-02-25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4003801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E8EC402-A426-4CF4-BFE8-6B8781813A90}" type="datetime1">
              <a:rPr lang="fr-BE" smtClean="0"/>
              <a:t>20-02-25</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1977340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07C2EB3-E382-4F34-B93F-4FC1B88D94AB}" type="datetime1">
              <a:rPr lang="fr-BE" smtClean="0"/>
              <a:t>20-02-25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3382757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340100"/>
            <a:ext cx="2901255" cy="4912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340100"/>
            <a:ext cx="2915543" cy="4912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D0754BA-FF24-433C-B80A-1AAE42270BB5}" type="datetime1">
              <a:rPr lang="fr-BE" smtClean="0"/>
              <a:t>20-02-25</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458323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424B643-6CA8-4950-AB88-0E21A23DF949}" type="datetime1">
              <a:rPr lang="fr-BE" smtClean="0"/>
              <a:t>20-02-25</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963780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F6FBF-134E-4DFB-AEFE-80104ED35B12}" type="datetime1">
              <a:rPr lang="fr-BE" smtClean="0"/>
              <a:t>20-02-25</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2494133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C9EA1438-68E6-4739-A611-942BF26A39E4}" type="datetime1">
              <a:rPr lang="fr-BE" smtClean="0"/>
              <a:t>20-02-25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1491322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21BAE672-C614-4385-A212-A3699D53F6D7}" type="datetime1">
              <a:rPr lang="fr-BE" smtClean="0"/>
              <a:t>20-02-25</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1144519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4FACDD7D-261E-4CD4-8F5F-F224E4CC84E9}" type="datetime1">
              <a:rPr lang="fr-BE" smtClean="0"/>
              <a:t>20-02-25</a:t>
            </a:fld>
            <a:endParaRPr lang="fr-BE"/>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0BE02C7-55A3-4E69-9B38-F76CC22748FE}" type="slidenum">
              <a:rPr lang="fr-BE" smtClean="0"/>
              <a:t>‹N°›</a:t>
            </a:fld>
            <a:endParaRPr lang="fr-BE"/>
          </a:p>
        </p:txBody>
      </p:sp>
    </p:spTree>
    <p:extLst>
      <p:ext uri="{BB962C8B-B14F-4D97-AF65-F5344CB8AC3E}">
        <p14:creationId xmlns:p14="http://schemas.microsoft.com/office/powerpoint/2010/main" val="232790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belgian-society-pathology.eu/education/pdl1-testing" TargetMode="Externa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val="2898142526"/>
              </p:ext>
            </p:extLst>
          </p:nvPr>
        </p:nvGraphicFramePr>
        <p:xfrm>
          <a:off x="542961" y="830201"/>
          <a:ext cx="5754970" cy="411480"/>
        </p:xfrm>
        <a:graphic>
          <a:graphicData uri="http://schemas.openxmlformats.org/drawingml/2006/table">
            <a:tbl>
              <a:tblPr firstRow="1" firstCol="1" bandRow="1">
                <a:tableStyleId>{D7AC3CCA-C797-4891-BE02-D94E43425B78}</a:tableStyleId>
              </a:tblPr>
              <a:tblGrid>
                <a:gridCol w="2895998">
                  <a:extLst>
                    <a:ext uri="{9D8B030D-6E8A-4147-A177-3AD203B41FA5}">
                      <a16:colId xmlns:a16="http://schemas.microsoft.com/office/drawing/2014/main" val="1159023543"/>
                    </a:ext>
                  </a:extLst>
                </a:gridCol>
                <a:gridCol w="2858972">
                  <a:extLst>
                    <a:ext uri="{9D8B030D-6E8A-4147-A177-3AD203B41FA5}">
                      <a16:colId xmlns:a16="http://schemas.microsoft.com/office/drawing/2014/main" val="81540630"/>
                    </a:ext>
                  </a:extLst>
                </a:gridCol>
              </a:tblGrid>
              <a:tr h="325872">
                <a:tc>
                  <a:txBody>
                    <a:bodyPr/>
                    <a:lstStyle/>
                    <a:p>
                      <a:pPr>
                        <a:spcAft>
                          <a:spcPts val="0"/>
                        </a:spcAft>
                      </a:pPr>
                      <a:endParaRPr lang="fr-FR" sz="900" dirty="0">
                        <a:effectLst/>
                      </a:endParaRPr>
                    </a:p>
                    <a:p>
                      <a:pPr>
                        <a:spcAft>
                          <a:spcPts val="0"/>
                        </a:spcAft>
                      </a:pPr>
                      <a:r>
                        <a:rPr lang="fr-FR" sz="900" dirty="0">
                          <a:effectLst/>
                        </a:rPr>
                        <a:t>A L’ATTENTION DE …………………………………………..</a:t>
                      </a:r>
                      <a:endParaRPr lang="fr-BE" sz="900" dirty="0">
                        <a:effectLst/>
                      </a:endParaRPr>
                    </a:p>
                    <a:p>
                      <a:pPr>
                        <a:spcAft>
                          <a:spcPts val="0"/>
                        </a:spcAft>
                      </a:pPr>
                      <a:r>
                        <a:rPr lang="fr-FR" sz="900" dirty="0">
                          <a:effectLst/>
                        </a:rPr>
                        <a:t> </a:t>
                      </a:r>
                      <a:endParaRPr lang="fr-BE" sz="900" dirty="0">
                        <a:effectLst/>
                      </a:endParaRPr>
                    </a:p>
                  </a:txBody>
                  <a:tcPr marL="68580" marR="68580" marT="0" marB="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spcAft>
                          <a:spcPts val="0"/>
                        </a:spcAft>
                      </a:pPr>
                      <a:r>
                        <a:rPr lang="fr-FR" sz="900" dirty="0">
                          <a:effectLst/>
                        </a:rPr>
                        <a:t>Date de la demande : ……../………/………</a:t>
                      </a:r>
                      <a:endParaRPr lang="fr-BE" sz="900" dirty="0">
                        <a:effectLst/>
                      </a:endParaRP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21204443"/>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1826057918"/>
              </p:ext>
            </p:extLst>
          </p:nvPr>
        </p:nvGraphicFramePr>
        <p:xfrm>
          <a:off x="541366" y="1370169"/>
          <a:ext cx="5760000" cy="1541509"/>
        </p:xfrm>
        <a:graphic>
          <a:graphicData uri="http://schemas.openxmlformats.org/drawingml/2006/table">
            <a:tbl>
              <a:tblPr firstRow="1" bandRow="1">
                <a:tableStyleId>{D7AC3CCA-C797-4891-BE02-D94E43425B78}</a:tableStyleId>
              </a:tblPr>
              <a:tblGrid>
                <a:gridCol w="2880000">
                  <a:extLst>
                    <a:ext uri="{9D8B030D-6E8A-4147-A177-3AD203B41FA5}">
                      <a16:colId xmlns:a16="http://schemas.microsoft.com/office/drawing/2014/main" val="2823806028"/>
                    </a:ext>
                  </a:extLst>
                </a:gridCol>
                <a:gridCol w="2880000">
                  <a:extLst>
                    <a:ext uri="{9D8B030D-6E8A-4147-A177-3AD203B41FA5}">
                      <a16:colId xmlns:a16="http://schemas.microsoft.com/office/drawing/2014/main" val="3437562929"/>
                    </a:ext>
                  </a:extLst>
                </a:gridCol>
              </a:tblGrid>
              <a:tr h="279379">
                <a:tc gridSpan="2">
                  <a:txBody>
                    <a:bodyPr/>
                    <a:lstStyle/>
                    <a:p>
                      <a:r>
                        <a:rPr lang="fr-BE" sz="1000" dirty="0"/>
                        <a:t>CENTRE</a:t>
                      </a:r>
                      <a:r>
                        <a:rPr lang="fr-BE" sz="1000" baseline="0" dirty="0"/>
                        <a:t> DEMANDEUR</a:t>
                      </a:r>
                      <a:endParaRPr lang="fr-BE" sz="1000" dirty="0"/>
                    </a:p>
                  </a:txBody>
                  <a:tcPr marL="90000" marR="90000" marT="46800" marB="4680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BE" sz="1100" dirty="0"/>
                    </a:p>
                  </a:txBody>
                  <a:tcPr marL="82800" marR="82800" marT="46800" marB="46800">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10179579"/>
                  </a:ext>
                </a:extLst>
              </a:tr>
              <a:tr h="1262130">
                <a:tc>
                  <a:txBody>
                    <a:bodyPr/>
                    <a:lstStyle/>
                    <a:p>
                      <a:pPr algn="ctr">
                        <a:lnSpc>
                          <a:spcPts val="1000"/>
                        </a:lnSpc>
                        <a:spcAft>
                          <a:spcPts val="1000"/>
                        </a:spcAft>
                      </a:pPr>
                      <a:r>
                        <a:rPr lang="fr-BE" sz="1000" dirty="0">
                          <a:solidFill>
                            <a:schemeClr val="tx1"/>
                          </a:solidFill>
                          <a:effectLst/>
                          <a:latin typeface="+mn-lt"/>
                          <a:ea typeface="Times New Roman" panose="02020603050405020304" pitchFamily="18" charset="0"/>
                          <a:cs typeface="Times New Roman" panose="02020603050405020304" pitchFamily="18" charset="0"/>
                        </a:rPr>
                        <a:t>PATHOLOGISTE</a:t>
                      </a:r>
                    </a:p>
                    <a:p>
                      <a:pPr>
                        <a:lnSpc>
                          <a:spcPts val="1000"/>
                        </a:lnSpc>
                        <a:spcAft>
                          <a:spcPts val="0"/>
                        </a:spcAft>
                      </a:pPr>
                      <a:r>
                        <a:rPr lang="fr-BE" sz="900" dirty="0">
                          <a:solidFill>
                            <a:schemeClr val="tx1"/>
                          </a:solidFill>
                          <a:effectLst/>
                          <a:latin typeface="+mn-lt"/>
                          <a:ea typeface="Times New Roman" panose="02020603050405020304" pitchFamily="18" charset="0"/>
                          <a:cs typeface="Times New Roman" panose="02020603050405020304" pitchFamily="18" charset="0"/>
                        </a:rPr>
                        <a:t> </a:t>
                      </a:r>
                      <a:r>
                        <a:rPr lang="fr-BE" sz="900" b="1" dirty="0">
                          <a:solidFill>
                            <a:schemeClr val="tx1"/>
                          </a:solidFill>
                          <a:effectLst/>
                          <a:latin typeface="+mn-lt"/>
                          <a:ea typeface="Times New Roman" panose="02020603050405020304" pitchFamily="18" charset="0"/>
                          <a:cs typeface="Times New Roman" panose="02020603050405020304" pitchFamily="18" charset="0"/>
                        </a:rPr>
                        <a:t>Nom</a:t>
                      </a:r>
                      <a:r>
                        <a:rPr lang="fr-BE" sz="900" b="1" dirty="0">
                          <a:solidFill>
                            <a:schemeClr val="tx1"/>
                          </a:solidFill>
                          <a:effectLst/>
                          <a:latin typeface="+mn-lt"/>
                          <a:ea typeface="Times New Roman" panose="02020603050405020304" pitchFamily="18" charset="0"/>
                          <a:cs typeface="Arial" panose="020B0604020202020204" pitchFamily="34" charset="0"/>
                        </a:rPr>
                        <a:t>:</a:t>
                      </a:r>
                      <a:r>
                        <a:rPr lang="fr-BE" sz="900" dirty="0">
                          <a:solidFill>
                            <a:schemeClr val="tx1"/>
                          </a:solidFill>
                          <a:effectLst/>
                          <a:latin typeface="+mn-lt"/>
                          <a:ea typeface="Times New Roman" panose="02020603050405020304" pitchFamily="18" charset="0"/>
                          <a:cs typeface="Times New Roman" panose="02020603050405020304" pitchFamily="18" charset="0"/>
                        </a:rPr>
                        <a:t> ……………………….....................................................</a:t>
                      </a:r>
                    </a:p>
                    <a:p>
                      <a:pPr algn="just">
                        <a:lnSpc>
                          <a:spcPts val="1000"/>
                        </a:lnSpc>
                        <a:spcBef>
                          <a:spcPts val="800"/>
                        </a:spcBef>
                        <a:spcAft>
                          <a:spcPts val="0"/>
                        </a:spcAft>
                      </a:pPr>
                      <a:r>
                        <a:rPr lang="fr-BE" sz="900" b="1" dirty="0">
                          <a:solidFill>
                            <a:schemeClr val="tx1"/>
                          </a:solidFill>
                          <a:effectLst/>
                          <a:latin typeface="+mn-lt"/>
                          <a:ea typeface="Times New Roman" panose="02020603050405020304" pitchFamily="18" charset="0"/>
                          <a:cs typeface="Times New Roman" panose="02020603050405020304" pitchFamily="18" charset="0"/>
                        </a:rPr>
                        <a:t>Centre</a:t>
                      </a:r>
                      <a:r>
                        <a:rPr lang="fr-BE" sz="900" b="1" dirty="0">
                          <a:solidFill>
                            <a:schemeClr val="tx1"/>
                          </a:solidFill>
                          <a:effectLst/>
                          <a:latin typeface="+mn-lt"/>
                          <a:ea typeface="Times New Roman" panose="02020603050405020304" pitchFamily="18" charset="0"/>
                          <a:cs typeface="Arial" panose="020B0604020202020204" pitchFamily="34" charset="0"/>
                        </a:rPr>
                        <a:t>:</a:t>
                      </a:r>
                      <a:r>
                        <a:rPr lang="fr-BE" sz="900" b="0" baseline="0" dirty="0">
                          <a:solidFill>
                            <a:schemeClr val="tx1"/>
                          </a:solidFill>
                          <a:effectLst/>
                          <a:latin typeface="+mn-lt"/>
                          <a:ea typeface="Times New Roman" panose="02020603050405020304" pitchFamily="18" charset="0"/>
                          <a:cs typeface="Times New Roman" panose="02020603050405020304" pitchFamily="18" charset="0"/>
                        </a:rPr>
                        <a:t> </a:t>
                      </a:r>
                      <a:r>
                        <a:rPr lang="fr-BE" sz="900" dirty="0">
                          <a:solidFill>
                            <a:schemeClr val="tx1"/>
                          </a:solidFill>
                          <a:effectLst/>
                          <a:latin typeface="+mn-lt"/>
                          <a:ea typeface="Times New Roman" panose="02020603050405020304" pitchFamily="18" charset="0"/>
                          <a:cs typeface="Times New Roman" panose="02020603050405020304" pitchFamily="18" charset="0"/>
                        </a:rPr>
                        <a:t>…………….…………………..…</a:t>
                      </a:r>
                      <a:r>
                        <a:rPr lang="fr-BE" sz="900" b="1" dirty="0">
                          <a:solidFill>
                            <a:schemeClr val="tx1"/>
                          </a:solidFill>
                          <a:effectLst/>
                          <a:latin typeface="+mn-lt"/>
                          <a:ea typeface="Times New Roman" panose="02020603050405020304" pitchFamily="18" charset="0"/>
                          <a:cs typeface="Times New Roman" panose="02020603050405020304" pitchFamily="18" charset="0"/>
                        </a:rPr>
                        <a:t>Tel: </a:t>
                      </a:r>
                      <a:r>
                        <a:rPr lang="fr-BE" sz="900" dirty="0">
                          <a:solidFill>
                            <a:schemeClr val="tx1"/>
                          </a:solidFill>
                          <a:effectLst/>
                          <a:latin typeface="+mn-lt"/>
                          <a:ea typeface="Times New Roman" panose="02020603050405020304" pitchFamily="18" charset="0"/>
                          <a:cs typeface="Times New Roman" panose="02020603050405020304" pitchFamily="18" charset="0"/>
                        </a:rPr>
                        <a:t>………………..…………</a:t>
                      </a:r>
                    </a:p>
                    <a:p>
                      <a:pPr algn="just">
                        <a:lnSpc>
                          <a:spcPts val="1000"/>
                        </a:lnSpc>
                        <a:spcBef>
                          <a:spcPts val="800"/>
                        </a:spcBef>
                        <a:spcAft>
                          <a:spcPts val="0"/>
                        </a:spcAft>
                      </a:pPr>
                      <a:r>
                        <a:rPr lang="fr-BE" sz="900" b="1" dirty="0">
                          <a:solidFill>
                            <a:schemeClr val="tx1"/>
                          </a:solidFill>
                          <a:effectLst/>
                          <a:latin typeface="+mn-lt"/>
                          <a:ea typeface="Times New Roman" panose="02020603050405020304" pitchFamily="18" charset="0"/>
                          <a:cs typeface="Times New Roman" panose="02020603050405020304" pitchFamily="18" charset="0"/>
                        </a:rPr>
                        <a:t>Adresse</a:t>
                      </a:r>
                      <a:r>
                        <a:rPr lang="fr-BE" sz="900" b="1" dirty="0">
                          <a:solidFill>
                            <a:schemeClr val="tx1"/>
                          </a:solidFill>
                          <a:effectLst/>
                          <a:latin typeface="+mn-lt"/>
                          <a:ea typeface="Times New Roman" panose="02020603050405020304" pitchFamily="18" charset="0"/>
                          <a:cs typeface="Arial" panose="020B0604020202020204" pitchFamily="34" charset="0"/>
                        </a:rPr>
                        <a:t>:</a:t>
                      </a:r>
                      <a:r>
                        <a:rPr lang="fr-BE" sz="900" dirty="0">
                          <a:solidFill>
                            <a:schemeClr val="tx1"/>
                          </a:solidFill>
                          <a:effectLst/>
                          <a:latin typeface="+mn-lt"/>
                          <a:ea typeface="Times New Roman" panose="02020603050405020304" pitchFamily="18" charset="0"/>
                          <a:cs typeface="Times New Roman" panose="02020603050405020304" pitchFamily="18" charset="0"/>
                        </a:rPr>
                        <a:t> ………………………………………………….………………….</a:t>
                      </a:r>
                    </a:p>
                    <a:p>
                      <a:pPr algn="just">
                        <a:lnSpc>
                          <a:spcPts val="1000"/>
                        </a:lnSpc>
                        <a:spcBef>
                          <a:spcPts val="800"/>
                        </a:spcBef>
                        <a:spcAft>
                          <a:spcPts val="0"/>
                        </a:spcAft>
                      </a:pPr>
                      <a:r>
                        <a:rPr lang="fr-BE" sz="900" b="1" dirty="0">
                          <a:solidFill>
                            <a:schemeClr val="tx1"/>
                          </a:solidFill>
                          <a:effectLst/>
                          <a:latin typeface="+mn-lt"/>
                          <a:ea typeface="Times New Roman" panose="02020603050405020304" pitchFamily="18" charset="0"/>
                          <a:cs typeface="Times New Roman" panose="02020603050405020304" pitchFamily="18" charset="0"/>
                        </a:rPr>
                        <a:t>Signature</a:t>
                      </a:r>
                      <a:r>
                        <a:rPr lang="fr-BE" sz="900" b="1" dirty="0">
                          <a:solidFill>
                            <a:schemeClr val="tx1"/>
                          </a:solidFill>
                          <a:effectLst/>
                          <a:latin typeface="+mn-lt"/>
                          <a:ea typeface="Times New Roman" panose="02020603050405020304" pitchFamily="18" charset="0"/>
                          <a:cs typeface="Arial" panose="020B0604020202020204" pitchFamily="34" charset="0"/>
                        </a:rPr>
                        <a:t>:</a:t>
                      </a:r>
                      <a:r>
                        <a:rPr lang="fr-BE" sz="900" dirty="0">
                          <a:solidFill>
                            <a:schemeClr val="tx1"/>
                          </a:solidFill>
                          <a:effectLst/>
                          <a:latin typeface="+mn-lt"/>
                          <a:ea typeface="Times New Roman" panose="02020603050405020304" pitchFamily="18" charset="0"/>
                          <a:cs typeface="Times New Roman" panose="02020603050405020304" pitchFamily="18" charset="0"/>
                        </a:rPr>
                        <a:t> …………………………………………………………………..</a:t>
                      </a:r>
                    </a:p>
                  </a:txBody>
                  <a:tcPr marL="82800" marR="82800" marT="90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000"/>
                        </a:lnSpc>
                        <a:spcAft>
                          <a:spcPts val="1000"/>
                        </a:spcAft>
                      </a:pPr>
                      <a:r>
                        <a:rPr lang="fr-BE" sz="800" dirty="0">
                          <a:effectLst/>
                          <a:latin typeface="+mn-lt"/>
                          <a:ea typeface="Times New Roman" panose="02020603050405020304" pitchFamily="18" charset="0"/>
                          <a:cs typeface="Times New Roman" panose="02020603050405020304" pitchFamily="18" charset="0"/>
                        </a:rPr>
                        <a:t> </a:t>
                      </a:r>
                      <a:r>
                        <a:rPr lang="fr-BE" sz="1000" dirty="0">
                          <a:effectLst/>
                          <a:latin typeface="+mn-lt"/>
                          <a:ea typeface="Times New Roman" panose="02020603050405020304" pitchFamily="18" charset="0"/>
                          <a:cs typeface="Times New Roman" panose="02020603050405020304" pitchFamily="18" charset="0"/>
                        </a:rPr>
                        <a:t>PRESCRIPTEUR CLINIQUE</a:t>
                      </a:r>
                    </a:p>
                    <a:p>
                      <a:pPr>
                        <a:lnSpc>
                          <a:spcPts val="1000"/>
                        </a:lnSpc>
                        <a:spcAft>
                          <a:spcPts val="0"/>
                        </a:spcAft>
                      </a:pPr>
                      <a:r>
                        <a:rPr lang="fr-BE" sz="900" b="1" dirty="0">
                          <a:effectLst/>
                          <a:latin typeface="+mn-lt"/>
                          <a:ea typeface="Times New Roman" panose="02020603050405020304" pitchFamily="18" charset="0"/>
                          <a:cs typeface="Times New Roman" panose="02020603050405020304" pitchFamily="18" charset="0"/>
                        </a:rPr>
                        <a:t>Nom</a:t>
                      </a:r>
                      <a:r>
                        <a:rPr lang="fr-BE" sz="900" b="1" dirty="0">
                          <a:effectLst/>
                          <a:latin typeface="+mn-lt"/>
                          <a:ea typeface="Times New Roman" panose="02020603050405020304" pitchFamily="18" charset="0"/>
                          <a:cs typeface="Arial" panose="020B0604020202020204" pitchFamily="34" charset="0"/>
                        </a:rPr>
                        <a:t>:</a:t>
                      </a:r>
                      <a:r>
                        <a:rPr lang="fr-BE" sz="900" dirty="0">
                          <a:effectLst/>
                          <a:latin typeface="+mn-lt"/>
                          <a:ea typeface="Times New Roman" panose="02020603050405020304" pitchFamily="18" charset="0"/>
                          <a:cs typeface="Times New Roman" panose="02020603050405020304" pitchFamily="18" charset="0"/>
                        </a:rPr>
                        <a:t> ………………...…………………………….............................</a:t>
                      </a:r>
                    </a:p>
                    <a:p>
                      <a:pPr>
                        <a:lnSpc>
                          <a:spcPts val="1000"/>
                        </a:lnSpc>
                        <a:spcBef>
                          <a:spcPts val="800"/>
                        </a:spcBef>
                        <a:spcAft>
                          <a:spcPts val="0"/>
                        </a:spcAft>
                      </a:pPr>
                      <a:r>
                        <a:rPr lang="fr-BE" sz="900" b="1" dirty="0">
                          <a:effectLst/>
                          <a:latin typeface="+mn-lt"/>
                          <a:ea typeface="Times New Roman" panose="02020603050405020304" pitchFamily="18" charset="0"/>
                          <a:cs typeface="Times New Roman" panose="02020603050405020304" pitchFamily="18" charset="0"/>
                        </a:rPr>
                        <a:t>Numéro INAMI</a:t>
                      </a:r>
                      <a:r>
                        <a:rPr lang="fr-BE" sz="900" b="1" dirty="0">
                          <a:effectLst/>
                          <a:latin typeface="+mn-lt"/>
                          <a:ea typeface="Times New Roman" panose="02020603050405020304" pitchFamily="18" charset="0"/>
                          <a:cs typeface="Arial" panose="020B0604020202020204" pitchFamily="34" charset="0"/>
                        </a:rPr>
                        <a:t>:</a:t>
                      </a:r>
                      <a:r>
                        <a:rPr lang="fr-BE" sz="900" dirty="0">
                          <a:effectLst/>
                          <a:latin typeface="+mn-lt"/>
                          <a:ea typeface="Times New Roman" panose="02020603050405020304" pitchFamily="18" charset="0"/>
                          <a:cs typeface="Times New Roman" panose="02020603050405020304" pitchFamily="18" charset="0"/>
                        </a:rPr>
                        <a:t> …………..…………………..………………………..</a:t>
                      </a:r>
                    </a:p>
                    <a:p>
                      <a:pPr>
                        <a:lnSpc>
                          <a:spcPts val="1000"/>
                        </a:lnSpc>
                        <a:spcBef>
                          <a:spcPts val="800"/>
                        </a:spcBef>
                        <a:spcAft>
                          <a:spcPts val="0"/>
                        </a:spcAft>
                      </a:pPr>
                      <a:r>
                        <a:rPr lang="fr-BE" sz="900" b="1" dirty="0">
                          <a:effectLst/>
                          <a:latin typeface="+mn-lt"/>
                          <a:ea typeface="Times New Roman" panose="02020603050405020304" pitchFamily="18" charset="0"/>
                          <a:cs typeface="Times New Roman" panose="02020603050405020304" pitchFamily="18" charset="0"/>
                        </a:rPr>
                        <a:t>Adresse</a:t>
                      </a:r>
                      <a:r>
                        <a:rPr lang="fr-BE" sz="900" b="1" dirty="0">
                          <a:effectLst/>
                          <a:latin typeface="+mn-lt"/>
                          <a:ea typeface="Times New Roman" panose="02020603050405020304" pitchFamily="18" charset="0"/>
                          <a:cs typeface="Arial" panose="020B0604020202020204" pitchFamily="34" charset="0"/>
                        </a:rPr>
                        <a:t>:</a:t>
                      </a:r>
                      <a:r>
                        <a:rPr lang="fr-BE" sz="900" dirty="0">
                          <a:effectLst/>
                          <a:latin typeface="+mn-lt"/>
                          <a:ea typeface="Times New Roman" panose="02020603050405020304" pitchFamily="18" charset="0"/>
                          <a:cs typeface="Times New Roman" panose="02020603050405020304" pitchFamily="18" charset="0"/>
                        </a:rPr>
                        <a:t>  .……………………..…………………............................</a:t>
                      </a:r>
                    </a:p>
                    <a:p>
                      <a:pPr>
                        <a:lnSpc>
                          <a:spcPts val="1000"/>
                        </a:lnSpc>
                        <a:spcBef>
                          <a:spcPts val="800"/>
                        </a:spcBef>
                        <a:spcAft>
                          <a:spcPts val="0"/>
                        </a:spcAft>
                      </a:pPr>
                      <a:r>
                        <a:rPr lang="fr-BE" sz="900" dirty="0">
                          <a:effectLst/>
                          <a:latin typeface="+mn-lt"/>
                          <a:ea typeface="Times New Roman" panose="02020603050405020304" pitchFamily="18" charset="0"/>
                          <a:cs typeface="Times New Roman" panose="02020603050405020304" pitchFamily="18" charset="0"/>
                        </a:rPr>
                        <a:t>                 …………………..………............................................</a:t>
                      </a:r>
                    </a:p>
                  </a:txBody>
                  <a:tcPr marL="82800" marR="82800" marT="90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572198"/>
                  </a:ext>
                </a:extLst>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4105355053"/>
              </p:ext>
            </p:extLst>
          </p:nvPr>
        </p:nvGraphicFramePr>
        <p:xfrm>
          <a:off x="549000" y="3082158"/>
          <a:ext cx="5760000" cy="1532661"/>
        </p:xfrm>
        <a:graphic>
          <a:graphicData uri="http://schemas.openxmlformats.org/drawingml/2006/table">
            <a:tbl>
              <a:tblPr firstRow="1" bandRow="1">
                <a:tableStyleId>{D7AC3CCA-C797-4891-BE02-D94E43425B78}</a:tableStyleId>
              </a:tblPr>
              <a:tblGrid>
                <a:gridCol w="2880000">
                  <a:extLst>
                    <a:ext uri="{9D8B030D-6E8A-4147-A177-3AD203B41FA5}">
                      <a16:colId xmlns:a16="http://schemas.microsoft.com/office/drawing/2014/main" val="2823806028"/>
                    </a:ext>
                  </a:extLst>
                </a:gridCol>
                <a:gridCol w="2880000">
                  <a:extLst>
                    <a:ext uri="{9D8B030D-6E8A-4147-A177-3AD203B41FA5}">
                      <a16:colId xmlns:a16="http://schemas.microsoft.com/office/drawing/2014/main" val="3437562929"/>
                    </a:ext>
                  </a:extLst>
                </a:gridCol>
              </a:tblGrid>
              <a:tr h="262800">
                <a:tc gridSpan="2">
                  <a:txBody>
                    <a:bodyPr/>
                    <a:lstStyle/>
                    <a:p>
                      <a:r>
                        <a:rPr lang="fr-BE" sz="1000" dirty="0"/>
                        <a:t>COORDONNEES</a:t>
                      </a:r>
                      <a:r>
                        <a:rPr lang="fr-BE" sz="1000" baseline="0" dirty="0"/>
                        <a:t> DU PATIENT (EN MAJUSCULE)</a:t>
                      </a:r>
                      <a:endParaRPr lang="fr-BE" sz="1000"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BE" dirty="0"/>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10179579"/>
                  </a:ext>
                </a:extLst>
              </a:tr>
              <a:tr h="633757">
                <a:tc>
                  <a:txBody>
                    <a:bodyPr/>
                    <a:lstStyle/>
                    <a:p>
                      <a:pPr>
                        <a:lnSpc>
                          <a:spcPts val="1000"/>
                        </a:lnSpc>
                        <a:spcBef>
                          <a:spcPts val="800"/>
                        </a:spcBef>
                        <a:spcAft>
                          <a:spcPts val="0"/>
                        </a:spcAft>
                      </a:pPr>
                      <a:r>
                        <a:rPr lang="fr-FR" sz="900" b="1" u="none" dirty="0">
                          <a:effectLst/>
                          <a:latin typeface="+mn-lt"/>
                          <a:ea typeface="Times New Roman" panose="02020603050405020304" pitchFamily="18" charset="0"/>
                          <a:cs typeface="Arial" panose="020B0604020202020204" pitchFamily="34" charset="0"/>
                        </a:rPr>
                        <a:t>Nom</a:t>
                      </a:r>
                      <a:r>
                        <a:rPr lang="fr-FR" sz="900" b="1" u="none" dirty="0">
                          <a:effectLst/>
                          <a:latin typeface="+mn-lt"/>
                          <a:ea typeface="Times New Roman" panose="02020603050405020304" pitchFamily="18" charset="0"/>
                          <a:cs typeface="Times New Roman" panose="02020603050405020304" pitchFamily="18" charset="0"/>
                        </a:rPr>
                        <a:t>:</a:t>
                      </a:r>
                      <a:r>
                        <a:rPr lang="fr-FR" sz="900" u="none" dirty="0">
                          <a:effectLst/>
                          <a:latin typeface="+mn-lt"/>
                          <a:ea typeface="Times New Roman" panose="02020603050405020304" pitchFamily="18" charset="0"/>
                          <a:cs typeface="Times New Roman" panose="02020603050405020304" pitchFamily="18" charset="0"/>
                        </a:rPr>
                        <a:t> </a:t>
                      </a:r>
                      <a:r>
                        <a:rPr lang="fr-FR" sz="900" dirty="0">
                          <a:effectLst/>
                          <a:latin typeface="+mn-lt"/>
                          <a:ea typeface="Times New Roman" panose="02020603050405020304" pitchFamily="18" charset="0"/>
                          <a:cs typeface="Times New Roman" panose="02020603050405020304" pitchFamily="18" charset="0"/>
                        </a:rPr>
                        <a:t>………………………….……………………………………………....</a:t>
                      </a:r>
                      <a:endParaRPr lang="fr-BE" sz="900" dirty="0">
                        <a:effectLst/>
                        <a:latin typeface="+mn-lt"/>
                        <a:ea typeface="Times New Roman" panose="02020603050405020304" pitchFamily="18" charset="0"/>
                        <a:cs typeface="Times New Roman" panose="02020603050405020304" pitchFamily="18" charset="0"/>
                      </a:endParaRPr>
                    </a:p>
                    <a:p>
                      <a:pPr>
                        <a:lnSpc>
                          <a:spcPts val="1000"/>
                        </a:lnSpc>
                        <a:spcBef>
                          <a:spcPts val="800"/>
                        </a:spcBef>
                        <a:spcAft>
                          <a:spcPts val="0"/>
                        </a:spcAft>
                      </a:pPr>
                      <a:r>
                        <a:rPr lang="fr-FR" sz="900" b="1" u="none" dirty="0">
                          <a:effectLst/>
                          <a:latin typeface="+mn-lt"/>
                          <a:ea typeface="Times New Roman" panose="02020603050405020304" pitchFamily="18" charset="0"/>
                          <a:cs typeface="Arial" panose="020B0604020202020204" pitchFamily="34" charset="0"/>
                        </a:rPr>
                        <a:t>Prénom</a:t>
                      </a:r>
                      <a:r>
                        <a:rPr lang="fr-FR" sz="900" b="1" u="none" dirty="0">
                          <a:effectLst/>
                          <a:latin typeface="+mn-lt"/>
                          <a:ea typeface="Times New Roman" panose="02020603050405020304" pitchFamily="18" charset="0"/>
                          <a:cs typeface="Times New Roman" panose="02020603050405020304" pitchFamily="18" charset="0"/>
                        </a:rPr>
                        <a:t>:</a:t>
                      </a:r>
                      <a:r>
                        <a:rPr lang="fr-FR" sz="900" u="none" dirty="0">
                          <a:effectLst/>
                          <a:latin typeface="+mn-lt"/>
                          <a:ea typeface="Times New Roman" panose="02020603050405020304" pitchFamily="18" charset="0"/>
                          <a:cs typeface="Times New Roman" panose="02020603050405020304" pitchFamily="18" charset="0"/>
                        </a:rPr>
                        <a:t> </a:t>
                      </a:r>
                      <a:r>
                        <a:rPr lang="fr-FR" sz="900" dirty="0">
                          <a:effectLst/>
                          <a:latin typeface="+mn-lt"/>
                          <a:ea typeface="Times New Roman" panose="02020603050405020304" pitchFamily="18" charset="0"/>
                          <a:cs typeface="Times New Roman" panose="02020603050405020304" pitchFamily="18" charset="0"/>
                        </a:rPr>
                        <a:t>…………………………….……………………………………….</a:t>
                      </a:r>
                      <a:endParaRPr lang="fr-BE" sz="900" dirty="0">
                        <a:effectLst/>
                        <a:latin typeface="+mn-lt"/>
                        <a:ea typeface="Times New Roman" panose="02020603050405020304" pitchFamily="18" charset="0"/>
                        <a:cs typeface="Times New Roman" panose="02020603050405020304" pitchFamily="18" charset="0"/>
                      </a:endParaRPr>
                    </a:p>
                  </a:txBody>
                  <a:tcPr marL="82800" marR="82800" marT="126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000"/>
                        </a:lnSpc>
                        <a:spcBef>
                          <a:spcPts val="800"/>
                        </a:spcBef>
                        <a:spcAft>
                          <a:spcPts val="0"/>
                        </a:spcAft>
                      </a:pPr>
                      <a:r>
                        <a:rPr lang="fr-FR" sz="900" b="1" u="none" dirty="0">
                          <a:effectLst/>
                          <a:latin typeface="+mn-lt"/>
                          <a:ea typeface="Times New Roman" panose="02020603050405020304" pitchFamily="18" charset="0"/>
                          <a:cs typeface="Arial" panose="020B0604020202020204" pitchFamily="34" charset="0"/>
                        </a:rPr>
                        <a:t>Sexe:</a:t>
                      </a:r>
                      <a:r>
                        <a:rPr lang="fr-FR" sz="900" u="none" dirty="0">
                          <a:effectLst/>
                          <a:latin typeface="+mn-lt"/>
                          <a:ea typeface="Times New Roman" panose="02020603050405020304" pitchFamily="18" charset="0"/>
                          <a:cs typeface="Arial" panose="020B0604020202020204" pitchFamily="34" charset="0"/>
                        </a:rPr>
                        <a:t>   </a:t>
                      </a:r>
                      <a:r>
                        <a:rPr lang="fr-FR" sz="900" dirty="0">
                          <a:effectLst/>
                          <a:latin typeface="+mn-lt"/>
                          <a:ea typeface="Times New Roman" panose="02020603050405020304" pitchFamily="18" charset="0"/>
                          <a:cs typeface="Arial" panose="020B0604020202020204" pitchFamily="34" charset="0"/>
                        </a:rPr>
                        <a:t>Femme  /   Homme</a:t>
                      </a:r>
                      <a:endParaRPr lang="fr-BE" sz="900" dirty="0">
                        <a:effectLst/>
                        <a:latin typeface="+mn-lt"/>
                        <a:ea typeface="Times New Roman" panose="02020603050405020304" pitchFamily="18" charset="0"/>
                        <a:cs typeface="Times New Roman" panose="02020603050405020304" pitchFamily="18" charset="0"/>
                      </a:endParaRPr>
                    </a:p>
                    <a:p>
                      <a:pPr>
                        <a:lnSpc>
                          <a:spcPts val="1000"/>
                        </a:lnSpc>
                        <a:spcBef>
                          <a:spcPts val="800"/>
                        </a:spcBef>
                        <a:spcAft>
                          <a:spcPts val="0"/>
                        </a:spcAft>
                      </a:pPr>
                      <a:r>
                        <a:rPr lang="fr-FR" sz="900" b="1" u="none" dirty="0">
                          <a:effectLst/>
                          <a:latin typeface="+mn-lt"/>
                          <a:ea typeface="Times New Roman" panose="02020603050405020304" pitchFamily="18" charset="0"/>
                          <a:cs typeface="Arial" panose="020B0604020202020204" pitchFamily="34" charset="0"/>
                        </a:rPr>
                        <a:t>Date de naissance:</a:t>
                      </a:r>
                      <a:r>
                        <a:rPr lang="fr-FR" sz="900" u="none" dirty="0">
                          <a:effectLst/>
                          <a:latin typeface="+mn-lt"/>
                          <a:ea typeface="Times New Roman" panose="02020603050405020304" pitchFamily="18" charset="0"/>
                          <a:cs typeface="Arial" panose="020B0604020202020204" pitchFamily="34" charset="0"/>
                        </a:rPr>
                        <a:t> </a:t>
                      </a:r>
                      <a:r>
                        <a:rPr lang="fr-FR" sz="900" dirty="0">
                          <a:effectLst/>
                          <a:latin typeface="+mn-lt"/>
                          <a:ea typeface="Times New Roman" panose="02020603050405020304" pitchFamily="18" charset="0"/>
                          <a:cs typeface="Times New Roman" panose="02020603050405020304" pitchFamily="18" charset="0"/>
                        </a:rPr>
                        <a:t>………/…..……/…….…</a:t>
                      </a:r>
                      <a:endParaRPr lang="fr-BE" sz="900" dirty="0">
                        <a:effectLst/>
                        <a:latin typeface="+mn-lt"/>
                        <a:ea typeface="Times New Roman" panose="02020603050405020304" pitchFamily="18" charset="0"/>
                        <a:cs typeface="Times New Roman" panose="02020603050405020304" pitchFamily="18" charset="0"/>
                      </a:endParaRPr>
                    </a:p>
                  </a:txBody>
                  <a:tcPr marL="82800" marR="82800" marT="126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572198"/>
                  </a:ext>
                </a:extLst>
              </a:tr>
              <a:tr h="636104">
                <a:tc>
                  <a:txBody>
                    <a:bodyPr/>
                    <a:lstStyle/>
                    <a:p>
                      <a:pPr>
                        <a:lnSpc>
                          <a:spcPts val="1000"/>
                        </a:lnSpc>
                        <a:spcBef>
                          <a:spcPts val="800"/>
                        </a:spcBef>
                        <a:spcAft>
                          <a:spcPts val="0"/>
                        </a:spcAft>
                      </a:pPr>
                      <a:r>
                        <a:rPr lang="fr-FR" sz="900" b="1" u="none" kern="1200" dirty="0">
                          <a:solidFill>
                            <a:schemeClr val="dk1"/>
                          </a:solidFill>
                          <a:effectLst/>
                          <a:latin typeface="+mn-lt"/>
                          <a:ea typeface="Times New Roman" panose="02020603050405020304" pitchFamily="18" charset="0"/>
                          <a:cs typeface="Arial" panose="020B0604020202020204" pitchFamily="34" charset="0"/>
                        </a:rPr>
                        <a:t>Adresse</a:t>
                      </a:r>
                      <a:r>
                        <a:rPr lang="fr-FR" sz="900" b="1" u="none" kern="1200" dirty="0">
                          <a:solidFill>
                            <a:schemeClr val="dk1"/>
                          </a:solidFill>
                          <a:effectLst/>
                          <a:latin typeface="+mn-lt"/>
                          <a:ea typeface="Times New Roman" panose="02020603050405020304" pitchFamily="18" charset="0"/>
                          <a:cs typeface="Times New Roman" panose="02020603050405020304" pitchFamily="18" charset="0"/>
                        </a:rPr>
                        <a:t>: </a:t>
                      </a:r>
                      <a:r>
                        <a:rPr lang="fr-FR" sz="900" b="0" u="none" kern="1200" dirty="0">
                          <a:solidFill>
                            <a:schemeClr val="dk1"/>
                          </a:solidFill>
                          <a:effectLst/>
                          <a:latin typeface="+mn-lt"/>
                          <a:ea typeface="Times New Roman" panose="02020603050405020304" pitchFamily="18" charset="0"/>
                          <a:cs typeface="Times New Roman" panose="02020603050405020304" pitchFamily="18" charset="0"/>
                        </a:rPr>
                        <a:t>………………………………………………………….…….……</a:t>
                      </a:r>
                      <a:endParaRPr lang="fr-BE" sz="900" dirty="0">
                        <a:effectLst/>
                        <a:latin typeface="+mn-lt"/>
                        <a:ea typeface="Times New Roman" panose="02020603050405020304" pitchFamily="18" charset="0"/>
                        <a:cs typeface="Times New Roman" panose="02020603050405020304" pitchFamily="18" charset="0"/>
                      </a:endParaRPr>
                    </a:p>
                    <a:p>
                      <a:pPr>
                        <a:lnSpc>
                          <a:spcPts val="1000"/>
                        </a:lnSpc>
                        <a:spcBef>
                          <a:spcPts val="800"/>
                        </a:spcBef>
                        <a:spcAft>
                          <a:spcPts val="0"/>
                        </a:spcAft>
                      </a:pPr>
                      <a:r>
                        <a:rPr lang="fr-FR" sz="900" dirty="0">
                          <a:effectLst/>
                          <a:latin typeface="+mn-lt"/>
                          <a:ea typeface="Times New Roman" panose="02020603050405020304" pitchFamily="18" charset="0"/>
                          <a:cs typeface="Times New Roman" panose="02020603050405020304" pitchFamily="18" charset="0"/>
                        </a:rPr>
                        <a:t>                 ……………………………………………………………………..</a:t>
                      </a:r>
                      <a:endParaRPr lang="fr-BE" sz="900" dirty="0">
                        <a:effectLst/>
                        <a:latin typeface="+mn-lt"/>
                        <a:ea typeface="Times New Roman" panose="02020603050405020304" pitchFamily="18" charset="0"/>
                        <a:cs typeface="Times New Roman" panose="02020603050405020304" pitchFamily="18" charset="0"/>
                      </a:endParaRPr>
                    </a:p>
                  </a:txBody>
                  <a:tcPr marL="82800" marR="82800" marT="126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000"/>
                        </a:lnSpc>
                        <a:spcBef>
                          <a:spcPts val="800"/>
                        </a:spcBef>
                        <a:spcAft>
                          <a:spcPts val="0"/>
                        </a:spcAft>
                      </a:pPr>
                      <a:r>
                        <a:rPr lang="fr-FR" sz="900" b="1" dirty="0">
                          <a:effectLst/>
                          <a:latin typeface="+mn-lt"/>
                          <a:ea typeface="Times New Roman" panose="02020603050405020304" pitchFamily="18" charset="0"/>
                          <a:cs typeface="Arial" panose="020B0604020202020204" pitchFamily="34" charset="0"/>
                        </a:rPr>
                        <a:t>NISS:</a:t>
                      </a:r>
                      <a:r>
                        <a:rPr lang="fr-FR" sz="900" b="1" dirty="0">
                          <a:effectLst/>
                          <a:latin typeface="+mn-lt"/>
                          <a:ea typeface="Times New Roman" panose="02020603050405020304" pitchFamily="18" charset="0"/>
                          <a:cs typeface="Times New Roman" panose="02020603050405020304" pitchFamily="18" charset="0"/>
                        </a:rPr>
                        <a:t> </a:t>
                      </a:r>
                      <a:r>
                        <a:rPr lang="fr-FR" sz="900" dirty="0">
                          <a:effectLst/>
                          <a:latin typeface="+mn-lt"/>
                          <a:ea typeface="Times New Roman" panose="02020603050405020304" pitchFamily="18" charset="0"/>
                          <a:cs typeface="Times New Roman" panose="02020603050405020304" pitchFamily="18" charset="0"/>
                        </a:rPr>
                        <a:t>…………………………………………………………….……….......</a:t>
                      </a:r>
                      <a:endParaRPr lang="fr-BE" sz="900" dirty="0">
                        <a:effectLst/>
                        <a:latin typeface="+mn-lt"/>
                        <a:ea typeface="Times New Roman" panose="02020603050405020304" pitchFamily="18" charset="0"/>
                        <a:cs typeface="Times New Roman" panose="02020603050405020304" pitchFamily="18" charset="0"/>
                      </a:endParaRPr>
                    </a:p>
                    <a:p>
                      <a:pPr>
                        <a:lnSpc>
                          <a:spcPts val="1000"/>
                        </a:lnSpc>
                        <a:spcBef>
                          <a:spcPts val="800"/>
                        </a:spcBef>
                        <a:spcAft>
                          <a:spcPts val="0"/>
                        </a:spcAft>
                      </a:pPr>
                      <a:r>
                        <a:rPr lang="fr-FR" sz="900" b="1" dirty="0">
                          <a:effectLst/>
                          <a:latin typeface="+mn-lt"/>
                          <a:ea typeface="Times New Roman" panose="02020603050405020304" pitchFamily="18" charset="0"/>
                          <a:cs typeface="Arial" panose="020B0604020202020204" pitchFamily="34" charset="0"/>
                        </a:rPr>
                        <a:t>N° Mutuelle: </a:t>
                      </a:r>
                      <a:r>
                        <a:rPr lang="fr-FR" sz="900" dirty="0">
                          <a:effectLst/>
                          <a:latin typeface="+mn-lt"/>
                          <a:ea typeface="Times New Roman" panose="02020603050405020304" pitchFamily="18" charset="0"/>
                          <a:cs typeface="Times New Roman" panose="02020603050405020304" pitchFamily="18" charset="0"/>
                        </a:rPr>
                        <a:t>……………………………………….….…………………..</a:t>
                      </a:r>
                      <a:endParaRPr lang="fr-BE" sz="900" dirty="0">
                        <a:effectLst/>
                        <a:latin typeface="+mn-lt"/>
                        <a:ea typeface="Times New Roman" panose="02020603050405020304" pitchFamily="18" charset="0"/>
                        <a:cs typeface="Times New Roman" panose="02020603050405020304" pitchFamily="18" charset="0"/>
                      </a:endParaRPr>
                    </a:p>
                  </a:txBody>
                  <a:tcPr marL="82800" marR="82800" marT="126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2277200"/>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2435434260"/>
              </p:ext>
            </p:extLst>
          </p:nvPr>
        </p:nvGraphicFramePr>
        <p:xfrm>
          <a:off x="542961" y="4786131"/>
          <a:ext cx="5760000" cy="1330743"/>
        </p:xfrm>
        <a:graphic>
          <a:graphicData uri="http://schemas.openxmlformats.org/drawingml/2006/table">
            <a:tbl>
              <a:tblPr firstRow="1" bandRow="1">
                <a:tableStyleId>{D7AC3CCA-C797-4891-BE02-D94E43425B78}</a:tableStyleId>
              </a:tblPr>
              <a:tblGrid>
                <a:gridCol w="5760000">
                  <a:extLst>
                    <a:ext uri="{9D8B030D-6E8A-4147-A177-3AD203B41FA5}">
                      <a16:colId xmlns:a16="http://schemas.microsoft.com/office/drawing/2014/main" val="2823806028"/>
                    </a:ext>
                  </a:extLst>
                </a:gridCol>
              </a:tblGrid>
              <a:tr h="215124">
                <a:tc>
                  <a:txBody>
                    <a:bodyPr/>
                    <a:lstStyle/>
                    <a:p>
                      <a:r>
                        <a:rPr lang="fr-BE" sz="1000" u="none" dirty="0"/>
                        <a:t>ECHANTILLON:</a:t>
                      </a:r>
                      <a:r>
                        <a:rPr lang="fr-BE" sz="1000" u="none" baseline="0" dirty="0"/>
                        <a:t> informations techniques</a:t>
                      </a:r>
                      <a:endParaRPr lang="fr-BE" sz="1000" u="none" baseline="30000" dirty="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10179579"/>
                  </a:ext>
                </a:extLst>
              </a:tr>
              <a:tr h="562118">
                <a:tc>
                  <a:txBody>
                    <a:bodyPr/>
                    <a:lstStyle/>
                    <a:p>
                      <a:pPr>
                        <a:lnSpc>
                          <a:spcPts val="1000"/>
                        </a:lnSpc>
                        <a:spcBef>
                          <a:spcPts val="600"/>
                        </a:spcBef>
                      </a:pPr>
                      <a:r>
                        <a:rPr lang="fr-FR" sz="900" b="1" kern="1200" dirty="0">
                          <a:solidFill>
                            <a:schemeClr val="dk1"/>
                          </a:solidFill>
                          <a:effectLst/>
                          <a:latin typeface="+mn-lt"/>
                          <a:ea typeface="+mn-ea"/>
                          <a:cs typeface="Arial" panose="020B0604020202020204" pitchFamily="34" charset="0"/>
                        </a:rPr>
                        <a:t>Date de prélèvement: </a:t>
                      </a:r>
                      <a:r>
                        <a:rPr lang="fr-FR" sz="900" b="0" kern="1200" dirty="0">
                          <a:solidFill>
                            <a:schemeClr val="dk1"/>
                          </a:solidFill>
                          <a:effectLst/>
                          <a:latin typeface="+mn-lt"/>
                          <a:ea typeface="+mn-ea"/>
                          <a:cs typeface="Arial" panose="020B0604020202020204" pitchFamily="34" charset="0"/>
                        </a:rPr>
                        <a:t>……../………/…….…</a:t>
                      </a:r>
                      <a:r>
                        <a:rPr lang="fr-FR" sz="900" b="1" kern="1200" dirty="0">
                          <a:solidFill>
                            <a:schemeClr val="dk1"/>
                          </a:solidFill>
                          <a:effectLst/>
                          <a:latin typeface="+mn-lt"/>
                          <a:ea typeface="+mn-ea"/>
                          <a:cs typeface="Arial" panose="020B0604020202020204" pitchFamily="34" charset="0"/>
                        </a:rPr>
                        <a:t>                                        Votre référence </a:t>
                      </a:r>
                      <a:r>
                        <a:rPr lang="fr-FR" sz="900" b="1" kern="1200" dirty="0" err="1">
                          <a:solidFill>
                            <a:schemeClr val="dk1"/>
                          </a:solidFill>
                          <a:effectLst/>
                          <a:latin typeface="+mn-lt"/>
                          <a:ea typeface="+mn-ea"/>
                          <a:cs typeface="Arial" panose="020B0604020202020204" pitchFamily="34" charset="0"/>
                        </a:rPr>
                        <a:t>Anapath</a:t>
                      </a:r>
                      <a:r>
                        <a:rPr lang="fr-FR" sz="900" b="1" kern="1200" dirty="0">
                          <a:solidFill>
                            <a:schemeClr val="dk1"/>
                          </a:solidFill>
                          <a:effectLst/>
                          <a:latin typeface="+mn-lt"/>
                          <a:ea typeface="+mn-ea"/>
                          <a:cs typeface="Arial" panose="020B0604020202020204" pitchFamily="34" charset="0"/>
                        </a:rPr>
                        <a:t>: </a:t>
                      </a:r>
                      <a:r>
                        <a:rPr lang="fr-FR" sz="900" b="0" kern="1200" dirty="0">
                          <a:solidFill>
                            <a:schemeClr val="dk1"/>
                          </a:solidFill>
                          <a:effectLst/>
                          <a:latin typeface="+mn-lt"/>
                          <a:ea typeface="+mn-ea"/>
                          <a:cs typeface="Arial" panose="020B0604020202020204" pitchFamily="34" charset="0"/>
                        </a:rPr>
                        <a:t>………………….……………..</a:t>
                      </a:r>
                      <a:endParaRPr lang="fr-BE" sz="900" b="0" kern="1200" dirty="0">
                        <a:solidFill>
                          <a:schemeClr val="dk1"/>
                        </a:solidFill>
                        <a:effectLst/>
                        <a:latin typeface="+mn-lt"/>
                        <a:ea typeface="+mn-ea"/>
                        <a:cs typeface="Arial" panose="020B0604020202020204" pitchFamily="34" charset="0"/>
                      </a:endParaRPr>
                    </a:p>
                    <a:p>
                      <a:pPr>
                        <a:lnSpc>
                          <a:spcPts val="1000"/>
                        </a:lnSpc>
                        <a:spcBef>
                          <a:spcPts val="600"/>
                        </a:spcBef>
                      </a:pPr>
                      <a:r>
                        <a:rPr lang="fr-FR" sz="900" b="1" kern="1200" dirty="0">
                          <a:solidFill>
                            <a:schemeClr val="dk1"/>
                          </a:solidFill>
                          <a:effectLst/>
                          <a:latin typeface="+mn-lt"/>
                          <a:ea typeface="+mn-ea"/>
                          <a:cs typeface="Arial" panose="020B0604020202020204" pitchFamily="34" charset="0"/>
                        </a:rPr>
                        <a:t>Numéro administratif patient: </a:t>
                      </a:r>
                      <a:r>
                        <a:rPr lang="fr-FR" sz="900" b="0" kern="1200" dirty="0">
                          <a:solidFill>
                            <a:schemeClr val="dk1"/>
                          </a:solidFill>
                          <a:effectLst/>
                          <a:latin typeface="+mn-lt"/>
                          <a:ea typeface="+mn-ea"/>
                          <a:cs typeface="Arial" panose="020B0604020202020204" pitchFamily="34" charset="0"/>
                        </a:rPr>
                        <a:t>……………………….</a:t>
                      </a:r>
                    </a:p>
                  </a:txBody>
                  <a:tcPr marL="82800" marR="82800" marT="108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572198"/>
                  </a:ext>
                </a:extLst>
              </a:tr>
              <a:tr h="524785">
                <a:tc>
                  <a:txBody>
                    <a:bodyPr/>
                    <a:lstStyle/>
                    <a:p>
                      <a:pPr>
                        <a:lnSpc>
                          <a:spcPts val="1000"/>
                        </a:lnSpc>
                        <a:spcBef>
                          <a:spcPts val="600"/>
                        </a:spcBef>
                      </a:pPr>
                      <a:r>
                        <a:rPr lang="fr-FR" sz="900" b="1" kern="1200" dirty="0">
                          <a:solidFill>
                            <a:schemeClr val="dk1"/>
                          </a:solidFill>
                          <a:effectLst/>
                          <a:latin typeface="+mn-lt"/>
                          <a:ea typeface="+mn-ea"/>
                          <a:cs typeface="Arial" panose="020B0604020202020204" pitchFamily="34" charset="0"/>
                        </a:rPr>
                        <a:t>Fixation:</a:t>
                      </a:r>
                      <a:r>
                        <a:rPr lang="fr-FR" sz="900" b="1" kern="1200" baseline="0" dirty="0">
                          <a:solidFill>
                            <a:schemeClr val="dk1"/>
                          </a:solidFill>
                          <a:effectLst/>
                          <a:latin typeface="+mn-lt"/>
                          <a:ea typeface="+mn-ea"/>
                          <a:cs typeface="Arial" panose="020B0604020202020204" pitchFamily="34" charset="0"/>
                        </a:rPr>
                        <a:t> </a:t>
                      </a:r>
                      <a:r>
                        <a:rPr lang="fr-FR" sz="900" b="0" kern="1200" baseline="0" dirty="0">
                          <a:solidFill>
                            <a:schemeClr val="dk1"/>
                          </a:solidFill>
                          <a:effectLst/>
                          <a:latin typeface="+mn-lt"/>
                          <a:ea typeface="+mn-ea"/>
                          <a:cs typeface="Arial" panose="020B0604020202020204" pitchFamily="34" charset="0"/>
                        </a:rPr>
                        <a:t>formol 10% tamponné obligatoire excepté pour les prélèvements cytologiques.</a:t>
                      </a:r>
                    </a:p>
                    <a:p>
                      <a:pPr>
                        <a:lnSpc>
                          <a:spcPts val="1000"/>
                        </a:lnSpc>
                        <a:spcBef>
                          <a:spcPts val="600"/>
                        </a:spcBef>
                      </a:pPr>
                      <a:r>
                        <a:rPr lang="fr-FR" sz="900" b="1" kern="1200" baseline="0" dirty="0">
                          <a:solidFill>
                            <a:schemeClr val="dk1"/>
                          </a:solidFill>
                          <a:effectLst/>
                          <a:latin typeface="+mn-lt"/>
                          <a:ea typeface="+mn-ea"/>
                          <a:cs typeface="Arial" panose="020B0604020202020204" pitchFamily="34" charset="0"/>
                        </a:rPr>
                        <a:t>Durée de fixation:                </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de 6h à 48h                              ⃝ &gt; 48h                                      </a:t>
                      </a:r>
                      <a:r>
                        <a:rPr lang="fr-FR" sz="90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 Inconnue</a:t>
                      </a:r>
                      <a:endParaRPr lang="fr-FR" sz="900" b="0" kern="1200" dirty="0">
                        <a:solidFill>
                          <a:schemeClr val="dk1"/>
                        </a:solidFill>
                        <a:effectLst/>
                        <a:latin typeface="+mn-lt"/>
                        <a:ea typeface="+mn-ea"/>
                        <a:cs typeface="Arial" panose="020B0604020202020204" pitchFamily="34" charset="0"/>
                      </a:endParaRPr>
                    </a:p>
                  </a:txBody>
                  <a:tcPr marL="82800" marR="82800" marT="108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9115955"/>
                  </a:ext>
                </a:extLst>
              </a:tr>
            </a:tbl>
          </a:graphicData>
        </a:graphic>
      </p:graphicFrame>
      <p:sp>
        <p:nvSpPr>
          <p:cNvPr id="4" name="ZoneTexte 3"/>
          <p:cNvSpPr txBox="1"/>
          <p:nvPr/>
        </p:nvSpPr>
        <p:spPr>
          <a:xfrm>
            <a:off x="541654" y="8653333"/>
            <a:ext cx="933269" cy="276999"/>
          </a:xfrm>
          <a:prstGeom prst="rect">
            <a:avLst/>
          </a:prstGeom>
          <a:noFill/>
        </p:spPr>
        <p:txBody>
          <a:bodyPr wrap="none" rtlCol="0">
            <a:spAutoFit/>
          </a:bodyPr>
          <a:lstStyle/>
          <a:p>
            <a:pPr algn="ctr"/>
            <a:r>
              <a:rPr lang="fr-FR" sz="600" b="1" dirty="0"/>
              <a:t>Avenue Hippocrate, 10 </a:t>
            </a:r>
            <a:br>
              <a:rPr lang="fr-FR" sz="600" b="1" dirty="0"/>
            </a:br>
            <a:r>
              <a:rPr lang="fr-FR" sz="600" b="1" dirty="0"/>
              <a:t>1200 BRUXELLES</a:t>
            </a:r>
            <a:endParaRPr lang="fr-BE" sz="600" b="1" dirty="0"/>
          </a:p>
        </p:txBody>
      </p:sp>
      <p:sp>
        <p:nvSpPr>
          <p:cNvPr id="11" name="ZoneTexte 10"/>
          <p:cNvSpPr txBox="1"/>
          <p:nvPr/>
        </p:nvSpPr>
        <p:spPr>
          <a:xfrm>
            <a:off x="5084367" y="8630473"/>
            <a:ext cx="1208985" cy="276999"/>
          </a:xfrm>
          <a:prstGeom prst="rect">
            <a:avLst/>
          </a:prstGeom>
          <a:noFill/>
        </p:spPr>
        <p:txBody>
          <a:bodyPr wrap="none" rtlCol="0">
            <a:spAutoFit/>
          </a:bodyPr>
          <a:lstStyle/>
          <a:p>
            <a:pPr algn="ctr"/>
            <a:r>
              <a:rPr lang="fr-FR" sz="600" b="1" dirty="0"/>
              <a:t>Tél. Secrétariat: +32 2 764.67.37</a:t>
            </a:r>
          </a:p>
          <a:p>
            <a:pPr algn="ctr"/>
            <a:r>
              <a:rPr lang="fr-FR" sz="600" b="1" dirty="0"/>
              <a:t>Fax : +32 2 764.69.34</a:t>
            </a:r>
            <a:endParaRPr lang="fr-BE" sz="600" b="1" dirty="0"/>
          </a:p>
        </p:txBody>
      </p:sp>
      <p:pic>
        <p:nvPicPr>
          <p:cNvPr id="12" name="Imag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07222" y="8635175"/>
            <a:ext cx="1450255" cy="395229"/>
          </a:xfrm>
          <a:prstGeom prst="rect">
            <a:avLst/>
          </a:prstGeom>
        </p:spPr>
      </p:pic>
      <p:pic>
        <p:nvPicPr>
          <p:cNvPr id="13" name="Image 12" descr="C:\Users\vj1503\Downloads\logo St Luc 2.PNG"/>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1366" y="98180"/>
            <a:ext cx="713861" cy="658480"/>
          </a:xfrm>
          <a:prstGeom prst="rect">
            <a:avLst/>
          </a:prstGeom>
          <a:noFill/>
          <a:ln>
            <a:noFill/>
          </a:ln>
        </p:spPr>
      </p:pic>
      <p:pic>
        <p:nvPicPr>
          <p:cNvPr id="14" name="Image 13"/>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5460242" y="326772"/>
            <a:ext cx="1108710" cy="264795"/>
          </a:xfrm>
          <a:prstGeom prst="rect">
            <a:avLst/>
          </a:prstGeom>
          <a:noFill/>
          <a:ln>
            <a:noFill/>
          </a:ln>
        </p:spPr>
      </p:pic>
      <p:sp>
        <p:nvSpPr>
          <p:cNvPr id="5" name="ZoneTexte 4"/>
          <p:cNvSpPr txBox="1"/>
          <p:nvPr/>
        </p:nvSpPr>
        <p:spPr>
          <a:xfrm>
            <a:off x="1362714" y="225180"/>
            <a:ext cx="4139275" cy="600164"/>
          </a:xfrm>
          <a:prstGeom prst="rect">
            <a:avLst/>
          </a:prstGeom>
          <a:noFill/>
        </p:spPr>
        <p:txBody>
          <a:bodyPr wrap="none" lIns="91440" tIns="45720" rIns="91440" bIns="45720" rtlCol="0" anchor="t">
            <a:spAutoFit/>
          </a:bodyPr>
          <a:lstStyle/>
          <a:p>
            <a:pPr algn="ctr"/>
            <a:r>
              <a:rPr lang="fr-BE" sz="1100" b="1" dirty="0"/>
              <a:t>ANATOMIE PATHOLOGIQUE</a:t>
            </a:r>
          </a:p>
          <a:p>
            <a:pPr algn="ctr"/>
            <a:r>
              <a:rPr lang="fr-BE" sz="900" b="1" dirty="0"/>
              <a:t>Formulaire de demande d’analyse           	ANAPATH-</a:t>
            </a:r>
            <a:r>
              <a:rPr lang="fr-BE" sz="800" b="1" dirty="0"/>
              <a:t>FORM-4201 version 2.0   20/02/2025</a:t>
            </a:r>
            <a:endParaRPr lang="fr-BE" sz="900" b="1" dirty="0"/>
          </a:p>
          <a:p>
            <a:pPr algn="ctr"/>
            <a:endParaRPr lang="fr-BE" sz="500" b="1" dirty="0"/>
          </a:p>
          <a:p>
            <a:pPr algn="ctr"/>
            <a:r>
              <a:rPr lang="fr-BE" sz="800" dirty="0"/>
              <a:t>Chef de Service : Pr. C. Galant 	Responsable Opérationnel : Dr. Sc. Y. Guiot</a:t>
            </a:r>
          </a:p>
        </p:txBody>
      </p:sp>
      <p:graphicFrame>
        <p:nvGraphicFramePr>
          <p:cNvPr id="15" name="Tableau 14">
            <a:extLst>
              <a:ext uri="{FF2B5EF4-FFF2-40B4-BE49-F238E27FC236}">
                <a16:creationId xmlns:a16="http://schemas.microsoft.com/office/drawing/2014/main" id="{CD4ECD5A-AF3E-4EC4-B6BD-A55E3AA13522}"/>
              </a:ext>
            </a:extLst>
          </p:cNvPr>
          <p:cNvGraphicFramePr>
            <a:graphicFrameLocks noGrp="1"/>
          </p:cNvGraphicFramePr>
          <p:nvPr>
            <p:extLst>
              <p:ext uri="{D42A27DB-BD31-4B8C-83A1-F6EECF244321}">
                <p14:modId xmlns:p14="http://schemas.microsoft.com/office/powerpoint/2010/main" val="959017178"/>
              </p:ext>
            </p:extLst>
          </p:nvPr>
        </p:nvGraphicFramePr>
        <p:xfrm>
          <a:off x="541020" y="6232323"/>
          <a:ext cx="5752332" cy="2071311"/>
        </p:xfrm>
        <a:graphic>
          <a:graphicData uri="http://schemas.openxmlformats.org/drawingml/2006/table">
            <a:tbl>
              <a:tblPr firstRow="1" bandRow="1">
                <a:tableStyleId>{D7AC3CCA-C797-4891-BE02-D94E43425B78}</a:tableStyleId>
              </a:tblPr>
              <a:tblGrid>
                <a:gridCol w="2141220">
                  <a:extLst>
                    <a:ext uri="{9D8B030D-6E8A-4147-A177-3AD203B41FA5}">
                      <a16:colId xmlns:a16="http://schemas.microsoft.com/office/drawing/2014/main" val="4112966521"/>
                    </a:ext>
                  </a:extLst>
                </a:gridCol>
                <a:gridCol w="1630680">
                  <a:extLst>
                    <a:ext uri="{9D8B030D-6E8A-4147-A177-3AD203B41FA5}">
                      <a16:colId xmlns:a16="http://schemas.microsoft.com/office/drawing/2014/main" val="680449561"/>
                    </a:ext>
                  </a:extLst>
                </a:gridCol>
                <a:gridCol w="1980432">
                  <a:extLst>
                    <a:ext uri="{9D8B030D-6E8A-4147-A177-3AD203B41FA5}">
                      <a16:colId xmlns:a16="http://schemas.microsoft.com/office/drawing/2014/main" val="553596601"/>
                    </a:ext>
                  </a:extLst>
                </a:gridCol>
              </a:tblGrid>
              <a:tr h="228067">
                <a:tc gridSpan="3">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dirty="0">
                          <a:effectLst/>
                          <a:latin typeface="Calibri" panose="020F0502020204030204" pitchFamily="34" charset="0"/>
                          <a:ea typeface="Times New Roman" panose="02020603050405020304" pitchFamily="18" charset="0"/>
                          <a:cs typeface="Times New Roman" panose="02020603050405020304" pitchFamily="18" charset="0"/>
                        </a:rPr>
                        <a:t>ANALYSES</a:t>
                      </a: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29379577"/>
                  </a:ext>
                </a:extLst>
              </a:tr>
              <a:tr h="228067">
                <a:tc gridSpan="3">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u="none" kern="1200" dirty="0">
                          <a:solidFill>
                            <a:schemeClr val="tx1"/>
                          </a:solidFill>
                          <a:latin typeface="+mn-lt"/>
                          <a:ea typeface="+mn-ea"/>
                          <a:cs typeface="+mn-cs"/>
                        </a:rPr>
                        <a:t>Immunohistochimie                                                                                                                                          </a:t>
                      </a:r>
                      <a:r>
                        <a:rPr lang="fr-FR" sz="1000" b="0" u="none" kern="1200" dirty="0">
                          <a:solidFill>
                            <a:schemeClr val="tx1"/>
                          </a:solidFill>
                          <a:latin typeface="+mn-lt"/>
                          <a:ea typeface="+mn-ea"/>
                          <a:cs typeface="+mn-cs"/>
                        </a:rPr>
                        <a:t>TAT 8 jours</a:t>
                      </a:r>
                      <a:endParaRPr lang="fr-FR"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endParaRPr lang="fr-FR" sz="8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endParaRPr lang="fr-FR" sz="8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0378889"/>
                  </a:ext>
                </a:extLst>
              </a:tr>
              <a:tr h="958066">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ALK*</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ROS1</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PDL1</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clone SP263*</a:t>
                      </a: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baseline="0" dirty="0" err="1">
                          <a:effectLst/>
                          <a:latin typeface="Calibri" panose="020F0502020204030204" pitchFamily="34" charset="0"/>
                          <a:ea typeface="Times New Roman" panose="02020603050405020304" pitchFamily="18" charset="0"/>
                          <a:cs typeface="Times New Roman" panose="02020603050405020304" pitchFamily="18" charset="0"/>
                        </a:rPr>
                        <a:t>Scoring</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TPS </a:t>
                      </a: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PDL1</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clone 22C3 – </a:t>
                      </a:r>
                      <a:r>
                        <a:rPr lang="fr-FR" sz="900" b="0" baseline="0" dirty="0" err="1">
                          <a:effectLst/>
                          <a:latin typeface="Calibri" panose="020F0502020204030204" pitchFamily="34" charset="0"/>
                          <a:ea typeface="Times New Roman" panose="02020603050405020304" pitchFamily="18" charset="0"/>
                          <a:cs typeface="Times New Roman" panose="02020603050405020304" pitchFamily="18" charset="0"/>
                        </a:rPr>
                        <a:t>Scoring</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 TPS □ CPS </a:t>
                      </a:r>
                    </a:p>
                  </a:txBody>
                  <a:tcPr marL="82800" marR="82800" marT="46800" marB="468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AR</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ER*</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PR*</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HER-2 </a:t>
                      </a:r>
                      <a:r>
                        <a:rPr lang="fr-FR" sz="900" b="0" dirty="0" err="1">
                          <a:effectLst/>
                          <a:latin typeface="Calibri" panose="020F0502020204030204" pitchFamily="34" charset="0"/>
                          <a:ea typeface="Times New Roman" panose="02020603050405020304" pitchFamily="18" charset="0"/>
                          <a:cs typeface="Times New Roman" panose="02020603050405020304" pitchFamily="18" charset="0"/>
                        </a:rPr>
                        <a:t>Neu</a:t>
                      </a: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a:t>
                      </a: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MMR (</a:t>
                      </a:r>
                      <a:r>
                        <a:rPr lang="fr-FR" sz="900" b="0" dirty="0" err="1">
                          <a:effectLst/>
                          <a:latin typeface="Calibri" panose="020F0502020204030204" pitchFamily="34" charset="0"/>
                          <a:ea typeface="Times New Roman" panose="02020603050405020304" pitchFamily="18" charset="0"/>
                          <a:cs typeface="Times New Roman" panose="02020603050405020304" pitchFamily="18" charset="0"/>
                        </a:rPr>
                        <a:t>MisMatch</a:t>
                      </a: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dirty="0" err="1">
                          <a:effectLst/>
                          <a:latin typeface="Calibri" panose="020F0502020204030204" pitchFamily="34" charset="0"/>
                          <a:ea typeface="Times New Roman" panose="02020603050405020304" pitchFamily="18" charset="0"/>
                          <a:cs typeface="Times New Roman" panose="02020603050405020304" pitchFamily="18" charset="0"/>
                        </a:rPr>
                        <a:t>Repair</a:t>
                      </a: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MLH1, MSH2, MSH6, PMS2)</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PAN-TRK</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C-KIT*</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(CD117)</a:t>
                      </a:r>
                      <a:endParaRPr lang="fr-FR" sz="900" b="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b="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 Autre:</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a:t>
                      </a:r>
                    </a:p>
                  </a:txBody>
                  <a:tcPr marL="82800" marR="82800" marT="46800" marB="468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74769246"/>
                  </a:ext>
                </a:extLst>
              </a:tr>
              <a:tr h="238932">
                <a:tc gridSpan="3">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800" b="1" i="1" baseline="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Listing anticorps anti-PD-L1: </a:t>
                      </a:r>
                      <a:r>
                        <a:rPr lang="fr-FR" sz="800" b="1" i="1" baseline="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hlinkClick r:id="rId5"/>
                        </a:rPr>
                        <a:t>https://belgian-society-pathology.eu/education/pdl1-testing</a:t>
                      </a:r>
                      <a:endParaRPr lang="fr-FR" sz="800" b="1" i="1" baseline="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800" b="1" i="1" baseline="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La liste complète des anticorps est disponible sur demande.</a:t>
                      </a:r>
                      <a:endParaRPr lang="fr-FR" sz="800" b="1" i="1"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fr-FR" sz="8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fr-FR" sz="8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27486230"/>
                  </a:ext>
                </a:extLst>
              </a:tr>
            </a:tbl>
          </a:graphicData>
        </a:graphic>
      </p:graphicFrame>
    </p:spTree>
    <p:extLst>
      <p:ext uri="{BB962C8B-B14F-4D97-AF65-F5344CB8AC3E}">
        <p14:creationId xmlns:p14="http://schemas.microsoft.com/office/powerpoint/2010/main" val="3653182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31436" y="8522881"/>
            <a:ext cx="933269" cy="369332"/>
          </a:xfrm>
          <a:prstGeom prst="rect">
            <a:avLst/>
          </a:prstGeom>
          <a:noFill/>
        </p:spPr>
        <p:txBody>
          <a:bodyPr wrap="none" rtlCol="0">
            <a:spAutoFit/>
          </a:bodyPr>
          <a:lstStyle/>
          <a:p>
            <a:pPr algn="ctr"/>
            <a:r>
              <a:rPr lang="fr-FR" sz="600" b="1" dirty="0"/>
              <a:t>Avenue Hippocrate, 10 </a:t>
            </a:r>
            <a:br>
              <a:rPr lang="fr-FR" sz="600" b="1" dirty="0"/>
            </a:br>
            <a:r>
              <a:rPr lang="fr-FR" sz="600" b="1" dirty="0"/>
              <a:t>1200 BRUXELLES</a:t>
            </a:r>
            <a:br>
              <a:rPr lang="fr-FR" sz="600" b="1" dirty="0"/>
            </a:br>
            <a:endParaRPr lang="fr-BE" sz="600" b="1" dirty="0"/>
          </a:p>
        </p:txBody>
      </p:sp>
      <p:sp>
        <p:nvSpPr>
          <p:cNvPr id="4" name="ZoneTexte 3"/>
          <p:cNvSpPr txBox="1"/>
          <p:nvPr/>
        </p:nvSpPr>
        <p:spPr>
          <a:xfrm>
            <a:off x="5082451" y="8529282"/>
            <a:ext cx="1208985" cy="276999"/>
          </a:xfrm>
          <a:prstGeom prst="rect">
            <a:avLst/>
          </a:prstGeom>
          <a:noFill/>
        </p:spPr>
        <p:txBody>
          <a:bodyPr wrap="none" rtlCol="0">
            <a:spAutoFit/>
          </a:bodyPr>
          <a:lstStyle/>
          <a:p>
            <a:pPr algn="ctr"/>
            <a:r>
              <a:rPr lang="fr-FR" sz="600" b="1" dirty="0"/>
              <a:t>Tél. Secrétariat: +32 2 764.67.37</a:t>
            </a:r>
          </a:p>
          <a:p>
            <a:pPr algn="ctr"/>
            <a:r>
              <a:rPr lang="fr-FR" sz="600" b="1" dirty="0"/>
              <a:t>Fax : +32 2 764.69.34</a:t>
            </a:r>
            <a:endParaRPr lang="fr-BE" sz="600" b="1" dirty="0"/>
          </a:p>
        </p:txBody>
      </p:sp>
      <p:pic>
        <p:nvPicPr>
          <p:cNvPr id="5" name="Imag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95926" y="8488793"/>
            <a:ext cx="1447296" cy="394423"/>
          </a:xfrm>
          <a:prstGeom prst="rect">
            <a:avLst/>
          </a:prstGeom>
        </p:spPr>
      </p:pic>
      <p:sp>
        <p:nvSpPr>
          <p:cNvPr id="7" name="ZoneTexte 6"/>
          <p:cNvSpPr txBox="1"/>
          <p:nvPr/>
        </p:nvSpPr>
        <p:spPr>
          <a:xfrm>
            <a:off x="533352" y="31837"/>
            <a:ext cx="5772444" cy="215444"/>
          </a:xfrm>
          <a:prstGeom prst="rect">
            <a:avLst/>
          </a:prstGeom>
          <a:noFill/>
        </p:spPr>
        <p:txBody>
          <a:bodyPr wrap="square" lIns="91440" tIns="45720" rIns="91440" bIns="45720" rtlCol="0" anchor="t">
            <a:spAutoFit/>
          </a:bodyPr>
          <a:lstStyle/>
          <a:p>
            <a:r>
              <a:rPr lang="fr-BE" sz="800" b="1" dirty="0"/>
              <a:t>Formulaire de demande d’analyse           	                                                                                                      ANAPATH-FORM-4201 version 2.0 </a:t>
            </a:r>
          </a:p>
        </p:txBody>
      </p:sp>
      <p:graphicFrame>
        <p:nvGraphicFramePr>
          <p:cNvPr id="9" name="Tableau 8"/>
          <p:cNvGraphicFramePr>
            <a:graphicFrameLocks noGrp="1"/>
          </p:cNvGraphicFramePr>
          <p:nvPr>
            <p:extLst>
              <p:ext uri="{D42A27DB-BD31-4B8C-83A1-F6EECF244321}">
                <p14:modId xmlns:p14="http://schemas.microsoft.com/office/powerpoint/2010/main" val="2147994477"/>
              </p:ext>
            </p:extLst>
          </p:nvPr>
        </p:nvGraphicFramePr>
        <p:xfrm>
          <a:off x="531436" y="2316865"/>
          <a:ext cx="5760000" cy="1309548"/>
        </p:xfrm>
        <a:graphic>
          <a:graphicData uri="http://schemas.openxmlformats.org/drawingml/2006/table">
            <a:tbl>
              <a:tblPr firstRow="1" bandRow="1">
                <a:tableStyleId>{D7AC3CCA-C797-4891-BE02-D94E43425B78}</a:tableStyleId>
              </a:tblPr>
              <a:tblGrid>
                <a:gridCol w="2554664">
                  <a:extLst>
                    <a:ext uri="{9D8B030D-6E8A-4147-A177-3AD203B41FA5}">
                      <a16:colId xmlns:a16="http://schemas.microsoft.com/office/drawing/2014/main" val="2783158777"/>
                    </a:ext>
                  </a:extLst>
                </a:gridCol>
                <a:gridCol w="3205336">
                  <a:extLst>
                    <a:ext uri="{9D8B030D-6E8A-4147-A177-3AD203B41FA5}">
                      <a16:colId xmlns:a16="http://schemas.microsoft.com/office/drawing/2014/main" val="2678398549"/>
                    </a:ext>
                  </a:extLst>
                </a:gridCol>
              </a:tblGrid>
              <a:tr h="27614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000" b="1" u="none" kern="1200" dirty="0">
                          <a:solidFill>
                            <a:schemeClr val="dk1"/>
                          </a:solidFill>
                          <a:latin typeface="+mn-lt"/>
                          <a:ea typeface="+mn-ea"/>
                          <a:cs typeface="+mn-cs"/>
                        </a:rPr>
                        <a:t>Hybridation</a:t>
                      </a:r>
                      <a:r>
                        <a:rPr lang="fr-FR" sz="1000" b="1" u="none" kern="1200" baseline="0" dirty="0">
                          <a:solidFill>
                            <a:schemeClr val="dk1"/>
                          </a:solidFill>
                          <a:latin typeface="+mn-lt"/>
                          <a:ea typeface="+mn-ea"/>
                          <a:cs typeface="+mn-cs"/>
                        </a:rPr>
                        <a:t> in situ – CISH             </a:t>
                      </a:r>
                      <a:r>
                        <a:rPr lang="fr-FR" sz="1000" b="0" u="none" kern="1200" baseline="0" dirty="0">
                          <a:solidFill>
                            <a:schemeClr val="dk1"/>
                          </a:solidFill>
                          <a:latin typeface="+mn-lt"/>
                          <a:ea typeface="+mn-ea"/>
                          <a:cs typeface="+mn-cs"/>
                        </a:rPr>
                        <a:t>TAT 10 jours</a:t>
                      </a:r>
                      <a:endParaRPr lang="fr-FR" sz="1000" b="0" u="none" kern="1200" dirty="0">
                        <a:solidFill>
                          <a:schemeClr val="dk1"/>
                        </a:solidFill>
                        <a:latin typeface="+mn-lt"/>
                        <a:ea typeface="+mn-ea"/>
                        <a:cs typeface="+mn-cs"/>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000" b="1" u="none" kern="1200" dirty="0">
                          <a:solidFill>
                            <a:schemeClr val="dk1"/>
                          </a:solidFill>
                          <a:latin typeface="+mn-lt"/>
                          <a:ea typeface="+mn-ea"/>
                          <a:cs typeface="+mn-cs"/>
                        </a:rPr>
                        <a:t>PCR (</a:t>
                      </a:r>
                      <a:r>
                        <a:rPr lang="fr-FR" sz="1000" b="1" u="none" kern="1200" dirty="0" err="1">
                          <a:solidFill>
                            <a:schemeClr val="dk1"/>
                          </a:solidFill>
                          <a:latin typeface="+mn-lt"/>
                          <a:ea typeface="+mn-ea"/>
                          <a:cs typeface="+mn-cs"/>
                        </a:rPr>
                        <a:t>Polymerase</a:t>
                      </a:r>
                      <a:r>
                        <a:rPr lang="fr-FR" sz="1000" b="1" u="none" kern="1200" dirty="0">
                          <a:solidFill>
                            <a:schemeClr val="dk1"/>
                          </a:solidFill>
                          <a:latin typeface="+mn-lt"/>
                          <a:ea typeface="+mn-ea"/>
                          <a:cs typeface="+mn-cs"/>
                        </a:rPr>
                        <a:t> Chain </a:t>
                      </a:r>
                      <a:r>
                        <a:rPr lang="fr-FR" sz="1000" b="1" u="none" kern="1200" dirty="0" err="1">
                          <a:solidFill>
                            <a:schemeClr val="dk1"/>
                          </a:solidFill>
                          <a:latin typeface="+mn-lt"/>
                          <a:ea typeface="+mn-ea"/>
                          <a:cs typeface="+mn-cs"/>
                        </a:rPr>
                        <a:t>Reaction</a:t>
                      </a:r>
                      <a:r>
                        <a:rPr lang="fr-FR" sz="1000" b="1" u="none" kern="1200" dirty="0">
                          <a:solidFill>
                            <a:schemeClr val="dk1"/>
                          </a:solidFill>
                          <a:latin typeface="+mn-lt"/>
                          <a:ea typeface="+mn-ea"/>
                          <a:cs typeface="+mn-cs"/>
                        </a:rPr>
                        <a:t>)</a:t>
                      </a:r>
                      <a:endParaRPr lang="fr-FR" sz="1000" b="0" u="none" kern="1200" dirty="0">
                        <a:solidFill>
                          <a:schemeClr val="dk1"/>
                        </a:solidFill>
                        <a:latin typeface="+mn-lt"/>
                        <a:ea typeface="+mn-ea"/>
                        <a:cs typeface="+mn-cs"/>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1144419"/>
                  </a:ext>
                </a:extLst>
              </a:tr>
              <a:tr h="921972">
                <a:tc>
                  <a:txBody>
                    <a:bodyPr/>
                    <a:lstStyle/>
                    <a:p>
                      <a:pPr>
                        <a:lnSpc>
                          <a:spcPts val="1000"/>
                        </a:lnSpc>
                        <a:spcBef>
                          <a:spcPts val="600"/>
                        </a:spcBef>
                      </a:pPr>
                      <a:r>
                        <a:rPr lang="fr-FR" sz="900" dirty="0">
                          <a:effectLst/>
                          <a:latin typeface="+mn-lt"/>
                          <a:ea typeface="Times New Roman" panose="02020603050405020304" pitchFamily="18" charset="0"/>
                          <a:cs typeface="Times New Roman" panose="02020603050405020304" pitchFamily="18" charset="0"/>
                        </a:rPr>
                        <a:t>⃝ EBER (Epstein-Barr</a:t>
                      </a:r>
                      <a:r>
                        <a:rPr lang="fr-FR" sz="900" baseline="0" dirty="0">
                          <a:effectLst/>
                          <a:latin typeface="+mn-lt"/>
                          <a:ea typeface="Times New Roman" panose="02020603050405020304" pitchFamily="18" charset="0"/>
                          <a:cs typeface="Times New Roman" panose="02020603050405020304" pitchFamily="18" charset="0"/>
                        </a:rPr>
                        <a:t> Virus-</a:t>
                      </a:r>
                      <a:r>
                        <a:rPr lang="fr-FR" sz="900" baseline="0" dirty="0" err="1">
                          <a:effectLst/>
                          <a:latin typeface="+mn-lt"/>
                          <a:ea typeface="Times New Roman" panose="02020603050405020304" pitchFamily="18" charset="0"/>
                          <a:cs typeface="Times New Roman" panose="02020603050405020304" pitchFamily="18" charset="0"/>
                        </a:rPr>
                        <a:t>encoded</a:t>
                      </a:r>
                      <a:r>
                        <a:rPr lang="fr-FR" sz="900" baseline="0" dirty="0">
                          <a:effectLst/>
                          <a:latin typeface="+mn-lt"/>
                          <a:ea typeface="Times New Roman" panose="02020603050405020304" pitchFamily="18" charset="0"/>
                          <a:cs typeface="Times New Roman" panose="02020603050405020304" pitchFamily="18" charset="0"/>
                        </a:rPr>
                        <a:t> </a:t>
                      </a:r>
                      <a:r>
                        <a:rPr lang="fr-FR" sz="900" baseline="0" dirty="0" err="1">
                          <a:effectLst/>
                          <a:latin typeface="+mn-lt"/>
                          <a:ea typeface="Times New Roman" panose="02020603050405020304" pitchFamily="18" charset="0"/>
                          <a:cs typeface="Times New Roman" panose="02020603050405020304" pitchFamily="18" charset="0"/>
                        </a:rPr>
                        <a:t>small</a:t>
                      </a:r>
                      <a:r>
                        <a:rPr lang="fr-FR" sz="900" baseline="0" dirty="0">
                          <a:effectLst/>
                          <a:latin typeface="+mn-lt"/>
                          <a:ea typeface="Times New Roman" panose="02020603050405020304" pitchFamily="18" charset="0"/>
                          <a:cs typeface="Times New Roman" panose="02020603050405020304" pitchFamily="18" charset="0"/>
                        </a:rPr>
                        <a:t> RNA)*</a:t>
                      </a:r>
                    </a:p>
                    <a:p>
                      <a:pPr>
                        <a:lnSpc>
                          <a:spcPts val="1000"/>
                        </a:lnSpc>
                        <a:spcBef>
                          <a:spcPts val="600"/>
                        </a:spcBef>
                      </a:pPr>
                      <a:r>
                        <a:rPr lang="fr-FR" sz="900" dirty="0">
                          <a:effectLst/>
                          <a:latin typeface="+mn-lt"/>
                          <a:ea typeface="Times New Roman" panose="02020603050405020304" pitchFamily="18" charset="0"/>
                          <a:cs typeface="Times New Roman" panose="02020603050405020304" pitchFamily="18" charset="0"/>
                        </a:rPr>
                        <a:t>⃝ HER-2 </a:t>
                      </a:r>
                      <a:r>
                        <a:rPr lang="fr-FR" sz="900" dirty="0" err="1">
                          <a:effectLst/>
                          <a:latin typeface="+mn-lt"/>
                          <a:ea typeface="Times New Roman" panose="02020603050405020304" pitchFamily="18" charset="0"/>
                          <a:cs typeface="Times New Roman" panose="02020603050405020304" pitchFamily="18" charset="0"/>
                        </a:rPr>
                        <a:t>gene</a:t>
                      </a:r>
                      <a:r>
                        <a:rPr lang="fr-FR" sz="900" dirty="0">
                          <a:effectLst/>
                          <a:latin typeface="+mn-lt"/>
                          <a:ea typeface="Times New Roman" panose="02020603050405020304" pitchFamily="18" charset="0"/>
                          <a:cs typeface="Times New Roman" panose="02020603050405020304" pitchFamily="18" charset="0"/>
                        </a:rPr>
                        <a:t> Amplification*</a:t>
                      </a:r>
                    </a:p>
                    <a:p>
                      <a:pPr>
                        <a:lnSpc>
                          <a:spcPts val="1000"/>
                        </a:lnSpc>
                        <a:spcBef>
                          <a:spcPts val="600"/>
                        </a:spcBef>
                      </a:pPr>
                      <a:r>
                        <a:rPr lang="fr-FR" sz="900" i="1" dirty="0">
                          <a:effectLst/>
                          <a:latin typeface="+mn-lt"/>
                          <a:ea typeface="Times New Roman" panose="02020603050405020304" pitchFamily="18" charset="0"/>
                          <a:cs typeface="Times New Roman" panose="02020603050405020304" pitchFamily="18" charset="0"/>
                        </a:rPr>
                        <a:t>      La</a:t>
                      </a:r>
                      <a:r>
                        <a:rPr lang="fr-FR" sz="900" i="1" baseline="0" dirty="0">
                          <a:effectLst/>
                          <a:latin typeface="+mn-lt"/>
                          <a:ea typeface="Times New Roman" panose="02020603050405020304" pitchFamily="18" charset="0"/>
                          <a:cs typeface="Times New Roman" panose="02020603050405020304" pitchFamily="18" charset="0"/>
                        </a:rPr>
                        <a:t> lame IHC HER2 est à fournir avec la demande</a:t>
                      </a:r>
                      <a:endParaRPr lang="fr-FR" sz="900" i="1" dirty="0">
                        <a:effectLst/>
                        <a:latin typeface="+mn-lt"/>
                        <a:ea typeface="Times New Roman" panose="02020603050405020304" pitchFamily="18" charset="0"/>
                        <a:cs typeface="Times New Roman" panose="02020603050405020304" pitchFamily="18" charset="0"/>
                      </a:endParaRPr>
                    </a:p>
                    <a:p>
                      <a:pPr>
                        <a:lnSpc>
                          <a:spcPts val="1000"/>
                        </a:lnSpc>
                        <a:spcBef>
                          <a:spcPts val="600"/>
                        </a:spcBef>
                      </a:pPr>
                      <a:r>
                        <a:rPr lang="fr-FR" sz="900" dirty="0">
                          <a:effectLst/>
                          <a:latin typeface="+mn-lt"/>
                          <a:ea typeface="Times New Roman" panose="02020603050405020304" pitchFamily="18" charset="0"/>
                          <a:cs typeface="Times New Roman" panose="02020603050405020304" pitchFamily="18" charset="0"/>
                        </a:rPr>
                        <a:t>⃝ Détection d’ARNm HPV Haut Risques </a:t>
                      </a:r>
                      <a:r>
                        <a:rPr lang="fr-FR" sz="900" i="1" dirty="0">
                          <a:effectLst/>
                          <a:latin typeface="+mn-lt"/>
                          <a:ea typeface="Times New Roman" panose="02020603050405020304" pitchFamily="18" charset="0"/>
                          <a:cs typeface="Times New Roman" panose="02020603050405020304" pitchFamily="18" charset="0"/>
                        </a:rPr>
                        <a:t>sur coupes     histologiques FFPE</a:t>
                      </a:r>
                      <a:r>
                        <a:rPr lang="fr-FR" sz="900" dirty="0">
                          <a:effectLst/>
                          <a:latin typeface="+mn-lt"/>
                          <a:ea typeface="Times New Roman" panose="02020603050405020304" pitchFamily="18" charset="0"/>
                          <a:cs typeface="Times New Roman" panose="02020603050405020304" pitchFamily="18" charset="0"/>
                        </a:rPr>
                        <a:t>*</a:t>
                      </a: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ts val="1000"/>
                        </a:lnSpc>
                        <a:spcBef>
                          <a:spcPts val="600"/>
                        </a:spcBef>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BRAF V600 (E/D/K/R)* </a:t>
                      </a:r>
                      <a:r>
                        <a:rPr lang="fr-FR" sz="900" dirty="0" err="1">
                          <a:effectLst/>
                          <a:latin typeface="Calibri" panose="020F0502020204030204" pitchFamily="34" charset="0"/>
                          <a:ea typeface="Times New Roman" panose="02020603050405020304" pitchFamily="18" charset="0"/>
                          <a:cs typeface="Times New Roman" panose="02020603050405020304" pitchFamily="18" charset="0"/>
                        </a:rPr>
                        <a:t>Idylla</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ts val="1000"/>
                        </a:lnSpc>
                        <a:spcBef>
                          <a:spcPts val="600"/>
                        </a:spcBef>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MSI (Instabilité</a:t>
                      </a:r>
                      <a:r>
                        <a:rPr lang="fr-FR" sz="900" baseline="0" dirty="0">
                          <a:effectLst/>
                          <a:latin typeface="Calibri" panose="020F0502020204030204" pitchFamily="34" charset="0"/>
                          <a:ea typeface="Times New Roman" panose="02020603050405020304" pitchFamily="18" charset="0"/>
                          <a:cs typeface="Times New Roman" panose="02020603050405020304" pitchFamily="18" charset="0"/>
                        </a:rPr>
                        <a:t> des microsatellites)* </a:t>
                      </a:r>
                      <a:r>
                        <a:rPr lang="fr-FR" sz="900" dirty="0" err="1">
                          <a:effectLst/>
                          <a:latin typeface="Calibri" panose="020F0502020204030204" pitchFamily="34" charset="0"/>
                          <a:ea typeface="Times New Roman" panose="02020603050405020304" pitchFamily="18" charset="0"/>
                          <a:cs typeface="Times New Roman" panose="02020603050405020304" pitchFamily="18" charset="0"/>
                        </a:rPr>
                        <a:t>Idylla</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ts val="1000"/>
                        </a:lnSpc>
                        <a:spcBef>
                          <a:spcPts val="600"/>
                        </a:spcBef>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Méthylation de promoteur du gène MGMT*</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Méthylation de promoteur du gène MLH1</a:t>
                      </a:r>
                    </a:p>
                    <a:p>
                      <a:pPr>
                        <a:lnSpc>
                          <a:spcPts val="1000"/>
                        </a:lnSpc>
                        <a:spcBef>
                          <a:spcPts val="600"/>
                        </a:spcBef>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Réarrangement</a:t>
                      </a:r>
                      <a:r>
                        <a:rPr lang="fr-FR" sz="90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a:t>
                      </a:r>
                      <a:r>
                        <a:rPr lang="fr-FR" sz="900" baseline="0" dirty="0">
                          <a:effectLst/>
                          <a:latin typeface="Calibri" panose="020F0502020204030204" pitchFamily="34" charset="0"/>
                          <a:ea typeface="Times New Roman" panose="02020603050405020304" pitchFamily="18" charset="0"/>
                          <a:cs typeface="Times New Roman" panose="02020603050405020304" pitchFamily="18" charset="0"/>
                        </a:rPr>
                        <a:t> immunoglobulines B* </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récepteur T*</a:t>
                      </a:r>
                      <a:endParaRPr lang="fr-FR" sz="900" baseline="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89697835"/>
                  </a:ext>
                </a:extLst>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1612845956"/>
              </p:ext>
            </p:extLst>
          </p:nvPr>
        </p:nvGraphicFramePr>
        <p:xfrm>
          <a:off x="531436" y="271731"/>
          <a:ext cx="5760001" cy="2016000"/>
        </p:xfrm>
        <a:graphic>
          <a:graphicData uri="http://schemas.openxmlformats.org/drawingml/2006/table">
            <a:tbl>
              <a:tblPr firstRow="1" bandRow="1">
                <a:tableStyleId>{D7AC3CCA-C797-4891-BE02-D94E43425B78}</a:tableStyleId>
              </a:tblPr>
              <a:tblGrid>
                <a:gridCol w="1365944">
                  <a:extLst>
                    <a:ext uri="{9D8B030D-6E8A-4147-A177-3AD203B41FA5}">
                      <a16:colId xmlns:a16="http://schemas.microsoft.com/office/drawing/2014/main" val="3343376588"/>
                    </a:ext>
                  </a:extLst>
                </a:gridCol>
                <a:gridCol w="1531620">
                  <a:extLst>
                    <a:ext uri="{9D8B030D-6E8A-4147-A177-3AD203B41FA5}">
                      <a16:colId xmlns:a16="http://schemas.microsoft.com/office/drawing/2014/main" val="1468659851"/>
                    </a:ext>
                  </a:extLst>
                </a:gridCol>
                <a:gridCol w="1524000">
                  <a:extLst>
                    <a:ext uri="{9D8B030D-6E8A-4147-A177-3AD203B41FA5}">
                      <a16:colId xmlns:a16="http://schemas.microsoft.com/office/drawing/2014/main" val="4277567181"/>
                    </a:ext>
                  </a:extLst>
                </a:gridCol>
                <a:gridCol w="1338437">
                  <a:extLst>
                    <a:ext uri="{9D8B030D-6E8A-4147-A177-3AD203B41FA5}">
                      <a16:colId xmlns:a16="http://schemas.microsoft.com/office/drawing/2014/main" val="1431688689"/>
                    </a:ext>
                  </a:extLst>
                </a:gridCol>
              </a:tblGrid>
              <a:tr h="229937">
                <a:tc gridSpan="4">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u="none" kern="1200" dirty="0">
                          <a:solidFill>
                            <a:schemeClr val="tx1"/>
                          </a:solidFill>
                          <a:latin typeface="+mn-lt"/>
                          <a:ea typeface="+mn-ea"/>
                          <a:cs typeface="+mn-cs"/>
                        </a:rPr>
                        <a:t>Hybridation</a:t>
                      </a:r>
                      <a:r>
                        <a:rPr lang="fr-FR" sz="1000" b="1" u="none" kern="1200" baseline="0" dirty="0">
                          <a:solidFill>
                            <a:schemeClr val="tx1"/>
                          </a:solidFill>
                          <a:latin typeface="+mn-lt"/>
                          <a:ea typeface="+mn-ea"/>
                          <a:cs typeface="+mn-cs"/>
                        </a:rPr>
                        <a:t> in situ – FISH                                                                                                                            </a:t>
                      </a:r>
                      <a:r>
                        <a:rPr lang="fr-FR" sz="1000" b="0" u="none" kern="1200" baseline="0" dirty="0">
                          <a:solidFill>
                            <a:schemeClr val="tx1"/>
                          </a:solidFill>
                          <a:latin typeface="+mn-lt"/>
                          <a:ea typeface="+mn-ea"/>
                          <a:cs typeface="+mn-cs"/>
                        </a:rPr>
                        <a:t>TAT 10 jours</a:t>
                      </a:r>
                      <a:endParaRPr lang="fr-FR" sz="1000" b="0" u="none" kern="1200" dirty="0">
                        <a:solidFill>
                          <a:schemeClr val="tx1"/>
                        </a:solidFill>
                        <a:latin typeface="+mn-lt"/>
                        <a:ea typeface="+mn-ea"/>
                        <a:cs typeface="+mn-cs"/>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BE"/>
                    </a:p>
                  </a:txBody>
                  <a:tcPr/>
                </a:tc>
                <a:tc hMerge="1">
                  <a:txBody>
                    <a:bodyPr/>
                    <a:lstStyle/>
                    <a:p>
                      <a:endParaRPr lang="fr-BE"/>
                    </a:p>
                  </a:txBody>
                  <a:tcPr/>
                </a:tc>
                <a:tc hMerge="1">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endParaRPr lang="fr-FR" sz="1000" b="0" u="none" kern="1200" dirty="0">
                        <a:solidFill>
                          <a:schemeClr val="tx1"/>
                        </a:solidFill>
                        <a:latin typeface="+mn-lt"/>
                        <a:ea typeface="+mn-ea"/>
                        <a:cs typeface="+mn-cs"/>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6407931"/>
                  </a:ext>
                </a:extLst>
              </a:tr>
              <a:tr h="1654421">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dirty="0">
                          <a:effectLst/>
                          <a:latin typeface="Calibri" panose="020F0502020204030204" pitchFamily="34" charset="0"/>
                          <a:ea typeface="Times New Roman" panose="02020603050405020304" pitchFamily="18" charset="0"/>
                          <a:cs typeface="Times New Roman" panose="02020603050405020304" pitchFamily="18" charset="0"/>
                        </a:rPr>
                        <a:t>Poumon</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ALK*</a:t>
                      </a:r>
                      <a:r>
                        <a:rPr lang="fr-FR" sz="900" baseline="0" dirty="0">
                          <a:effectLst/>
                          <a:latin typeface="Calibri" panose="020F0502020204030204" pitchFamily="34" charset="0"/>
                          <a:ea typeface="Times New Roman" panose="02020603050405020304" pitchFamily="18" charset="0"/>
                          <a:cs typeface="Times New Roman" panose="02020603050405020304" pitchFamily="18" charset="0"/>
                        </a:rPr>
                        <a:t> (2p23)</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ROS1* (6q22)</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 B</a:t>
                      </a: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MET* (7q31.2)</a:t>
                      </a:r>
                      <a:r>
                        <a:rPr lang="fr-FR" sz="900" baseline="30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baseline="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Glandes salivaires</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MAML2* (11q21)</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MYB* (6q23.3)</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p>
                  </a:txBody>
                  <a:tcPr marL="82800" marR="82800" marT="46800" marB="468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dirty="0">
                          <a:effectLst/>
                          <a:latin typeface="Calibri" panose="020F0502020204030204" pitchFamily="34" charset="0"/>
                          <a:ea typeface="Times New Roman" panose="02020603050405020304" pitchFamily="18" charset="0"/>
                          <a:cs typeface="Times New Roman" panose="02020603050405020304" pitchFamily="18" charset="0"/>
                        </a:rPr>
                        <a:t>Sarcome</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COL1A1/PDGFB* (t17;22)(q21;q13)</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F</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DDIT3* (CHOP)(12q13)</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EWRS1* (22q12)</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 B</a:t>
                      </a:r>
                      <a:endParaRPr lang="fr-FR" sz="900" baseline="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FUS* (16p11)</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MDM2* (12q15)</a:t>
                      </a:r>
                      <a:r>
                        <a:rPr lang="fr-FR" sz="900" baseline="300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SS18* (SYT)(18q11.2)</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USP6* (17p13)</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dirty="0">
                          <a:effectLst/>
                          <a:latin typeface="Calibri" panose="020F0502020204030204" pitchFamily="34" charset="0"/>
                          <a:ea typeface="Times New Roman" panose="02020603050405020304" pitchFamily="18" charset="0"/>
                          <a:cs typeface="Times New Roman" panose="02020603050405020304" pitchFamily="18" charset="0"/>
                        </a:rPr>
                        <a:t>Mélanome</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Cocktail Mélanome* (RREB1/CCND1/MYB/CEP6)</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CDKN2A* (P16)(9p21)</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D</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baseline="0" dirty="0">
                          <a:effectLst/>
                          <a:latin typeface="Calibri" panose="020F0502020204030204" pitchFamily="34" charset="0"/>
                          <a:ea typeface="Times New Roman" panose="02020603050405020304" pitchFamily="18" charset="0"/>
                          <a:cs typeface="Times New Roman" panose="02020603050405020304" pitchFamily="18" charset="0"/>
                        </a:rPr>
                        <a:t>Hémato</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BCL2*</a:t>
                      </a:r>
                      <a:r>
                        <a:rPr lang="fr-FR" sz="900" baseline="0" dirty="0">
                          <a:effectLst/>
                          <a:latin typeface="Calibri" panose="020F0502020204030204" pitchFamily="34" charset="0"/>
                          <a:ea typeface="Times New Roman" panose="02020603050405020304" pitchFamily="18" charset="0"/>
                          <a:cs typeface="Times New Roman" panose="02020603050405020304" pitchFamily="18" charset="0"/>
                        </a:rPr>
                        <a:t> (18q21)</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BLC6* (3q27)</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dirty="0">
                          <a:effectLst/>
                          <a:latin typeface="Calibri" panose="020F0502020204030204" pitchFamily="34" charset="0"/>
                          <a:ea typeface="Times New Roman" panose="02020603050405020304" pitchFamily="18" charset="0"/>
                          <a:cs typeface="Times New Roman" panose="02020603050405020304" pitchFamily="18" charset="0"/>
                        </a:rPr>
                        <a:t>C-MYC*</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(8p24)</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dirty="0">
                          <a:effectLst/>
                          <a:latin typeface="Calibri" panose="020F0502020204030204" pitchFamily="34" charset="0"/>
                          <a:ea typeface="Times New Roman" panose="02020603050405020304" pitchFamily="18" charset="0"/>
                          <a:cs typeface="Times New Roman" panose="02020603050405020304" pitchFamily="18" charset="0"/>
                        </a:rPr>
                        <a:t>Cerveau</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1p19q* (1p36/1q25 &amp; 19q13/19p13)</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D</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EGFR* (7p11.2-p12)</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A</a:t>
                      </a: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600" dirty="0">
                          <a:effectLst/>
                          <a:latin typeface="Calibri" panose="020F0502020204030204" pitchFamily="34" charset="0"/>
                          <a:ea typeface="Times New Roman" panose="02020603050405020304" pitchFamily="18" charset="0"/>
                          <a:cs typeface="Times New Roman" panose="02020603050405020304" pitchFamily="18" charset="0"/>
                        </a:rPr>
                        <a:t>A : Amplification B : Break </a:t>
                      </a:r>
                      <a:r>
                        <a:rPr lang="fr-FR" sz="600">
                          <a:effectLst/>
                          <a:latin typeface="Calibri" panose="020F0502020204030204" pitchFamily="34" charset="0"/>
                          <a:ea typeface="Times New Roman" panose="02020603050405020304" pitchFamily="18" charset="0"/>
                          <a:cs typeface="Times New Roman" panose="02020603050405020304" pitchFamily="18" charset="0"/>
                        </a:rPr>
                        <a:t>Apart  </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600">
                          <a:effectLst/>
                          <a:latin typeface="Calibri" panose="020F0502020204030204" pitchFamily="34" charset="0"/>
                          <a:ea typeface="Times New Roman" panose="02020603050405020304" pitchFamily="18" charset="0"/>
                          <a:cs typeface="Times New Roman" panose="02020603050405020304" pitchFamily="18" charset="0"/>
                        </a:rPr>
                        <a:t>D </a:t>
                      </a:r>
                      <a:r>
                        <a:rPr lang="fr-FR" sz="600" dirty="0">
                          <a:effectLst/>
                          <a:latin typeface="Calibri" panose="020F0502020204030204" pitchFamily="34" charset="0"/>
                          <a:ea typeface="Times New Roman" panose="02020603050405020304" pitchFamily="18" charset="0"/>
                          <a:cs typeface="Times New Roman" panose="02020603050405020304" pitchFamily="18" charset="0"/>
                        </a:rPr>
                        <a:t>: Délétion F : Fusion</a:t>
                      </a:r>
                    </a:p>
                  </a:txBody>
                  <a:tcPr marL="82800" marR="82800" marT="46800" marB="468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0724576"/>
                  </a:ext>
                </a:extLst>
              </a:tr>
            </a:tbl>
          </a:graphicData>
        </a:graphic>
      </p:graphicFrame>
      <p:graphicFrame>
        <p:nvGraphicFramePr>
          <p:cNvPr id="15" name="Tableau 14">
            <a:extLst>
              <a:ext uri="{FF2B5EF4-FFF2-40B4-BE49-F238E27FC236}">
                <a16:creationId xmlns:a16="http://schemas.microsoft.com/office/drawing/2014/main" id="{39D5A445-5376-4BD4-9153-33FA966E4540}"/>
              </a:ext>
            </a:extLst>
          </p:cNvPr>
          <p:cNvGraphicFramePr>
            <a:graphicFrameLocks noGrp="1"/>
          </p:cNvGraphicFramePr>
          <p:nvPr>
            <p:extLst>
              <p:ext uri="{D42A27DB-BD31-4B8C-83A1-F6EECF244321}">
                <p14:modId xmlns:p14="http://schemas.microsoft.com/office/powerpoint/2010/main" val="870451928"/>
              </p:ext>
            </p:extLst>
          </p:nvPr>
        </p:nvGraphicFramePr>
        <p:xfrm>
          <a:off x="531436" y="3652896"/>
          <a:ext cx="5760000" cy="3701338"/>
        </p:xfrm>
        <a:graphic>
          <a:graphicData uri="http://schemas.openxmlformats.org/drawingml/2006/table">
            <a:tbl>
              <a:tblPr firstRow="1" bandRow="1">
                <a:tableStyleId>{D7AC3CCA-C797-4891-BE02-D94E43425B78}</a:tableStyleId>
              </a:tblPr>
              <a:tblGrid>
                <a:gridCol w="4627304">
                  <a:extLst>
                    <a:ext uri="{9D8B030D-6E8A-4147-A177-3AD203B41FA5}">
                      <a16:colId xmlns:a16="http://schemas.microsoft.com/office/drawing/2014/main" val="3778154479"/>
                    </a:ext>
                  </a:extLst>
                </a:gridCol>
                <a:gridCol w="1132696">
                  <a:extLst>
                    <a:ext uri="{9D8B030D-6E8A-4147-A177-3AD203B41FA5}">
                      <a16:colId xmlns:a16="http://schemas.microsoft.com/office/drawing/2014/main" val="978703208"/>
                    </a:ext>
                  </a:extLst>
                </a:gridCol>
              </a:tblGrid>
              <a:tr h="3692784">
                <a:tc>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u="none" kern="1200" dirty="0">
                          <a:solidFill>
                            <a:schemeClr val="tx1"/>
                          </a:solidFill>
                          <a:latin typeface="+mn-lt"/>
                          <a:ea typeface="+mn-ea"/>
                          <a:cs typeface="+mn-cs"/>
                        </a:rPr>
                        <a:t>NGS Mutation                                                                                                         </a:t>
                      </a:r>
                      <a:r>
                        <a:rPr lang="fr-FR" sz="1000" b="0" u="none" kern="1200" dirty="0">
                          <a:solidFill>
                            <a:schemeClr val="tx1"/>
                          </a:solidFill>
                          <a:latin typeface="+mn-lt"/>
                          <a:ea typeface="+mn-ea"/>
                          <a:cs typeface="+mn-cs"/>
                        </a:rPr>
                        <a:t>TAT 10 jours</a:t>
                      </a:r>
                      <a:r>
                        <a:rPr lang="fr-FR" sz="1000" b="1" u="none" kern="1200" dirty="0">
                          <a:solidFill>
                            <a:schemeClr val="tx1"/>
                          </a:solidFill>
                          <a:latin typeface="+mn-lt"/>
                          <a:ea typeface="+mn-ea"/>
                          <a:cs typeface="+mn-cs"/>
                        </a:rPr>
                        <a:t>                             </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colorectal métastatique*</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r>
                        <a:rPr lang="fr-BE" sz="900" b="0" dirty="0">
                          <a:effectLst/>
                          <a:latin typeface="Calibri" panose="020F0502020204030204" pitchFamily="34" charset="0"/>
                          <a:ea typeface="Times New Roman" panose="02020603050405020304" pitchFamily="18" charset="0"/>
                          <a:cs typeface="Calibri" panose="020F0502020204030204" pitchFamily="34" charset="0"/>
                        </a:rPr>
                        <a:t>C</a:t>
                      </a:r>
                      <a:r>
                        <a:rPr lang="fr-BE" sz="900" b="0" dirty="0">
                          <a:latin typeface="Calibri" panose="020F0502020204030204" pitchFamily="34" charset="0"/>
                          <a:cs typeface="Calibri" panose="020F0502020204030204" pitchFamily="34" charset="0"/>
                        </a:rPr>
                        <a:t>arcinome pulmonaire non squameux*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pulmonaire squameux*</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r>
                        <a:rPr lang="fr-BE" sz="900" b="0" dirty="0">
                          <a:effectLst/>
                          <a:latin typeface="Calibri" panose="020F0502020204030204" pitchFamily="34" charset="0"/>
                          <a:ea typeface="Times New Roman" panose="02020603050405020304" pitchFamily="18" charset="0"/>
                          <a:cs typeface="Calibri" panose="020F0502020204030204" pitchFamily="34" charset="0"/>
                        </a:rPr>
                        <a:t>C</a:t>
                      </a:r>
                      <a:r>
                        <a:rPr lang="fr-BE" sz="900" b="0" dirty="0">
                          <a:latin typeface="Calibri" panose="020F0502020204030204" pitchFamily="34" charset="0"/>
                          <a:cs typeface="Calibri" panose="020F0502020204030204" pitchFamily="34" charset="0"/>
                        </a:rPr>
                        <a:t>arcinome pulmonaire avec progression endéans un an*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Cancer des tissus mous, suspicion de GIST*</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Mélanome avec métastases à distance ou métastasé aux nodules lymphoïdes stade III*</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Médulloblastome/autres tumeurs embryonnaires du système nerveux central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Gliome diffus, un gliome circonscrit ou un </a:t>
                      </a:r>
                      <a:r>
                        <a:rPr lang="fr-BE" sz="900" b="0" dirty="0" err="1">
                          <a:latin typeface="Calibri" panose="020F0502020204030204" pitchFamily="34" charset="0"/>
                          <a:cs typeface="Calibri" panose="020F0502020204030204" pitchFamily="34" charset="0"/>
                        </a:rPr>
                        <a:t>épendymome</a:t>
                      </a:r>
                      <a:r>
                        <a:rPr lang="fr-BE" sz="900" b="0" dirty="0">
                          <a:latin typeface="Calibri" panose="020F0502020204030204" pitchFamily="34" charset="0"/>
                          <a:cs typeface="Calibri" panose="020F0502020204030204" pitchFamily="34" charset="0"/>
                        </a:rPr>
                        <a:t>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du sein métastatique*</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thyroïdien non médullaire*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thyroïdien médullaire*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du pancréas*</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Adénocarcinome pancréatique que avancé (code sous embargo)*</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métastatique que de la prostate, résistant à la castration*</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Diagnostic de tumeurs spécifiques des tissus mous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de l'endomètre*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Prolifération mélanocytaire atypique (MELTUMP, IAMPUS, STUMP,…)*</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Mélanome uvéal</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de la glande salivaire</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rénal défini moléculairement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a:t>
                      </a:r>
                      <a:r>
                        <a:rPr lang="fr-BE" sz="900" b="1" dirty="0">
                          <a:latin typeface="Calibri" panose="020F0502020204030204" pitchFamily="34" charset="0"/>
                          <a:cs typeface="Calibri" panose="020F0502020204030204" pitchFamily="34" charset="0"/>
                        </a:rPr>
                        <a:t>Hors-nomenclature -  </a:t>
                      </a:r>
                      <a:r>
                        <a:rPr lang="fr-BE" sz="900" b="0" dirty="0">
                          <a:latin typeface="Calibri" panose="020F0502020204030204" pitchFamily="34" charset="0"/>
                          <a:cs typeface="Calibri" panose="020F0502020204030204" pitchFamily="34" charset="0"/>
                        </a:rPr>
                        <a:t>NGS Autre demande</a:t>
                      </a:r>
                      <a:r>
                        <a:rPr lang="fr-BE" sz="900" b="0" baseline="30000" dirty="0">
                          <a:latin typeface="Calibri" panose="020F0502020204030204" pitchFamily="34" charset="0"/>
                          <a:cs typeface="Calibri" panose="020F0502020204030204" pitchFamily="34" charset="0"/>
                        </a:rPr>
                        <a:t>1</a:t>
                      </a:r>
                      <a:r>
                        <a:rPr lang="fr-BE" sz="900" b="0" dirty="0">
                          <a:latin typeface="Calibri" panose="020F0502020204030204" pitchFamily="34" charset="0"/>
                          <a:cs typeface="Calibri" panose="020F0502020204030204" pitchFamily="34" charset="0"/>
                        </a:rPr>
                        <a:t> ……………………………….</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800" b="0" baseline="30000" dirty="0">
                          <a:latin typeface="Calibri" panose="020F0502020204030204" pitchFamily="34" charset="0"/>
                          <a:cs typeface="Calibri" panose="020F0502020204030204" pitchFamily="34" charset="0"/>
                        </a:rPr>
                        <a:t>1</a:t>
                      </a:r>
                      <a:r>
                        <a:rPr lang="fr-BE" sz="600" b="0" i="1" dirty="0"/>
                        <a:t>La liste des gènes est disponible sur demande</a:t>
                      </a:r>
                      <a:endParaRPr lang="fr-BE" sz="800" b="0" dirty="0">
                        <a:latin typeface="Calibri" panose="020F0502020204030204" pitchFamily="34" charset="0"/>
                        <a:cs typeface="Calibri" panose="020F0502020204030204" pitchFamily="34" charset="0"/>
                      </a:endParaRPr>
                    </a:p>
                  </a:txBody>
                  <a:tcPr marL="34776" marR="34776" marT="21869" marB="21869">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0" u="none" kern="1200" dirty="0">
                          <a:solidFill>
                            <a:schemeClr val="tx1"/>
                          </a:solidFill>
                          <a:latin typeface="+mn-lt"/>
                          <a:ea typeface="+mn-ea"/>
                          <a:cs typeface="+mn-cs"/>
                        </a:rPr>
                        <a:t> </a:t>
                      </a:r>
                      <a:endParaRPr lang="fr-FR" sz="1000" dirty="0">
                        <a:effectLst/>
                        <a:latin typeface="+mn-lt"/>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535010-535021</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535032-535043</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535054-535065</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535076-535080</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535113-535124</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535135-535146 </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535172-535183</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535194-535205</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535231-535242</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535253-535264</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535275-535286</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535312-535323</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535334-535345</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535356-535360 </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535371-535382</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535415-535426</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535430-535441</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535474-535485</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535496-535500</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535533-535544</a:t>
                      </a:r>
                    </a:p>
                  </a:txBody>
                  <a:tcPr marL="34776" marR="34776" marT="21869" marB="21869">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0155526"/>
                  </a:ext>
                </a:extLst>
              </a:tr>
            </a:tbl>
          </a:graphicData>
        </a:graphic>
      </p:graphicFrame>
      <p:graphicFrame>
        <p:nvGraphicFramePr>
          <p:cNvPr id="16" name="Tableau 15">
            <a:extLst>
              <a:ext uri="{FF2B5EF4-FFF2-40B4-BE49-F238E27FC236}">
                <a16:creationId xmlns:a16="http://schemas.microsoft.com/office/drawing/2014/main" id="{FE7254D4-00F7-4032-83EA-F23971384E97}"/>
              </a:ext>
            </a:extLst>
          </p:cNvPr>
          <p:cNvGraphicFramePr>
            <a:graphicFrameLocks noGrp="1"/>
          </p:cNvGraphicFramePr>
          <p:nvPr>
            <p:extLst>
              <p:ext uri="{D42A27DB-BD31-4B8C-83A1-F6EECF244321}">
                <p14:modId xmlns:p14="http://schemas.microsoft.com/office/powerpoint/2010/main" val="2703301334"/>
              </p:ext>
            </p:extLst>
          </p:nvPr>
        </p:nvGraphicFramePr>
        <p:xfrm>
          <a:off x="531436" y="7381264"/>
          <a:ext cx="5760000" cy="1115036"/>
        </p:xfrm>
        <a:graphic>
          <a:graphicData uri="http://schemas.openxmlformats.org/drawingml/2006/table">
            <a:tbl>
              <a:tblPr firstRow="1" bandRow="1">
                <a:tableStyleId>{D7AC3CCA-C797-4891-BE02-D94E43425B78}</a:tableStyleId>
              </a:tblPr>
              <a:tblGrid>
                <a:gridCol w="4665404">
                  <a:extLst>
                    <a:ext uri="{9D8B030D-6E8A-4147-A177-3AD203B41FA5}">
                      <a16:colId xmlns:a16="http://schemas.microsoft.com/office/drawing/2014/main" val="3778154479"/>
                    </a:ext>
                  </a:extLst>
                </a:gridCol>
                <a:gridCol w="1094596">
                  <a:extLst>
                    <a:ext uri="{9D8B030D-6E8A-4147-A177-3AD203B41FA5}">
                      <a16:colId xmlns:a16="http://schemas.microsoft.com/office/drawing/2014/main" val="3862177601"/>
                    </a:ext>
                  </a:extLst>
                </a:gridCol>
              </a:tblGrid>
              <a:tr h="1115036">
                <a:tc>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u="none" kern="1200" dirty="0">
                          <a:solidFill>
                            <a:schemeClr val="tx1"/>
                          </a:solidFill>
                          <a:latin typeface="+mn-lt"/>
                          <a:ea typeface="+mn-ea"/>
                          <a:cs typeface="+mn-cs"/>
                        </a:rPr>
                        <a:t>NGS Fusion ARN                                                                                                                                                </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t> Carcinome pulmonaire sans mutation driver ou d’un patient n’ayant jamais/peu fumé*</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t> Sarcome*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t> Prolifération mélanocytaire atypique (MELTUMP, IAMPUS, STUMP,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a:t>
                      </a:r>
                      <a:r>
                        <a:rPr lang="fr-BE" sz="900" b="1" dirty="0">
                          <a:latin typeface="Calibri" panose="020F0502020204030204" pitchFamily="34" charset="0"/>
                          <a:cs typeface="Calibri" panose="020F0502020204030204" pitchFamily="34" charset="0"/>
                        </a:rPr>
                        <a:t>Hors-nomenclature</a:t>
                      </a:r>
                      <a:r>
                        <a:rPr lang="fr-BE" sz="900" b="0" dirty="0">
                          <a:latin typeface="Calibri" panose="020F0502020204030204" pitchFamily="34" charset="0"/>
                          <a:cs typeface="Calibri" panose="020F0502020204030204" pitchFamily="34" charset="0"/>
                        </a:rPr>
                        <a:t> -  </a:t>
                      </a:r>
                      <a:r>
                        <a:rPr lang="fr-BE" sz="900" b="0" dirty="0"/>
                        <a:t>RNA-</a:t>
                      </a:r>
                      <a:r>
                        <a:rPr lang="fr-BE" sz="900" b="0" dirty="0" err="1"/>
                        <a:t>seq</a:t>
                      </a:r>
                      <a:r>
                        <a:rPr lang="fr-BE" sz="900" b="0" dirty="0"/>
                        <a:t> 13 gènes autre indication (Hors poumon)</a:t>
                      </a:r>
                      <a:r>
                        <a:rPr lang="fr-BE" sz="900" b="0" baseline="30000" dirty="0">
                          <a:latin typeface="Calibri" panose="020F0502020204030204" pitchFamily="34" charset="0"/>
                          <a:cs typeface="Calibri" panose="020F0502020204030204" pitchFamily="34" charset="0"/>
                        </a:rPr>
                        <a:t> 1</a:t>
                      </a:r>
                      <a:r>
                        <a:rPr lang="fr-BE" sz="900" b="0" dirty="0"/>
                        <a:t>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a:t>
                      </a:r>
                      <a:r>
                        <a:rPr lang="fr-BE" sz="900" b="1" dirty="0">
                          <a:latin typeface="Calibri" panose="020F0502020204030204" pitchFamily="34" charset="0"/>
                          <a:cs typeface="Calibri" panose="020F0502020204030204" pitchFamily="34" charset="0"/>
                        </a:rPr>
                        <a:t>Hors-nomenclature</a:t>
                      </a:r>
                      <a:r>
                        <a:rPr lang="fr-BE" sz="900" b="0" dirty="0">
                          <a:latin typeface="Calibri" panose="020F0502020204030204" pitchFamily="34" charset="0"/>
                          <a:cs typeface="Calibri" panose="020F0502020204030204" pitchFamily="34" charset="0"/>
                        </a:rPr>
                        <a:t> -  </a:t>
                      </a:r>
                      <a:r>
                        <a:rPr lang="fr-BE" sz="900" b="0" dirty="0"/>
                        <a:t>RNA-</a:t>
                      </a:r>
                      <a:r>
                        <a:rPr lang="fr-BE" sz="900" b="0" dirty="0" err="1"/>
                        <a:t>seq</a:t>
                      </a:r>
                      <a:r>
                        <a:rPr lang="fr-BE" sz="900" b="0" dirty="0"/>
                        <a:t> 61 gènes autre indication (Hors sarcome)</a:t>
                      </a:r>
                      <a:r>
                        <a:rPr lang="fr-BE" sz="900" b="0" baseline="30000" dirty="0">
                          <a:latin typeface="Calibri" panose="020F0502020204030204" pitchFamily="34" charset="0"/>
                          <a:cs typeface="Calibri" panose="020F0502020204030204" pitchFamily="34" charset="0"/>
                        </a:rPr>
                        <a:t> 1</a:t>
                      </a:r>
                      <a:r>
                        <a:rPr lang="fr-BE" sz="900" b="0" dirty="0"/>
                        <a:t> </a:t>
                      </a:r>
                      <a:endParaRPr lang="fr-BE" sz="900" b="0" dirty="0">
                        <a:latin typeface="Calibri" panose="020F0502020204030204" pitchFamily="34" charset="0"/>
                        <a:cs typeface="Calibri" panose="020F0502020204030204" pitchFamily="34"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800" b="0" baseline="30000" dirty="0">
                          <a:latin typeface="Calibri" panose="020F0502020204030204" pitchFamily="34" charset="0"/>
                          <a:cs typeface="Calibri" panose="020F0502020204030204" pitchFamily="34" charset="0"/>
                        </a:rPr>
                        <a:t>1</a:t>
                      </a:r>
                      <a:r>
                        <a:rPr lang="fr-BE" sz="600" b="0" i="1" dirty="0"/>
                        <a:t>La liste des gènes est disponible sur demande</a:t>
                      </a:r>
                      <a:endParaRPr lang="fr-BE" sz="800" b="0" dirty="0">
                        <a:latin typeface="Calibri" panose="020F0502020204030204" pitchFamily="34" charset="0"/>
                        <a:cs typeface="Calibri" panose="020F0502020204030204" pitchFamily="34" charset="0"/>
                      </a:endParaRPr>
                    </a:p>
                  </a:txBody>
                  <a:tcPr marL="34776" marR="34776" marT="21869" marB="21869">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endParaRPr lang="fr-BE" sz="1000" b="0" dirty="0">
                        <a:latin typeface="Calibri" panose="020F0502020204030204" pitchFamily="34" charset="0"/>
                        <a:cs typeface="Calibri" panose="020F0502020204030204" pitchFamily="34"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mn-lt"/>
                        </a:rPr>
                        <a:t>535091-535102</a:t>
                      </a:r>
                      <a:endParaRPr lang="fr-BE" sz="900" b="0" dirty="0">
                        <a:latin typeface="+mn-lt"/>
                        <a:cs typeface="Calibri" panose="020F0502020204030204" pitchFamily="34"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t>535393-535404 </a:t>
                      </a:r>
                      <a:endParaRPr lang="fr-BE" sz="900" b="0" dirty="0">
                        <a:latin typeface="+mn-lt"/>
                        <a:cs typeface="Calibri" panose="020F0502020204030204" pitchFamily="34"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535452-535463</a:t>
                      </a:r>
                      <a:endParaRPr lang="fr-BE" sz="1000" b="0" dirty="0">
                        <a:latin typeface="Calibri" panose="020F0502020204030204" pitchFamily="34" charset="0"/>
                        <a:cs typeface="Calibri" panose="020F0502020204030204" pitchFamily="34" charset="0"/>
                      </a:endParaRPr>
                    </a:p>
                  </a:txBody>
                  <a:tcPr marL="34776" marR="34776" marT="21869" marB="21869">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0155526"/>
                  </a:ext>
                </a:extLst>
              </a:tr>
            </a:tbl>
          </a:graphicData>
        </a:graphic>
      </p:graphicFrame>
      <p:cxnSp>
        <p:nvCxnSpPr>
          <p:cNvPr id="10" name="Connecteur droit 9">
            <a:extLst>
              <a:ext uri="{FF2B5EF4-FFF2-40B4-BE49-F238E27FC236}">
                <a16:creationId xmlns:a16="http://schemas.microsoft.com/office/drawing/2014/main" id="{A5B8225A-B28F-4937-997F-FE435F44F96B}"/>
              </a:ext>
            </a:extLst>
          </p:cNvPr>
          <p:cNvCxnSpPr>
            <a:cxnSpLocks/>
          </p:cNvCxnSpPr>
          <p:nvPr/>
        </p:nvCxnSpPr>
        <p:spPr>
          <a:xfrm>
            <a:off x="3086100" y="3002280"/>
            <a:ext cx="3205336"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 name="ZoneTexte 12">
            <a:extLst>
              <a:ext uri="{FF2B5EF4-FFF2-40B4-BE49-F238E27FC236}">
                <a16:creationId xmlns:a16="http://schemas.microsoft.com/office/drawing/2014/main" id="{BB268FDF-D7A0-4952-9AB5-B4902518053B}"/>
              </a:ext>
            </a:extLst>
          </p:cNvPr>
          <p:cNvSpPr txBox="1"/>
          <p:nvPr/>
        </p:nvSpPr>
        <p:spPr>
          <a:xfrm>
            <a:off x="5514196" y="2331831"/>
            <a:ext cx="845820" cy="246221"/>
          </a:xfrm>
          <a:prstGeom prst="rect">
            <a:avLst/>
          </a:prstGeom>
          <a:noFill/>
        </p:spPr>
        <p:txBody>
          <a:bodyPr wrap="square" rtlCol="0">
            <a:spAutoFit/>
          </a:bodyPr>
          <a:lstStyle/>
          <a:p>
            <a:r>
              <a:rPr lang="fr-BE" sz="1000" dirty="0"/>
              <a:t>TAT 8 jours</a:t>
            </a:r>
          </a:p>
        </p:txBody>
      </p:sp>
      <p:sp>
        <p:nvSpPr>
          <p:cNvPr id="17" name="ZoneTexte 16">
            <a:extLst>
              <a:ext uri="{FF2B5EF4-FFF2-40B4-BE49-F238E27FC236}">
                <a16:creationId xmlns:a16="http://schemas.microsoft.com/office/drawing/2014/main" id="{CABA9509-D717-4F5D-8925-687CB2FB6AE6}"/>
              </a:ext>
            </a:extLst>
          </p:cNvPr>
          <p:cNvSpPr txBox="1"/>
          <p:nvPr/>
        </p:nvSpPr>
        <p:spPr>
          <a:xfrm>
            <a:off x="5460856" y="2986879"/>
            <a:ext cx="845820" cy="246221"/>
          </a:xfrm>
          <a:prstGeom prst="rect">
            <a:avLst/>
          </a:prstGeom>
          <a:noFill/>
        </p:spPr>
        <p:txBody>
          <a:bodyPr wrap="square" rtlCol="0">
            <a:spAutoFit/>
          </a:bodyPr>
          <a:lstStyle/>
          <a:p>
            <a:r>
              <a:rPr lang="fr-BE" sz="1000" dirty="0"/>
              <a:t>TAT 15 jours</a:t>
            </a:r>
          </a:p>
        </p:txBody>
      </p:sp>
    </p:spTree>
    <p:extLst>
      <p:ext uri="{BB962C8B-B14F-4D97-AF65-F5344CB8AC3E}">
        <p14:creationId xmlns:p14="http://schemas.microsoft.com/office/powerpoint/2010/main" val="1876462669"/>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p:Policy xmlns:p="office.server.policy" id="" local="true">
  <p:Name>FORM</p:Name>
  <p:Description/>
  <p:Statement/>
  <p:PolicyItems>
    <p:PolicyItem featureId="Microsoft.Office.RecordsManagement.PolicyFeatures.PolicyLabel" staticId="0x010100F3950E0F4D7DC748AB2E869C8D8A6E0600B997D78C4D8CCD4DB389490D4351A4E8|801092262" UniqueId="cab06e42-d02e-4939-ba30-c0df11d56671">
      <p:Name>Étiquettes</p:Name>
      <p:Description>Génère des étiquettes pouvant être insérées dans les documents Microsoft Office afin de vous assurer que les propriétés du document ou d'autres informations importantes apparaissent lors de l'impression des documents. Les étiquettes peuvent également être utilisées pour rechercher Il est également possible de rechercher des documents.</p:Description>
      <p:CustomData>
        <label>
          <segment type="metadata">_UIVersionString</segment>
        </label>
      </p:CustomData>
    </p:PolicyItem>
  </p:PolicyItems>
</p:Policy>
</file>

<file path=customXml/item2.xml><?xml version="1.0" encoding="utf-8"?>
<p:properties xmlns:p="http://schemas.microsoft.com/office/2006/metadata/properties" xmlns:xsi="http://www.w3.org/2001/XMLSchema-instance" xmlns:pc="http://schemas.microsoft.com/office/infopath/2007/PartnerControls">
  <documentManagement>
    <Dept xmlns="7dcd4de4-299d-46a9-99db-fd99dbf60aee">Anatomopathologie</Dept>
    <Departement_x003a_Taxonomy xmlns="913ae90a-235f-4f98-af62-f85eda0521a6" xsi:nil="true"/>
    <Date_x0020_d_x0027_application xmlns="913ae90a-235f-4f98-af62-f85eda0521a6">2025-02-19T23:00:00+00:00</Date_x0020_d_x0027_application>
    <Departement xmlns="7dcd4de4-299d-46a9-99db-fd99dbf60aee">154</Departement>
    <SkipWorkflow xmlns="913ae90a-235f-4f98-af62-f85eda0521a6">false</SkipWorkflow>
    <HiddenVersion xmlns="913ae90a-235f-4f98-af62-f85eda0521a6" xsi:nil="true"/>
    <HiddenTitleId xmlns="913ae90a-235f-4f98-af62-f85eda0521a6" xsi:nil="true"/>
    <Authors xmlns="913ae90a-235f-4f98-af62-f85eda0521a6">
      <UserInfo>
        <DisplayName>i:0#.f|membership|yves.guiot@saintluc.uclouvain.be</DisplayName>
        <AccountId>314</AccountId>
        <AccountType/>
      </UserInfo>
    </Authors>
    <DocRef xmlns="913ae90a-235f-4f98-af62-f85eda0521a6">ANAPATH-FORM-4201</DocRef>
    <Date_x0020_de_x0020_revision xmlns="913ae90a-235f-4f98-af62-f85eda0521a6">2026-11-19T23:00:00+00:00</Date_x0020_de_x0020_revision>
    <Date_x0020_d_x0027_expiration xmlns="913ae90a-235f-4f98-af62-f85eda0521a6">2027-02-19T23:00:00+00:00</Date_x0020_d_x0027_expiration>
    <NouveauNom xmlns="913ae90a-235f-4f98-af62-f85eda0521a6">Formulaire de demande d'analyse</NouveauNom>
    <f9c3f15207e5416db3c86d5c523188d0 xmlns="7dcd4de4-299d-46a9-99db-fd99dbf60aee">
      <Terms xmlns="http://schemas.microsoft.com/office/infopath/2007/PartnerControls"/>
    </f9c3f15207e5416db3c86d5c523188d0>
    <TaxCatchAll xmlns="7dcd4de4-299d-46a9-99db-fd99dbf60aee" xsi:nil="true"/>
    <_dlc_DocIdUrl xmlns="7dcd4de4-299d-46a9-99db-fd99dbf60aee">
      <Url>https://saintlucbe.sharepoint.com/sites/SyGeDoc/_layouts/15/DocIdRedir.aspx?ID=7YC36EMJS53J-241179720-26911</Url>
      <Description>7YC36EMJS53J-241179720-26911</Description>
    </_dlc_DocIdUrl>
    <DLCPolicyLabelClientValue xmlns="913ae90a-235f-4f98-af62-f85eda0521a6" xsi:nil="true"/>
    <Restricted xmlns="913ae90a-235f-4f98-af62-f85eda0521a6">false</Restricted>
    <ResponsableApprobation xmlns="913ae90a-235f-4f98-af62-f85eda0521a6">GUIOT Yves</ResponsableApprobation>
    <_dlc_DocIdPersistId xmlns="7dcd4de4-299d-46a9-99db-fd99dbf60aee" xsi:nil="true"/>
    <Statutdevalidation xmlns="913ae90a-235f-4f98-af62-f85eda0521a6">Validé</Statutdevalidation>
    <Clausseur xmlns="7dcd4de4-299d-46a9-99db-fd99dbf60aee" xsi:nil="true"/>
    <DLCPolicyLabelLock xmlns="913ae90a-235f-4f98-af62-f85eda0521a6" xsi:nil="true"/>
    <_dlc_Exempt xmlns="http://schemas.microsoft.com/sharepoint/v3" xsi:nil="true"/>
    <e274256493c744d183c99eed3f3eca63 xmlns="913ae90a-235f-4f98-af62-f85eda0521a6">
      <Terms xmlns="http://schemas.microsoft.com/office/infopath/2007/PartnerControls"/>
    </e274256493c744d183c99eed3f3eca63>
    <TaxCatchAllLabel xmlns="7dcd4de4-299d-46a9-99db-fd99dbf60aee" xsi:nil="true"/>
    <_dlc_DocId xmlns="7dcd4de4-299d-46a9-99db-fd99dbf60aee">7YC36EMJS53J-241179720-26911</_dlc_DocId>
    <DLCPolicyLabelValue xmlns="913ae90a-235f-4f98-af62-f85eda0521a6">2.0</DLCPolicyLabelValue>
    <Commentaires xmlns="913ae90a-235f-4f98-af62-f85eda0521a6" xsi:nil="true"/>
    <Indexationpourpage xmlns="913ae90a-235f-4f98-af62-f85eda0521a6"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FORM" ma:contentTypeID="0x010100F3950E0F4D7DC748AB2E869C8D8A6E0600B997D78C4D8CCD4DB389490D4351A4E8" ma:contentTypeVersion="34" ma:contentTypeDescription="" ma:contentTypeScope="" ma:versionID="bb76bf015f3a320fd4ee463d316d7578">
  <xsd:schema xmlns:xsd="http://www.w3.org/2001/XMLSchema" xmlns:xs="http://www.w3.org/2001/XMLSchema" xmlns:p="http://schemas.microsoft.com/office/2006/metadata/properties" xmlns:ns1="http://schemas.microsoft.com/sharepoint/v3" xmlns:ns2="913ae90a-235f-4f98-af62-f85eda0521a6" xmlns:ns3="7dcd4de4-299d-46a9-99db-fd99dbf60aee" targetNamespace="http://schemas.microsoft.com/office/2006/metadata/properties" ma:root="true" ma:fieldsID="726bba308e31c11dd97ae0f615de5c2e" ns1:_="" ns2:_="" ns3:_="">
    <xsd:import namespace="http://schemas.microsoft.com/sharepoint/v3"/>
    <xsd:import namespace="913ae90a-235f-4f98-af62-f85eda0521a6"/>
    <xsd:import namespace="7dcd4de4-299d-46a9-99db-fd99dbf60aee"/>
    <xsd:element name="properties">
      <xsd:complexType>
        <xsd:sequence>
          <xsd:element name="documentManagement">
            <xsd:complexType>
              <xsd:all>
                <xsd:element ref="ns2:NouveauNom" minOccurs="0"/>
                <xsd:element ref="ns2:Authors" minOccurs="0"/>
                <xsd:element ref="ns3:Departement"/>
                <xsd:element ref="ns2:Restricted" minOccurs="0"/>
                <xsd:element ref="ns2:SkipWorkflow" minOccurs="0"/>
                <xsd:element ref="ns2:Commentaires" minOccurs="0"/>
                <xsd:element ref="ns2:ResponsableApprobation" minOccurs="0"/>
                <xsd:element ref="ns2:Statutdevalidation" minOccurs="0"/>
                <xsd:element ref="ns2:Departement_x003a_Taxonomy" minOccurs="0"/>
                <xsd:element ref="ns3:f9c3f15207e5416db3c86d5c523188d0" minOccurs="0"/>
                <xsd:element ref="ns3:TaxCatchAll" minOccurs="0"/>
                <xsd:element ref="ns3:TaxCatchAllLabel" minOccurs="0"/>
                <xsd:element ref="ns2:e274256493c744d183c99eed3f3eca63" minOccurs="0"/>
                <xsd:element ref="ns3:_dlc_DocId" minOccurs="0"/>
                <xsd:element ref="ns2:Date_x0020_d_x0027_expiration" minOccurs="0"/>
                <xsd:element ref="ns2:Date_x0020_de_x0020_revision" minOccurs="0"/>
                <xsd:element ref="ns3:_dlc_DocIdPersistId" minOccurs="0"/>
                <xsd:element ref="ns2:HiddenVersion" minOccurs="0"/>
                <xsd:element ref="ns3:Clausseur" minOccurs="0"/>
                <xsd:element ref="ns2:DocRef" minOccurs="0"/>
                <xsd:element ref="ns3:Dept" minOccurs="0"/>
                <xsd:element ref="ns2:HiddenTitleId" minOccurs="0"/>
                <xsd:element ref="ns1:_dlc_Exempt" minOccurs="0"/>
                <xsd:element ref="ns2:DLCPolicyLabelValue" minOccurs="0"/>
                <xsd:element ref="ns2:DLCPolicyLabelClientValue" minOccurs="0"/>
                <xsd:element ref="ns2:DLCPolicyLabelLock" minOccurs="0"/>
                <xsd:element ref="ns3:_dlc_DocIdUrl" minOccurs="0"/>
                <xsd:element ref="ns2:Date_x0020_d_x0027_application" minOccurs="0"/>
                <xsd:element ref="ns2:Indexationpourpag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33" nillable="true" ma:displayName="Exempt de la stratégie" ma:hidden="true" ma:internalName="_dlc_Exemp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3ae90a-235f-4f98-af62-f85eda0521a6" elementFormDefault="qualified">
    <xsd:import namespace="http://schemas.microsoft.com/office/2006/documentManagement/types"/>
    <xsd:import namespace="http://schemas.microsoft.com/office/infopath/2007/PartnerControls"/>
    <xsd:element name="NouveauNom" ma:index="1" nillable="true" ma:displayName="Nouveau Nom" ma:format="Dropdown" ma:internalName="NouveauNom" ma:readOnly="false">
      <xsd:simpleType>
        <xsd:restriction base="dms:Text">
          <xsd:maxLength value="255"/>
        </xsd:restriction>
      </xsd:simpleType>
    </xsd:element>
    <xsd:element name="Authors" ma:index="3" nillable="true" ma:displayName="Authors" ma:list="UserInfo" ma:SearchPeopleOnly="false" ma:SharePointGroup="0" ma:internalName="Authors"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stricted" ma:index="7" nillable="true" ma:displayName="Restricted" ma:default="0" ma:indexed="true" ma:internalName="Restricted_bdbcb199_x002d_d600_x002d_4b1d_x002d_8ffb_x002d_85baa92a2378" ma:readOnly="false">
      <xsd:simpleType>
        <xsd:restriction base="dms:Boolean"/>
      </xsd:simpleType>
    </xsd:element>
    <xsd:element name="SkipWorkflow" ma:index="8" nillable="true" ma:displayName="SkipWorkflow" ma:default="0" ma:description="Check this to make changes without triggering the workflow. Only Quality can do this. If someone else checks this option it will be ignored." ma:internalName="SkipWorkflow" ma:readOnly="false">
      <xsd:simpleType>
        <xsd:restriction base="dms:Boolean"/>
      </xsd:simpleType>
    </xsd:element>
    <xsd:element name="Commentaires" ma:index="9" nillable="true" ma:displayName="Commentaires" ma:format="Dropdown" ma:internalName="Commentaires" ma:readOnly="false">
      <xsd:simpleType>
        <xsd:restriction base="dms:Note">
          <xsd:maxLength value="255"/>
        </xsd:restriction>
      </xsd:simpleType>
    </xsd:element>
    <xsd:element name="ResponsableApprobation" ma:index="10" nillable="true" ma:displayName="ResponsableApprobation" ma:indexed="true" ma:internalName="ResponsableApprobation" ma:readOnly="false">
      <xsd:simpleType>
        <xsd:restriction base="dms:Text">
          <xsd:maxLength value="255"/>
        </xsd:restriction>
      </xsd:simpleType>
    </xsd:element>
    <xsd:element name="Statutdevalidation" ma:index="11" nillable="true" ma:displayName="Statut de validation" ma:default="En rédaction" ma:format="Dropdown" ma:indexed="true" ma:internalName="Statutdevalidation" ma:readOnly="false">
      <xsd:simpleType>
        <xsd:restriction base="dms:Choice">
          <xsd:enumeration value="Migré"/>
          <xsd:enumeration value="En rédaction"/>
          <xsd:enumeration value="En validation Qualité"/>
          <xsd:enumeration value="En approbation"/>
          <xsd:enumeration value="Validé"/>
        </xsd:restriction>
      </xsd:simpleType>
    </xsd:element>
    <xsd:element name="Departement_x003a_Taxonomy" ma:index="13" nillable="true" ma:displayName="Departement:Taxonomy" ma:hidden="true" ma:list="{77559b11-d256-4eaa-ac87-65a849bc1d6a}" ma:internalName="Departement_x003a_Taxonomy" ma:readOnly="false" ma:showField="Taxonomy" ma:web="7dcd4de4-299d-46a9-99db-fd99dbf60aee">
      <xsd:simpleType>
        <xsd:restriction base="dms:Lookup"/>
      </xsd:simpleType>
    </xsd:element>
    <xsd:element name="e274256493c744d183c99eed3f3eca63" ma:index="18" nillable="true" ma:taxonomy="true" ma:internalName="e274256493c744d183c99eed3f3eca63" ma:taxonomyFieldName="Keywords" ma:displayName="Mots-Clés" ma:readOnly="false" ma:fieldId="{e2742564-93c7-44d1-83c9-9eed3f3eca63}" ma:taxonomyMulti="true" ma:sspId="86bf7a8e-1286-42ef-b478-1b8c2dd7ad84" ma:termSetId="761c972c-4b1a-4aa6-beae-36e7069d1b43" ma:anchorId="00000000-0000-0000-0000-000000000000" ma:open="true" ma:isKeyword="false">
      <xsd:complexType>
        <xsd:sequence>
          <xsd:element ref="pc:Terms" minOccurs="0" maxOccurs="1"/>
        </xsd:sequence>
      </xsd:complexType>
    </xsd:element>
    <xsd:element name="Date_x0020_d_x0027_expiration" ma:index="23" nillable="true" ma:displayName="Date d'expiration" ma:format="DateOnly" ma:hidden="true" ma:indexed="true" ma:internalName="Date_x0020_d_x0027_expiration" ma:readOnly="false">
      <xsd:simpleType>
        <xsd:restriction base="dms:DateTime"/>
      </xsd:simpleType>
    </xsd:element>
    <xsd:element name="Date_x0020_de_x0020_revision" ma:index="24" nillable="true" ma:displayName="Date de revision" ma:format="DateOnly" ma:hidden="true" ma:indexed="true" ma:internalName="Date_x0020_de_x0020_revision" ma:readOnly="false">
      <xsd:simpleType>
        <xsd:restriction base="dms:DateTime"/>
      </xsd:simpleType>
    </xsd:element>
    <xsd:element name="HiddenVersion" ma:index="27" nillable="true" ma:displayName="Version Doc" ma:hidden="true" ma:internalName="HiddenVersion" ma:readOnly="false">
      <xsd:simpleType>
        <xsd:restriction base="dms:Text">
          <xsd:maxLength value="255"/>
        </xsd:restriction>
      </xsd:simpleType>
    </xsd:element>
    <xsd:element name="DocRef" ma:index="29" nillable="true" ma:displayName="N° de référence" ma:hidden="true" ma:indexed="true" ma:internalName="DocRef" ma:readOnly="false">
      <xsd:simpleType>
        <xsd:restriction base="dms:Text">
          <xsd:maxLength value="255"/>
        </xsd:restriction>
      </xsd:simpleType>
    </xsd:element>
    <xsd:element name="HiddenTitleId" ma:index="32" nillable="true" ma:displayName="numéro" ma:hidden="true" ma:indexed="true" ma:internalName="HiddenTitleId" ma:readOnly="false" ma:percentage="FALSE">
      <xsd:simpleType>
        <xsd:restriction base="dms:Number"/>
      </xsd:simpleType>
    </xsd:element>
    <xsd:element name="DLCPolicyLabelValue" ma:index="34" nillable="true" ma:displayName="Étiquette" ma:description="Stocke la valeur actuelle de l’intitulé." ma:hidden="true" ma:internalName="DLCPolicyLabelValue" ma:readOnly="false">
      <xsd:simpleType>
        <xsd:restriction base="dms:Note"/>
      </xsd:simpleType>
    </xsd:element>
    <xsd:element name="DLCPolicyLabelClientValue" ma:index="35" nillable="true" ma:displayName="Valeur d'intitulé client" ma:description="Stocke la dernière valeur d'intitulé calculée sur le client." ma:hidden="true" ma:internalName="DLCPolicyLabelClientValue" ma:readOnly="false">
      <xsd:simpleType>
        <xsd:restriction base="dms:Note"/>
      </xsd:simpleType>
    </xsd:element>
    <xsd:element name="DLCPolicyLabelLock" ma:index="36" nillable="true" ma:displayName="Intitulé verrouillé" ma:description="Indique si l'intitulé doit être mis à jour en cas de modification des propriétés de l'élément." ma:hidden="true" ma:internalName="DLCPolicyLabelLock" ma:readOnly="false">
      <xsd:simpleType>
        <xsd:restriction base="dms:Text"/>
      </xsd:simpleType>
    </xsd:element>
    <xsd:element name="Date_x0020_d_x0027_application" ma:index="38" nillable="true" ma:displayName="Date d'application" ma:format="DateOnly" ma:hidden="true" ma:indexed="true" ma:internalName="Date_x0020_d_x0027_application" ma:readOnly="false">
      <xsd:simpleType>
        <xsd:restriction base="dms:DateTime"/>
      </xsd:simpleType>
    </xsd:element>
    <xsd:element name="Indexationpourpage" ma:index="39" nillable="true" ma:displayName="Indexation pour page" ma:decimals="0" ma:format="Dropdown" ma:indexed="true" ma:internalName="Indexationpourpage" ma:percentage="FALS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7dcd4de4-299d-46a9-99db-fd99dbf60aee" elementFormDefault="qualified">
    <xsd:import namespace="http://schemas.microsoft.com/office/2006/documentManagement/types"/>
    <xsd:import namespace="http://schemas.microsoft.com/office/infopath/2007/PartnerControls"/>
    <xsd:element name="Departement" ma:index="4" ma:displayName="Departement" ma:indexed="true" ma:list="{77559b11-d256-4eaa-ac87-65a849bc1d6a}" ma:internalName="Departement" ma:readOnly="false" ma:showField="Title" ma:web="7dcd4de4-299d-46a9-99db-fd99dbf60aee">
      <xsd:simpleType>
        <xsd:restriction base="dms:Lookup"/>
      </xsd:simpleType>
    </xsd:element>
    <xsd:element name="f9c3f15207e5416db3c86d5c523188d0" ma:index="14" nillable="true" ma:taxonomy="true" ma:internalName="f9c3f15207e5416db3c86d5c523188d0" ma:taxonomyFieldName="DocCategory" ma:displayName="DocCatégorie" ma:readOnly="false" ma:default="3982;#DIM|b22896f2-c462-4b4f-b87f-68c6eeea5d69" ma:fieldId="{f9c3f152-07e5-416d-b3c8-6d5c523188d0}" ma:taxonomyMulti="true" ma:sspId="86bf7a8e-1286-42ef-b478-1b8c2dd7ad84" ma:termSetId="9a18df31-631a-4ff2-92b7-6b4f0c612c7c" ma:anchorId="00000000-0000-0000-0000-000000000000" ma:open="false" ma:isKeyword="false">
      <xsd:complexType>
        <xsd:sequence>
          <xsd:element ref="pc:Terms" minOccurs="0" maxOccurs="1"/>
        </xsd:sequence>
      </xsd:complexType>
    </xsd:element>
    <xsd:element name="TaxCatchAll" ma:index="15" nillable="true" ma:displayName="Taxonomy Catch All Column" ma:hidden="true" ma:list="{25ed575a-d536-4f14-84bb-e1332fe06dbc}" ma:internalName="TaxCatchAll" ma:readOnly="false" ma:showField="CatchAllData" ma:web="7dcd4de4-299d-46a9-99db-fd99dbf60aee">
      <xsd:complexType>
        <xsd:complexContent>
          <xsd:extension base="dms:MultiChoiceLookup">
            <xsd:sequence>
              <xsd:element name="Value" type="dms:Lookup" maxOccurs="unbounded" minOccurs="0" nillable="true"/>
            </xsd:sequence>
          </xsd:extension>
        </xsd:complexContent>
      </xsd:complexType>
    </xsd:element>
    <xsd:element name="TaxCatchAllLabel" ma:index="16" nillable="true" ma:displayName="Taxonomy Catch All Column1" ma:hidden="true" ma:list="{25ed575a-d536-4f14-84bb-e1332fe06dbc}" ma:internalName="TaxCatchAllLabel" ma:readOnly="false" ma:showField="CatchAllDataLabel" ma:web="7dcd4de4-299d-46a9-99db-fd99dbf60aee">
      <xsd:complexType>
        <xsd:complexContent>
          <xsd:extension base="dms:MultiChoiceLookup">
            <xsd:sequence>
              <xsd:element name="Value" type="dms:Lookup" maxOccurs="unbounded" minOccurs="0" nillable="true"/>
            </xsd:sequence>
          </xsd:extension>
        </xsd:complexContent>
      </xsd:complexType>
    </xsd:element>
    <xsd:element name="_dlc_DocId" ma:index="21" nillable="true" ma:displayName="Valeur d’ID de document" ma:description="Valeur de l’ID de document affecté à cet élément." ma:hidden="true" ma:internalName="_dlc_DocId" ma:readOnly="false">
      <xsd:simpleType>
        <xsd:restriction base="dms:Text"/>
      </xsd:simpleType>
    </xsd:element>
    <xsd:element name="_dlc_DocIdPersistId" ma:index="25" nillable="true" ma:displayName="Conserver l’ID" ma:description="Conserver l’ID lors de l’ajout." ma:hidden="true" ma:internalName="_dlc_DocIdPersistId" ma:readOnly="false">
      <xsd:simpleType>
        <xsd:restriction base="dms:Boolean"/>
      </xsd:simpleType>
    </xsd:element>
    <xsd:element name="Clausseur" ma:index="28" nillable="true" ma:displayName="Classeur" ma:hidden="true" ma:indexed="true" ma:internalName="Clausseur" ma:readOnly="false">
      <xsd:simpleType>
        <xsd:restriction base="dms:Text">
          <xsd:maxLength value="255"/>
        </xsd:restriction>
      </xsd:simpleType>
    </xsd:element>
    <xsd:element name="Dept" ma:index="30" nillable="true" ma:displayName="Dept" ma:hidden="true" ma:indexed="true" ma:internalName="Dept" ma:readOnly="false">
      <xsd:simpleType>
        <xsd:restriction base="dms:Text">
          <xsd:maxLength value="255"/>
        </xsd:restriction>
      </xsd:simpleType>
    </xsd:element>
    <xsd:element name="_dlc_DocIdUrl" ma:index="37" nillable="true" ma:displayName="ID de document" ma:description="Lien permanent vers ce documen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Type de contenu"/>
        <xsd:element ref="dc:title" minOccurs="0" maxOccurs="1" ma:index="2" ma:displayName="Titre"/>
        <xsd:element ref="dc:subject" minOccurs="0" maxOccurs="1"/>
        <xsd:element ref="dc:description" minOccurs="0" maxOccurs="1"/>
        <xsd:element name="keywords" minOccurs="0" maxOccurs="1" type="xsd:string" ma:index="6" ma:displayName="Mots-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348F5094-9295-4DBC-9450-25D846148CF5}">
  <ds:schemaRefs>
    <ds:schemaRef ds:uri="office.server.policy"/>
  </ds:schemaRefs>
</ds:datastoreItem>
</file>

<file path=customXml/itemProps2.xml><?xml version="1.0" encoding="utf-8"?>
<ds:datastoreItem xmlns:ds="http://schemas.openxmlformats.org/officeDocument/2006/customXml" ds:itemID="{DE1C43D6-163D-46EB-9F80-F67CA9C59771}">
  <ds:schemaRefs>
    <ds:schemaRef ds:uri="http://schemas.openxmlformats.org/package/2006/metadata/core-properties"/>
    <ds:schemaRef ds:uri="http://purl.org/dc/elements/1.1/"/>
    <ds:schemaRef ds:uri="http://purl.org/dc/terms/"/>
    <ds:schemaRef ds:uri="http://www.w3.org/XML/1998/namespace"/>
    <ds:schemaRef ds:uri="http://schemas.microsoft.com/office/2006/metadata/properties"/>
    <ds:schemaRef ds:uri="http://purl.org/dc/dcmitype/"/>
    <ds:schemaRef ds:uri="http://schemas.microsoft.com/office/2006/documentManagement/types"/>
    <ds:schemaRef ds:uri="http://schemas.microsoft.com/office/infopath/2007/PartnerControls"/>
    <ds:schemaRef ds:uri="7dcd4de4-299d-46a9-99db-fd99dbf60aee"/>
    <ds:schemaRef ds:uri="913ae90a-235f-4f98-af62-f85eda0521a6"/>
    <ds:schemaRef ds:uri="http://schemas.microsoft.com/sharepoint/v3"/>
  </ds:schemaRefs>
</ds:datastoreItem>
</file>

<file path=customXml/itemProps3.xml><?xml version="1.0" encoding="utf-8"?>
<ds:datastoreItem xmlns:ds="http://schemas.openxmlformats.org/officeDocument/2006/customXml" ds:itemID="{AB3145F1-6477-47C1-9146-1F2A5A748016}">
  <ds:schemaRefs>
    <ds:schemaRef ds:uri="http://schemas.microsoft.com/sharepoint/v3/contenttype/forms"/>
  </ds:schemaRefs>
</ds:datastoreItem>
</file>

<file path=customXml/itemProps4.xml><?xml version="1.0" encoding="utf-8"?>
<ds:datastoreItem xmlns:ds="http://schemas.openxmlformats.org/officeDocument/2006/customXml" ds:itemID="{6DF794F4-1761-490E-947A-670189236C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13ae90a-235f-4f98-af62-f85eda0521a6"/>
    <ds:schemaRef ds:uri="7dcd4de4-299d-46a9-99db-fd99dbf60a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7701DAB7-0834-449B-83FC-A6E949B9DC69}">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Office Theme</Template>
  <TotalTime>2326</TotalTime>
  <Words>947</Words>
  <Application>Microsoft Office PowerPoint</Application>
  <PresentationFormat>Affichage à l'écran (4:3)</PresentationFormat>
  <Paragraphs>155</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Company>Cliniques Universitaires Saint-Luc (CUSL)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Formulaire de demande d'analyse</dc:title>
  <dc:creator>VANDERVEKEN Jonathan</dc:creator>
  <cp:keywords/>
  <cp:lastModifiedBy>GUIOT Yves</cp:lastModifiedBy>
  <cp:revision>188</cp:revision>
  <cp:lastPrinted>2025-02-06T12:38:08Z</cp:lastPrinted>
  <dcterms:created xsi:type="dcterms:W3CDTF">2023-01-09T10:03:55Z</dcterms:created>
  <dcterms:modified xsi:type="dcterms:W3CDTF">2025-02-20T15:39:53Z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0x010100F3950E0F4D7DC748AB2E869C8D8A6E0600B997D78C4D8CCD4DB389490D4351A4E8</vt:lpwstr>
  </property>
  <property fmtid="{D5CDD505-2E9C-101B-9397-08002B2CF9AE}" pid="3" name="_dlc_DocIdItemGuid">
    <vt:lpwstr>e02414bf-0d64-43fa-9fe8-3447c9becee1</vt:lpwstr>
  </property>
  <property fmtid="{D5CDD505-2E9C-101B-9397-08002B2CF9AE}" pid="4" name="MediaServiceImageTags">
    <vt:lpwstr/>
  </property>
  <property fmtid="{D5CDD505-2E9C-101B-9397-08002B2CF9AE}" pid="5" name="DocCategory">
    <vt:lpwstr/>
  </property>
  <property fmtid="{D5CDD505-2E9C-101B-9397-08002B2CF9AE}" pid="6" name="lcf76f155ced4ddcb4097134ff3c332f">
    <vt:lpwstr/>
  </property>
</Properties>
</file>